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slides/slide7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58" r:id="rId3"/>
    <p:sldId id="362" r:id="rId4"/>
    <p:sldId id="359" r:id="rId5"/>
    <p:sldId id="360" r:id="rId6"/>
    <p:sldId id="336" r:id="rId7"/>
    <p:sldId id="318" r:id="rId8"/>
    <p:sldId id="263" r:id="rId9"/>
    <p:sldId id="374" r:id="rId10"/>
    <p:sldId id="375" r:id="rId11"/>
    <p:sldId id="270" r:id="rId12"/>
    <p:sldId id="376" r:id="rId13"/>
    <p:sldId id="265" r:id="rId14"/>
    <p:sldId id="377" r:id="rId15"/>
    <p:sldId id="310" r:id="rId16"/>
    <p:sldId id="345" r:id="rId17"/>
    <p:sldId id="296" r:id="rId18"/>
    <p:sldId id="300" r:id="rId19"/>
    <p:sldId id="282" r:id="rId20"/>
    <p:sldId id="303" r:id="rId21"/>
    <p:sldId id="286" r:id="rId22"/>
    <p:sldId id="295" r:id="rId23"/>
    <p:sldId id="287" r:id="rId24"/>
    <p:sldId id="288" r:id="rId25"/>
    <p:sldId id="307" r:id="rId26"/>
    <p:sldId id="317" r:id="rId27"/>
    <p:sldId id="350" r:id="rId28"/>
    <p:sldId id="349" r:id="rId29"/>
    <p:sldId id="338" r:id="rId30"/>
    <p:sldId id="344" r:id="rId31"/>
    <p:sldId id="337" r:id="rId32"/>
    <p:sldId id="325" r:id="rId33"/>
    <p:sldId id="347" r:id="rId34"/>
    <p:sldId id="348" r:id="rId35"/>
    <p:sldId id="382" r:id="rId36"/>
    <p:sldId id="380" r:id="rId37"/>
    <p:sldId id="321" r:id="rId38"/>
    <p:sldId id="324" r:id="rId39"/>
    <p:sldId id="346" r:id="rId40"/>
    <p:sldId id="327" r:id="rId41"/>
    <p:sldId id="326" r:id="rId42"/>
    <p:sldId id="328" r:id="rId43"/>
    <p:sldId id="329" r:id="rId44"/>
    <p:sldId id="339" r:id="rId45"/>
    <p:sldId id="355" r:id="rId46"/>
    <p:sldId id="354" r:id="rId47"/>
    <p:sldId id="356" r:id="rId48"/>
    <p:sldId id="363" r:id="rId49"/>
    <p:sldId id="364" r:id="rId50"/>
    <p:sldId id="365" r:id="rId51"/>
    <p:sldId id="366" r:id="rId52"/>
    <p:sldId id="367" r:id="rId53"/>
    <p:sldId id="368" r:id="rId54"/>
    <p:sldId id="369" r:id="rId55"/>
    <p:sldId id="370" r:id="rId56"/>
    <p:sldId id="371" r:id="rId57"/>
    <p:sldId id="372" r:id="rId58"/>
    <p:sldId id="373"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40" r:id="rId72"/>
    <p:sldId id="341" r:id="rId73"/>
    <p:sldId id="331" r:id="rId74"/>
    <p:sldId id="332" r:id="rId75"/>
    <p:sldId id="333" r:id="rId76"/>
    <p:sldId id="334" r:id="rId77"/>
    <p:sldId id="335" r:id="rId78"/>
    <p:sldId id="378" r:id="rId79"/>
    <p:sldId id="343" r:id="rId80"/>
    <p:sldId id="351" r:id="rId81"/>
    <p:sldId id="352" r:id="rId82"/>
    <p:sldId id="353" r:id="rId83"/>
    <p:sldId id="395" r:id="rId84"/>
    <p:sldId id="396" r:id="rId8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autoAdjust="0"/>
    <p:restoredTop sz="94660" autoAdjust="0"/>
  </p:normalViewPr>
  <p:slideViewPr>
    <p:cSldViewPr>
      <p:cViewPr>
        <p:scale>
          <a:sx n="66" d="100"/>
          <a:sy n="66" d="100"/>
        </p:scale>
        <p:origin x="-600" y="390"/>
      </p:cViewPr>
      <p:guideLst>
        <p:guide orient="horz" pos="2160"/>
        <p:guide pos="2880"/>
      </p:guideLst>
    </p:cSldViewPr>
  </p:slideViewPr>
  <p:outlineViewPr>
    <p:cViewPr>
      <p:scale>
        <a:sx n="33" d="100"/>
        <a:sy n="33" d="100"/>
      </p:scale>
      <p:origin x="0" y="39437"/>
    </p:cViewPr>
  </p:outlineViewPr>
  <p:notesTextViewPr>
    <p:cViewPr>
      <p:scale>
        <a:sx n="100" d="100"/>
        <a:sy n="100" d="100"/>
      </p:scale>
      <p:origin x="0" y="0"/>
    </p:cViewPr>
  </p:notesTextViewPr>
  <p:sorterViewPr>
    <p:cViewPr>
      <p:scale>
        <a:sx n="66" d="100"/>
        <a:sy n="66" d="100"/>
      </p:scale>
      <p:origin x="0" y="28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35"/>
  <c:chart>
    <c:autoTitleDeleted val="1"/>
    <c:view3D>
      <c:perspective val="30"/>
    </c:view3D>
    <c:plotArea>
      <c:layout>
        <c:manualLayout>
          <c:layoutTarget val="inner"/>
          <c:xMode val="edge"/>
          <c:yMode val="edge"/>
          <c:x val="0.10007753718285205"/>
          <c:y val="0.16293977836103848"/>
          <c:w val="0.8919873140857395"/>
          <c:h val="0.72247389909594639"/>
        </c:manualLayout>
      </c:layout>
      <c:bar3DChart>
        <c:barDir val="col"/>
        <c:grouping val="standard"/>
        <c:ser>
          <c:idx val="0"/>
          <c:order val="0"/>
          <c:tx>
            <c:strRef>
              <c:f>Φύλλο1!$B$1</c:f>
              <c:strCache>
                <c:ptCount val="1"/>
                <c:pt idx="0">
                  <c:v>Στήλη 1</c:v>
                </c:pt>
              </c:strCache>
            </c:strRef>
          </c:tx>
          <c:cat>
            <c:strRef>
              <c:f>Φύλλο1!$A$2:$A$8</c:f>
              <c:strCache>
                <c:ptCount val="7"/>
                <c:pt idx="0">
                  <c:v>Κανένα βιβλίο</c:v>
                </c:pt>
                <c:pt idx="1">
                  <c:v>1 - 5 βιβλία</c:v>
                </c:pt>
                <c:pt idx="2">
                  <c:v>5 - 10 βιβλία</c:v>
                </c:pt>
                <c:pt idx="3">
                  <c:v>10 - 15 βιβλία</c:v>
                </c:pt>
                <c:pt idx="4">
                  <c:v>20 - 30 βιβλία</c:v>
                </c:pt>
                <c:pt idx="5">
                  <c:v>30 - 40 βιβλία</c:v>
                </c:pt>
                <c:pt idx="6">
                  <c:v>πάνω από 50</c:v>
                </c:pt>
              </c:strCache>
            </c:strRef>
          </c:cat>
          <c:val>
            <c:numRef>
              <c:f>Φύλλο1!$B$2:$B$8</c:f>
              <c:numCache>
                <c:formatCode>0.00%</c:formatCode>
                <c:ptCount val="7"/>
                <c:pt idx="0">
                  <c:v>8.6956521739130654E-2</c:v>
                </c:pt>
                <c:pt idx="1">
                  <c:v>0.21739130434782664</c:v>
                </c:pt>
                <c:pt idx="2">
                  <c:v>0.26086956521739202</c:v>
                </c:pt>
                <c:pt idx="3">
                  <c:v>0.17391304347826148</c:v>
                </c:pt>
                <c:pt idx="4">
                  <c:v>4.3478260869565223E-2</c:v>
                </c:pt>
                <c:pt idx="5">
                  <c:v>0.1304347826086957</c:v>
                </c:pt>
                <c:pt idx="6">
                  <c:v>8.6956521739130654E-2</c:v>
                </c:pt>
              </c:numCache>
            </c:numRef>
          </c:val>
        </c:ser>
        <c:shape val="box"/>
        <c:axId val="152800256"/>
        <c:axId val="152802048"/>
        <c:axId val="150770560"/>
      </c:bar3DChart>
      <c:catAx>
        <c:axId val="152800256"/>
        <c:scaling>
          <c:orientation val="minMax"/>
        </c:scaling>
        <c:axPos val="b"/>
        <c:tickLblPos val="nextTo"/>
        <c:crossAx val="152802048"/>
        <c:crosses val="autoZero"/>
        <c:auto val="1"/>
        <c:lblAlgn val="ctr"/>
        <c:lblOffset val="100"/>
      </c:catAx>
      <c:valAx>
        <c:axId val="152802048"/>
        <c:scaling>
          <c:orientation val="minMax"/>
        </c:scaling>
        <c:axPos val="l"/>
        <c:majorGridlines/>
        <c:numFmt formatCode="0.00%" sourceLinked="1"/>
        <c:tickLblPos val="nextTo"/>
        <c:crossAx val="152800256"/>
        <c:crosses val="autoZero"/>
        <c:crossBetween val="between"/>
      </c:valAx>
      <c:serAx>
        <c:axId val="150770560"/>
        <c:scaling>
          <c:orientation val="minMax"/>
        </c:scaling>
        <c:delete val="1"/>
        <c:axPos val="b"/>
        <c:tickLblPos val="none"/>
        <c:crossAx val="152802048"/>
        <c:crosses val="autoZero"/>
      </c:serAx>
    </c:plotArea>
    <c:plotVisOnly val="1"/>
  </c:chart>
  <c:txPr>
    <a:bodyPr/>
    <a:lstStyle/>
    <a:p>
      <a:pPr>
        <a:defRPr sz="1800"/>
      </a:pPr>
      <a:endParaRPr lang="el-G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style val="12"/>
  <c:chart>
    <c:autoTitleDeleted val="1"/>
    <c:view3D>
      <c:rotX val="75"/>
      <c:perspective val="30"/>
    </c:view3D>
    <c:plotArea>
      <c:layout>
        <c:manualLayout>
          <c:layoutTarget val="inner"/>
          <c:xMode val="edge"/>
          <c:yMode val="edge"/>
          <c:x val="0.24852482502187226"/>
          <c:y val="7.861315239235904E-2"/>
          <c:w val="0.4973947944007005"/>
          <c:h val="0.82435866390972867"/>
        </c:manualLayout>
      </c:layout>
      <c:pie3DChart>
        <c:varyColors val="1"/>
        <c:ser>
          <c:idx val="0"/>
          <c:order val="0"/>
          <c:tx>
            <c:strRef>
              <c:f>Φύλλο1!$B$1</c:f>
              <c:strCache>
                <c:ptCount val="1"/>
                <c:pt idx="0">
                  <c:v>Πωλήσεις</c:v>
                </c:pt>
              </c:strCache>
            </c:strRef>
          </c:tx>
          <c:cat>
            <c:strRef>
              <c:f>Φύλλο1!$A$2:$A$4</c:f>
              <c:strCache>
                <c:ptCount val="3"/>
                <c:pt idx="0">
                  <c:v>ΝΑΙ</c:v>
                </c:pt>
                <c:pt idx="1">
                  <c:v>ΌΧΙ </c:v>
                </c:pt>
                <c:pt idx="2">
                  <c:v>Υπο ορους</c:v>
                </c:pt>
              </c:strCache>
            </c:strRef>
          </c:cat>
          <c:val>
            <c:numRef>
              <c:f>Φύλλο1!$B$2:$B$4</c:f>
              <c:numCache>
                <c:formatCode>0.00%</c:formatCode>
                <c:ptCount val="3"/>
                <c:pt idx="0">
                  <c:v>8.6956521739130543E-2</c:v>
                </c:pt>
                <c:pt idx="1">
                  <c:v>0.34782608695652245</c:v>
                </c:pt>
                <c:pt idx="2">
                  <c:v>0.56521739130434756</c:v>
                </c:pt>
              </c:numCache>
            </c:numRef>
          </c:val>
        </c:ser>
        <c:dLbls>
          <c:showCatName val="1"/>
          <c:showPercent val="1"/>
        </c:dLbls>
      </c:pie3DChart>
    </c:plotArea>
    <c:plotVisOnly val="1"/>
  </c:chart>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style val="25"/>
  <c:chart>
    <c:autoTitleDeleted val="1"/>
    <c:plotArea>
      <c:layout/>
      <c:pieChart>
        <c:varyColors val="1"/>
        <c:ser>
          <c:idx val="0"/>
          <c:order val="0"/>
          <c:tx>
            <c:strRef>
              <c:f>Φύλλο1!$B$1</c:f>
              <c:strCache>
                <c:ptCount val="1"/>
                <c:pt idx="0">
                  <c:v>Πωλήσεις</c:v>
                </c:pt>
              </c:strCache>
            </c:strRef>
          </c:tx>
          <c:cat>
            <c:strRef>
              <c:f>Φύλλο1!$A$2:$A$3</c:f>
              <c:strCache>
                <c:ptCount val="2"/>
                <c:pt idx="0">
                  <c:v>ΝΑΙ</c:v>
                </c:pt>
                <c:pt idx="1">
                  <c:v>ΌΧΙ</c:v>
                </c:pt>
              </c:strCache>
            </c:strRef>
          </c:cat>
          <c:val>
            <c:numRef>
              <c:f>Φύλλο1!$B$2:$B$3</c:f>
              <c:numCache>
                <c:formatCode>0.00%</c:formatCode>
                <c:ptCount val="2"/>
                <c:pt idx="0">
                  <c:v>0.52173913043478415</c:v>
                </c:pt>
                <c:pt idx="1">
                  <c:v>0.47826086956521813</c:v>
                </c:pt>
              </c:numCache>
            </c:numRef>
          </c:val>
        </c:ser>
        <c:dLbls>
          <c:showCatName val="1"/>
          <c:showPercent val="1"/>
        </c:dLbls>
        <c:firstSliceAng val="0"/>
      </c:pieChart>
    </c:plotArea>
    <c:plotVisOnly val="1"/>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Φύλλο1!$B$1</c:f>
              <c:strCache>
                <c:ptCount val="1"/>
                <c:pt idx="0">
                  <c:v>Πωλήσεις</c:v>
                </c:pt>
              </c:strCache>
            </c:strRef>
          </c:tx>
          <c:cat>
            <c:strRef>
              <c:f>Φύλλο1!$A$2:$A$6</c:f>
              <c:strCache>
                <c:ptCount val="5"/>
                <c:pt idx="0">
                  <c:v>Καθόλου</c:v>
                </c:pt>
                <c:pt idx="1">
                  <c:v>Ελάχιστα</c:v>
                </c:pt>
                <c:pt idx="2">
                  <c:v>Μέτρια</c:v>
                </c:pt>
                <c:pt idx="3">
                  <c:v>Πολύ</c:v>
                </c:pt>
                <c:pt idx="4">
                  <c:v>Πάρα πολύ</c:v>
                </c:pt>
              </c:strCache>
            </c:strRef>
          </c:cat>
          <c:val>
            <c:numRef>
              <c:f>Φύλλο1!$B$2:$B$6</c:f>
              <c:numCache>
                <c:formatCode>0.00%</c:formatCode>
                <c:ptCount val="5"/>
                <c:pt idx="0">
                  <c:v>8.6956521739130543E-2</c:v>
                </c:pt>
                <c:pt idx="1">
                  <c:v>8.6956521739130543E-2</c:v>
                </c:pt>
                <c:pt idx="2">
                  <c:v>0.21739130434782664</c:v>
                </c:pt>
                <c:pt idx="3">
                  <c:v>0.34782608695652245</c:v>
                </c:pt>
                <c:pt idx="4">
                  <c:v>0.26086956521739202</c:v>
                </c:pt>
              </c:numCache>
            </c:numRef>
          </c:val>
        </c:ser>
        <c:dLbls>
          <c:showCatName val="1"/>
          <c:showPercent val="1"/>
        </c:dLbls>
      </c:pie3DChart>
    </c:plotArea>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3"/>
  <c:chart>
    <c:autoTitleDeleted val="1"/>
    <c:view3D>
      <c:perspective val="30"/>
    </c:view3D>
    <c:plotArea>
      <c:layout/>
      <c:bar3DChart>
        <c:barDir val="col"/>
        <c:grouping val="standard"/>
        <c:ser>
          <c:idx val="0"/>
          <c:order val="0"/>
          <c:tx>
            <c:strRef>
              <c:f>Φύλλο1!$B$1</c:f>
              <c:strCache>
                <c:ptCount val="1"/>
                <c:pt idx="0">
                  <c:v>Σειρά 1</c:v>
                </c:pt>
              </c:strCache>
            </c:strRef>
          </c:tx>
          <c:cat>
            <c:strRef>
              <c:f>Φύλλο1!$A$2:$A$5</c:f>
              <c:strCache>
                <c:ptCount val="4"/>
                <c:pt idx="0">
                  <c:v>Καθόλου</c:v>
                </c:pt>
                <c:pt idx="1">
                  <c:v>Σπάνια</c:v>
                </c:pt>
                <c:pt idx="2">
                  <c:v>Μερικές φορές</c:v>
                </c:pt>
                <c:pt idx="3">
                  <c:v>Συχνά</c:v>
                </c:pt>
              </c:strCache>
            </c:strRef>
          </c:cat>
          <c:val>
            <c:numRef>
              <c:f>Φύλλο1!$B$2:$B$5</c:f>
              <c:numCache>
                <c:formatCode>0.00%</c:formatCode>
                <c:ptCount val="4"/>
                <c:pt idx="0">
                  <c:v>0.1304347826086957</c:v>
                </c:pt>
                <c:pt idx="1">
                  <c:v>0.21739130434782664</c:v>
                </c:pt>
                <c:pt idx="2">
                  <c:v>0.30434782608695682</c:v>
                </c:pt>
                <c:pt idx="3">
                  <c:v>0.34782608695652245</c:v>
                </c:pt>
              </c:numCache>
            </c:numRef>
          </c:val>
        </c:ser>
        <c:shape val="box"/>
        <c:axId val="152910464"/>
        <c:axId val="152912256"/>
        <c:axId val="150773248"/>
      </c:bar3DChart>
      <c:catAx>
        <c:axId val="152910464"/>
        <c:scaling>
          <c:orientation val="minMax"/>
        </c:scaling>
        <c:axPos val="b"/>
        <c:tickLblPos val="nextTo"/>
        <c:crossAx val="152912256"/>
        <c:crosses val="autoZero"/>
        <c:auto val="1"/>
        <c:lblAlgn val="ctr"/>
        <c:lblOffset val="100"/>
      </c:catAx>
      <c:valAx>
        <c:axId val="152912256"/>
        <c:scaling>
          <c:orientation val="minMax"/>
        </c:scaling>
        <c:axPos val="l"/>
        <c:majorGridlines/>
        <c:numFmt formatCode="0.00%" sourceLinked="1"/>
        <c:tickLblPos val="nextTo"/>
        <c:crossAx val="152910464"/>
        <c:crosses val="autoZero"/>
        <c:crossBetween val="between"/>
      </c:valAx>
      <c:serAx>
        <c:axId val="150773248"/>
        <c:scaling>
          <c:orientation val="minMax"/>
        </c:scaling>
        <c:delete val="1"/>
        <c:axPos val="b"/>
        <c:tickLblPos val="none"/>
        <c:crossAx val="152912256"/>
        <c:crosses val="autoZero"/>
      </c:serAx>
    </c:plotArea>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sz="3200" b="0" dirty="0">
                <a:effectLst>
                  <a:outerShdw blurRad="38100" dist="38100" dir="2700000" algn="tl">
                    <a:srgbClr val="000000">
                      <a:alpha val="43137"/>
                    </a:srgbClr>
                  </a:outerShdw>
                </a:effectLst>
                <a:latin typeface="Century Gothic" pitchFamily="34" charset="0"/>
              </a:rPr>
              <a:t>Βρίσκετε πιο ενδιαφέρουσα την ποίηση από την πεζογραφία;</a:t>
            </a:r>
          </a:p>
        </c:rich>
      </c:tx>
      <c:layout/>
    </c:title>
    <c:view3D>
      <c:rotX val="30"/>
      <c:perspective val="30"/>
    </c:view3D>
    <c:plotArea>
      <c:layout/>
      <c:pie3DChart>
        <c:varyColors val="1"/>
        <c:ser>
          <c:idx val="0"/>
          <c:order val="0"/>
          <c:tx>
            <c:strRef>
              <c:f>Φύλλο1!$B$1</c:f>
              <c:strCache>
                <c:ptCount val="1"/>
                <c:pt idx="0">
                  <c:v>Βρίσκετε πιο ενδιαφέρουσα την ποίηση από την πεζογραφία;</c:v>
                </c:pt>
              </c:strCache>
            </c:strRef>
          </c:tx>
          <c:explosion val="12"/>
          <c:cat>
            <c:strRef>
              <c:f>Φύλλο1!$A$2:$A$3</c:f>
              <c:strCache>
                <c:ptCount val="2"/>
                <c:pt idx="0">
                  <c:v>ΝΑΙ</c:v>
                </c:pt>
                <c:pt idx="1">
                  <c:v>ΌΧΙ</c:v>
                </c:pt>
              </c:strCache>
            </c:strRef>
          </c:cat>
          <c:val>
            <c:numRef>
              <c:f>Φύλλο1!$B$2:$B$3</c:f>
              <c:numCache>
                <c:formatCode>0.00%</c:formatCode>
                <c:ptCount val="2"/>
                <c:pt idx="0">
                  <c:v>0.69565217391304368</c:v>
                </c:pt>
                <c:pt idx="1">
                  <c:v>0.30434782608695682</c:v>
                </c:pt>
              </c:numCache>
            </c:numRef>
          </c:val>
        </c:ser>
        <c:dLbls>
          <c:showCatName val="1"/>
          <c:showPercent val="1"/>
        </c:dLbls>
      </c:pie3DChart>
    </c:plotArea>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barChart>
        <c:barDir val="bar"/>
        <c:grouping val="clustered"/>
        <c:ser>
          <c:idx val="0"/>
          <c:order val="0"/>
          <c:tx>
            <c:strRef>
              <c:f>Φύλλο1!$B$1</c:f>
              <c:strCache>
                <c:ptCount val="1"/>
                <c:pt idx="0">
                  <c:v>Σειρά 1</c:v>
                </c:pt>
              </c:strCache>
            </c:strRef>
          </c:tx>
          <c:cat>
            <c:strRef>
              <c:f>Φύλλο1!$A$2:$A$6</c:f>
              <c:strCache>
                <c:ptCount val="5"/>
                <c:pt idx="0">
                  <c:v>Καθόλου </c:v>
                </c:pt>
                <c:pt idx="1">
                  <c:v>Ελάχιστα</c:v>
                </c:pt>
                <c:pt idx="2">
                  <c:v>Μέτρια</c:v>
                </c:pt>
                <c:pt idx="3">
                  <c:v>Πολύ </c:v>
                </c:pt>
                <c:pt idx="4">
                  <c:v>Πάρα πολύ</c:v>
                </c:pt>
              </c:strCache>
            </c:strRef>
          </c:cat>
          <c:val>
            <c:numRef>
              <c:f>Φύλλο1!$B$2:$B$6</c:f>
              <c:numCache>
                <c:formatCode>0.00%</c:formatCode>
                <c:ptCount val="5"/>
                <c:pt idx="0">
                  <c:v>0.1304347826086957</c:v>
                </c:pt>
                <c:pt idx="1">
                  <c:v>0.1304347826086957</c:v>
                </c:pt>
                <c:pt idx="2">
                  <c:v>0.26086956521739202</c:v>
                </c:pt>
                <c:pt idx="3">
                  <c:v>0.26086956521739202</c:v>
                </c:pt>
                <c:pt idx="4">
                  <c:v>0.21739130434782664</c:v>
                </c:pt>
              </c:numCache>
            </c:numRef>
          </c:val>
        </c:ser>
        <c:axId val="153094784"/>
        <c:axId val="153096576"/>
      </c:barChart>
      <c:catAx>
        <c:axId val="153094784"/>
        <c:scaling>
          <c:orientation val="minMax"/>
        </c:scaling>
        <c:axPos val="l"/>
        <c:tickLblPos val="nextTo"/>
        <c:crossAx val="153096576"/>
        <c:crosses val="autoZero"/>
        <c:auto val="1"/>
        <c:lblAlgn val="ctr"/>
        <c:lblOffset val="100"/>
      </c:catAx>
      <c:valAx>
        <c:axId val="153096576"/>
        <c:scaling>
          <c:orientation val="minMax"/>
        </c:scaling>
        <c:axPos val="b"/>
        <c:majorGridlines/>
        <c:numFmt formatCode="0.00%" sourceLinked="1"/>
        <c:tickLblPos val="nextTo"/>
        <c:crossAx val="153094784"/>
        <c:crosses val="autoZero"/>
        <c:crossBetween val="between"/>
      </c:valAx>
    </c:plotArea>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39"/>
  <c:chart>
    <c:autoTitleDeleted val="1"/>
    <c:plotArea>
      <c:layout>
        <c:manualLayout>
          <c:layoutTarget val="inner"/>
          <c:xMode val="edge"/>
          <c:yMode val="edge"/>
          <c:x val="0.13046926946631707"/>
          <c:y val="0"/>
          <c:w val="0.60295034995625407"/>
          <c:h val="0.99930146131248421"/>
        </c:manualLayout>
      </c:layout>
      <c:pieChart>
        <c:varyColors val="1"/>
        <c:ser>
          <c:idx val="0"/>
          <c:order val="0"/>
          <c:tx>
            <c:strRef>
              <c:f>Φύλλο1!$B$1</c:f>
              <c:strCache>
                <c:ptCount val="1"/>
                <c:pt idx="0">
                  <c:v>Πωλήσεις</c:v>
                </c:pt>
              </c:strCache>
            </c:strRef>
          </c:tx>
          <c:explosion val="25"/>
          <c:cat>
            <c:strRef>
              <c:f>Φύλλο1!$A$2:$A$3</c:f>
              <c:strCache>
                <c:ptCount val="2"/>
                <c:pt idx="0">
                  <c:v>ΝΑΙ</c:v>
                </c:pt>
                <c:pt idx="1">
                  <c:v>ΌΧΙ</c:v>
                </c:pt>
              </c:strCache>
            </c:strRef>
          </c:cat>
          <c:val>
            <c:numRef>
              <c:f>Φύλλο1!$B$2:$B$3</c:f>
              <c:numCache>
                <c:formatCode>0.00%</c:formatCode>
                <c:ptCount val="2"/>
                <c:pt idx="0">
                  <c:v>0.60869565217391652</c:v>
                </c:pt>
                <c:pt idx="1">
                  <c:v>0.39130434782608792</c:v>
                </c:pt>
              </c:numCache>
            </c:numRef>
          </c:val>
        </c:ser>
        <c:dLbls>
          <c:showCatName val="1"/>
          <c:showPercent val="1"/>
        </c:dLbls>
        <c:firstSliceAng val="0"/>
      </c:pieChart>
    </c:plotArea>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6"/>
  <c:chart>
    <c:autoTitleDeleted val="1"/>
    <c:view3D>
      <c:rotX val="30"/>
      <c:perspective val="30"/>
    </c:view3D>
    <c:plotArea>
      <c:layout/>
      <c:pie3DChart>
        <c:varyColors val="1"/>
        <c:ser>
          <c:idx val="0"/>
          <c:order val="0"/>
          <c:tx>
            <c:strRef>
              <c:f>Φύλλο1!$B$1</c:f>
              <c:strCache>
                <c:ptCount val="1"/>
                <c:pt idx="0">
                  <c:v>Πωλήσεις</c:v>
                </c:pt>
              </c:strCache>
            </c:strRef>
          </c:tx>
          <c:cat>
            <c:strRef>
              <c:f>Φύλλο1!$A$2:$A$3</c:f>
              <c:strCache>
                <c:ptCount val="2"/>
                <c:pt idx="0">
                  <c:v>ΝΑΙ</c:v>
                </c:pt>
                <c:pt idx="1">
                  <c:v>ΌΧΙ</c:v>
                </c:pt>
              </c:strCache>
            </c:strRef>
          </c:cat>
          <c:val>
            <c:numRef>
              <c:f>Φύλλο1!$B$2:$B$3</c:f>
              <c:numCache>
                <c:formatCode>0.00%</c:formatCode>
                <c:ptCount val="2"/>
                <c:pt idx="0">
                  <c:v>0.47826086956521813</c:v>
                </c:pt>
                <c:pt idx="1">
                  <c:v>0.52173913043478415</c:v>
                </c:pt>
              </c:numCache>
            </c:numRef>
          </c:val>
        </c:ser>
        <c:dLbls>
          <c:showCatName val="1"/>
          <c:showPercent val="1"/>
        </c:dLbls>
      </c:pie3DChart>
    </c:plotArea>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style val="14"/>
  <c:chart>
    <c:autoTitleDeleted val="1"/>
    <c:view3D>
      <c:rAngAx val="1"/>
    </c:view3D>
    <c:plotArea>
      <c:layout/>
      <c:bar3DChart>
        <c:barDir val="bar"/>
        <c:grouping val="clustered"/>
        <c:ser>
          <c:idx val="0"/>
          <c:order val="0"/>
          <c:tx>
            <c:strRef>
              <c:f>Φύλλο1!$B$1</c:f>
              <c:strCache>
                <c:ptCount val="1"/>
                <c:pt idx="0">
                  <c:v>Σειρά 1</c:v>
                </c:pt>
              </c:strCache>
            </c:strRef>
          </c:tx>
          <c:cat>
            <c:strRef>
              <c:f>Φύλλο1!$A$2:$A$6</c:f>
              <c:strCache>
                <c:ptCount val="5"/>
                <c:pt idx="0">
                  <c:v>Παρνασσισμός</c:v>
                </c:pt>
                <c:pt idx="1">
                  <c:v>Συμβολισμός</c:v>
                </c:pt>
                <c:pt idx="2">
                  <c:v>Ρομαντισμός</c:v>
                </c:pt>
                <c:pt idx="3">
                  <c:v>Μοντερνισμός</c:v>
                </c:pt>
                <c:pt idx="4">
                  <c:v>Υπερρεαλισμός</c:v>
                </c:pt>
              </c:strCache>
            </c:strRef>
          </c:cat>
          <c:val>
            <c:numRef>
              <c:f>Φύλλο1!$B$2:$B$6</c:f>
              <c:numCache>
                <c:formatCode>0.00%</c:formatCode>
                <c:ptCount val="5"/>
                <c:pt idx="0">
                  <c:v>9.0909090909091064E-2</c:v>
                </c:pt>
                <c:pt idx="1">
                  <c:v>9.0900000000000022E-2</c:v>
                </c:pt>
                <c:pt idx="2">
                  <c:v>0.18181818181818232</c:v>
                </c:pt>
                <c:pt idx="3">
                  <c:v>0.18180000000000004</c:v>
                </c:pt>
                <c:pt idx="4">
                  <c:v>0.36363636363636381</c:v>
                </c:pt>
              </c:numCache>
            </c:numRef>
          </c:val>
        </c:ser>
        <c:shape val="cylinder"/>
        <c:axId val="153443328"/>
        <c:axId val="153445120"/>
        <c:axId val="0"/>
      </c:bar3DChart>
      <c:catAx>
        <c:axId val="153443328"/>
        <c:scaling>
          <c:orientation val="minMax"/>
        </c:scaling>
        <c:axPos val="l"/>
        <c:tickLblPos val="nextTo"/>
        <c:crossAx val="153445120"/>
        <c:crosses val="autoZero"/>
        <c:auto val="1"/>
        <c:lblAlgn val="ctr"/>
        <c:lblOffset val="100"/>
      </c:catAx>
      <c:valAx>
        <c:axId val="153445120"/>
        <c:scaling>
          <c:orientation val="minMax"/>
        </c:scaling>
        <c:axPos val="b"/>
        <c:majorGridlines/>
        <c:numFmt formatCode="0.00%" sourceLinked="1"/>
        <c:tickLblPos val="nextTo"/>
        <c:crossAx val="153443328"/>
        <c:crosses val="autoZero"/>
        <c:crossBetween val="between"/>
      </c:valAx>
    </c:plotArea>
    <c:plotVisOnly val="1"/>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32"/>
  <c:chart>
    <c:autoTitleDeleted val="1"/>
    <c:view3D>
      <c:rotX val="30"/>
      <c:perspective val="30"/>
    </c:view3D>
    <c:plotArea>
      <c:layout/>
      <c:pie3DChart>
        <c:varyColors val="1"/>
        <c:ser>
          <c:idx val="0"/>
          <c:order val="0"/>
          <c:tx>
            <c:strRef>
              <c:f>Φύλλο1!$B$1</c:f>
              <c:strCache>
                <c:ptCount val="1"/>
                <c:pt idx="0">
                  <c:v>Πωλήσεις</c:v>
                </c:pt>
              </c:strCache>
            </c:strRef>
          </c:tx>
          <c:dLbls>
            <c:txPr>
              <a:bodyPr/>
              <a:lstStyle/>
              <a:p>
                <a:pPr>
                  <a:defRPr>
                    <a:latin typeface="Century Gothic" pitchFamily="34" charset="0"/>
                  </a:defRPr>
                </a:pPr>
                <a:endParaRPr lang="el-GR"/>
              </a:p>
            </c:txPr>
            <c:showCatName val="1"/>
            <c:showPercent val="1"/>
            <c:showLeaderLines val="1"/>
          </c:dLbls>
          <c:cat>
            <c:strRef>
              <c:f>Φύλλο1!$A$2:$A$3</c:f>
              <c:strCache>
                <c:ptCount val="2"/>
                <c:pt idx="0">
                  <c:v>ΝΑΙ</c:v>
                </c:pt>
                <c:pt idx="1">
                  <c:v>ΌΧΙ</c:v>
                </c:pt>
              </c:strCache>
            </c:strRef>
          </c:cat>
          <c:val>
            <c:numRef>
              <c:f>Φύλλο1!$B$2:$B$3</c:f>
              <c:numCache>
                <c:formatCode>0.00%</c:formatCode>
                <c:ptCount val="2"/>
                <c:pt idx="0">
                  <c:v>0.69565217391304368</c:v>
                </c:pt>
                <c:pt idx="1">
                  <c:v>0.30434782608695682</c:v>
                </c:pt>
              </c:numCache>
            </c:numRef>
          </c:val>
        </c:ser>
        <c:dLbls>
          <c:showCatName val="1"/>
          <c:showPercent val="1"/>
        </c:dLbls>
      </c:pie3DChart>
    </c:plotArea>
    <c:plotVisOnly val="1"/>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style val="16"/>
  <c:chart>
    <c:autoTitleDeleted val="1"/>
    <c:plotArea>
      <c:layout/>
      <c:barChart>
        <c:barDir val="bar"/>
        <c:grouping val="clustered"/>
        <c:ser>
          <c:idx val="0"/>
          <c:order val="0"/>
          <c:tx>
            <c:strRef>
              <c:f>Φύλλο1!$B$1</c:f>
              <c:strCache>
                <c:ptCount val="1"/>
                <c:pt idx="0">
                  <c:v>Σειρά 1</c:v>
                </c:pt>
              </c:strCache>
            </c:strRef>
          </c:tx>
          <c:cat>
            <c:strRef>
              <c:f>Φύλλο1!$A$2:$A$12</c:f>
              <c:strCache>
                <c:ptCount val="11"/>
                <c:pt idx="0">
                  <c:v>Κική Δημουλά</c:v>
                </c:pt>
                <c:pt idx="1">
                  <c:v>Πάμπλο Νερούδα</c:v>
                </c:pt>
                <c:pt idx="2">
                  <c:v>Κ.Π.Καβάφης </c:v>
                </c:pt>
                <c:pt idx="3">
                  <c:v>Οδ.Ελύτης</c:v>
                </c:pt>
                <c:pt idx="4">
                  <c:v>Λειβαδίτης</c:v>
                </c:pt>
                <c:pt idx="5">
                  <c:v>Καββαδίας</c:v>
                </c:pt>
                <c:pt idx="6">
                  <c:v>Σολωμός</c:v>
                </c:pt>
                <c:pt idx="7">
                  <c:v>Εγγονόπουλος</c:v>
                </c:pt>
                <c:pt idx="8">
                  <c:v>Καρυωτάκης</c:v>
                </c:pt>
                <c:pt idx="9">
                  <c:v>Τ.S. Elliot</c:v>
                </c:pt>
                <c:pt idx="10">
                  <c:v>Edgar Allan Poe</c:v>
                </c:pt>
              </c:strCache>
            </c:strRef>
          </c:cat>
          <c:val>
            <c:numRef>
              <c:f>Φύλλο1!$B$2:$B$12</c:f>
              <c:numCache>
                <c:formatCode>0.00%</c:formatCode>
                <c:ptCount val="11"/>
                <c:pt idx="0">
                  <c:v>5.8823529411764705E-2</c:v>
                </c:pt>
                <c:pt idx="1">
                  <c:v>5.8823529411764705E-2</c:v>
                </c:pt>
                <c:pt idx="2">
                  <c:v>0.11764705882352942</c:v>
                </c:pt>
                <c:pt idx="3">
                  <c:v>0.17647058823529421</c:v>
                </c:pt>
                <c:pt idx="4">
                  <c:v>5.8823529411764705E-2</c:v>
                </c:pt>
                <c:pt idx="5">
                  <c:v>0.11764705882352942</c:v>
                </c:pt>
                <c:pt idx="6">
                  <c:v>5.8823529411764705E-2</c:v>
                </c:pt>
                <c:pt idx="7">
                  <c:v>5.8823529411764705E-2</c:v>
                </c:pt>
                <c:pt idx="8">
                  <c:v>0.17647058823529421</c:v>
                </c:pt>
                <c:pt idx="9">
                  <c:v>5.8823529411764705E-2</c:v>
                </c:pt>
                <c:pt idx="10">
                  <c:v>5.8823529411764705E-2</c:v>
                </c:pt>
              </c:numCache>
            </c:numRef>
          </c:val>
        </c:ser>
        <c:axId val="153568768"/>
        <c:axId val="153570304"/>
      </c:barChart>
      <c:catAx>
        <c:axId val="153568768"/>
        <c:scaling>
          <c:orientation val="minMax"/>
        </c:scaling>
        <c:axPos val="l"/>
        <c:tickLblPos val="nextTo"/>
        <c:crossAx val="153570304"/>
        <c:crosses val="autoZero"/>
        <c:auto val="1"/>
        <c:lblAlgn val="ctr"/>
        <c:lblOffset val="100"/>
      </c:catAx>
      <c:valAx>
        <c:axId val="153570304"/>
        <c:scaling>
          <c:orientation val="minMax"/>
        </c:scaling>
        <c:axPos val="b"/>
        <c:majorGridlines/>
        <c:numFmt formatCode="0.00%" sourceLinked="1"/>
        <c:tickLblPos val="nextTo"/>
        <c:crossAx val="153568768"/>
        <c:crosses val="autoZero"/>
        <c:crossBetween val="between"/>
      </c:valAx>
    </c:plotArea>
    <c:plotVisOnly val="1"/>
  </c:chart>
  <c:txPr>
    <a:bodyPr/>
    <a:lstStyle/>
    <a:p>
      <a:pPr>
        <a:defRPr sz="1800"/>
      </a:pPr>
      <a:endParaRPr lang="el-GR"/>
    </a:p>
  </c:txPr>
  <c:externalData r:id="rId1"/>
</c:chartSpace>
</file>

<file path=ppt/drawings/drawing1.xml><?xml version="1.0" encoding="utf-8"?>
<c:userShapes xmlns:c="http://schemas.openxmlformats.org/drawingml/2006/chart">
  <cdr:relSizeAnchor xmlns:cdr="http://schemas.openxmlformats.org/drawingml/2006/chartDrawing">
    <cdr:from>
      <cdr:x>0.08263</cdr:x>
      <cdr:y>0.04851</cdr:y>
    </cdr:from>
    <cdr:to>
      <cdr:x>0.90949</cdr:x>
      <cdr:y>0.1955</cdr:y>
    </cdr:to>
    <cdr:sp macro="" textlink="">
      <cdr:nvSpPr>
        <cdr:cNvPr id="2" name="1 - TextBox"/>
        <cdr:cNvSpPr txBox="1"/>
      </cdr:nvSpPr>
      <cdr:spPr>
        <a:xfrm xmlns:a="http://schemas.openxmlformats.org/drawingml/2006/main">
          <a:off x="755576" y="332656"/>
          <a:ext cx="7560840"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0.05901</cdr:x>
      <cdr:y>0.05901</cdr:y>
    </cdr:from>
    <cdr:to>
      <cdr:x>0.94099</cdr:x>
      <cdr:y>0.143</cdr:y>
    </cdr:to>
    <cdr:sp macro="" textlink="">
      <cdr:nvSpPr>
        <cdr:cNvPr id="3" name="2 - TextBox"/>
        <cdr:cNvSpPr txBox="1"/>
      </cdr:nvSpPr>
      <cdr:spPr>
        <a:xfrm xmlns:a="http://schemas.openxmlformats.org/drawingml/2006/main">
          <a:off x="539552" y="404664"/>
          <a:ext cx="806489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6E2F0-B90A-4C33-8996-3ECB54165E58}" type="datetimeFigureOut">
              <a:rPr lang="el-GR" smtClean="0"/>
              <a:pPr/>
              <a:t>30/6/2015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AB919-51E9-4B81-90E2-2A4AF5BFF6A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EAB919-51E9-4B81-90E2-2A4AF5BFF6A8}"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10AC77-6575-4C84-A1E0-2CF13C527161}"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9E559EE-0C90-44C6-9F36-876BBFACE10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AC77-6575-4C84-A1E0-2CF13C527161}" type="datetimeFigureOut">
              <a:rPr lang="el-GR" smtClean="0"/>
              <a:pPr/>
              <a:t>30/6/2015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59EE-0C90-44C6-9F36-876BBFACE10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olderview?id=0B7VfksQm04YLfmRZSjBEemoxLXJVRVZNNk9aNjhyVldHcDllVUt4MkVjOVpoaTdpQjZkUXM&amp;usp=sharing"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gr/url?sa=t&amp;rct=j&amp;q=&amp;esrc=s&amp;source=web&amp;cd=5&amp;cad=rja&amp;uact=8&amp;ved=0CD0QFjAE&amp;url=http://www.protagon.gr/?i=protagon.el.article&amp;id=37588&amp;ei=m_5IVbvhH9CX7Qa16IDgAQ&amp;usg=AFQjCNGopWOXrq23l3mrefEkGh3rB1WqoA&amp;sig2=Dq4imSUTCJ2IhdMzP22Fv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olderview?id=0B7VfksQm04YLfmRZSjBEemoxLXJVRVZNNk9aNjhyVldHcDllVUt4MkVjOVpoaTdpQjZkUXM&amp;usp=sha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rive.google.com/folderview?id=0B7VfksQm04YLfmhvOGg1bFFYWnItMTFYVGpDYlRNYnBwbWNLN24zcGFlSXhmMkFRSDFmM0k&amp;usp=sha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rive.google.com/folderview?id=0B7VfksQm04YLfnhPQUV2M0pHQnB6blVfdlhrcEVRdnE5RXNpUVoxUlA1UWl5Z3JHTmgwSFk&amp;usp=shar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facebook.com/groups/57674573912176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facebook.com/groups/92782228392726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biblionet.gr/author/778/James_Patters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biblionet.gr/author/61695/%CE%9A%CE%AC%CF%81%CE%BB%CE%BF%CF%82_%CE%9C%CE%B1%CF%81%CE%AF%CE%B1_%CE%9D%CF%84%CE%BF%CE%BC%CE%AF%CE%BD%CE%B3%CE%BA%CE%B5%CF%8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iblionet.gr/author/61695/%CE%9A%CE%AC%CF%81%CE%BB%CE%BF%CF%82_%CE%9C%CE%B1%CF%81%CE%AF%CE%B1_%CE%9D%CF%84%CE%BF%CE%BC%CE%AF%CE%BD%CE%B3%CE%BA%CE%B5%CF%8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iblionet.gr/author/61695/%CE%9A%CE%AC%CF%81%CE%BB%CE%BF%CF%82_%CE%9C%CE%B1%CF%81%CE%AF%CE%B1_%CE%9D%CF%84%CE%BF%CE%BC%CE%AF%CE%BD%CE%B3%CE%BA%CE%B5%CF%82" TargetMode="External"/><Relationship Id="rId2" Type="http://schemas.openxmlformats.org/officeDocument/2006/relationships/hyperlink" Target="http://www.biblionet.gr/author/778/James_Patters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olderview?id=0B7VfksQm04YLflZLOWJIamhBdnU1X1ZFVUhyOFB4UmllVDJXNE9ySllaeTljLXlqT1Vfbmc&amp;usp=sharin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8lyk-irakl.ira.sch.gr/wordpress/?p=398"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myclassroomstudents.weebly.com/lambdaepsilonsigmachieta-phiiotalambdaalphanualphagammanuomegasigmaiotaalphasigm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solidFill>
                  <a:srgbClr val="002060"/>
                </a:solidFill>
                <a:latin typeface="Book Antiqua" pitchFamily="18" charset="0"/>
              </a:rPr>
              <a:t>ΠΑΡΟΥΣΙΑΣΗ ΠΟΛΙΤΙΣΤΙΚΟΥ ΠΡΟΓΡΑΜΜΑΤΟΣ</a:t>
            </a:r>
            <a:endParaRPr lang="el-GR" dirty="0">
              <a:solidFill>
                <a:srgbClr val="002060"/>
              </a:solidFill>
              <a:latin typeface="Book Antiqua" pitchFamily="18" charset="0"/>
            </a:endParaRPr>
          </a:p>
        </p:txBody>
      </p:sp>
      <p:sp>
        <p:nvSpPr>
          <p:cNvPr id="3" name="2 - Υπότιτλος"/>
          <p:cNvSpPr>
            <a:spLocks noGrp="1"/>
          </p:cNvSpPr>
          <p:nvPr>
            <p:ph type="subTitle" idx="1"/>
          </p:nvPr>
        </p:nvSpPr>
        <p:spPr/>
        <p:txBody>
          <a:bodyPr/>
          <a:lstStyle/>
          <a:p>
            <a:r>
              <a:rPr lang="el-GR" b="1" dirty="0">
                <a:solidFill>
                  <a:srgbClr val="0070C0"/>
                </a:solidFill>
                <a:latin typeface="Book Antiqua" pitchFamily="18" charset="0"/>
              </a:rPr>
              <a:t>Λέσχη Φιλαναγνωσίας (Πεζογραφία – Ποίηση)</a:t>
            </a:r>
            <a:endParaRPr lang="el-GR" dirty="0">
              <a:solidFill>
                <a:srgbClr val="0070C0"/>
              </a:solidFill>
              <a:latin typeface="Book Antiqua" pitchFamily="18" charset="0"/>
            </a:endParaRPr>
          </a:p>
          <a:p>
            <a:endParaRPr lang="el-GR" dirty="0">
              <a:solidFill>
                <a:srgbClr val="0070C0"/>
              </a:solidFill>
            </a:endParaRP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dirty="0" smtClean="0"/>
              <a:t>Γράφει η κα Ρένα Πετροπούλου </a:t>
            </a:r>
            <a:r>
              <a:rPr lang="el-GR" dirty="0" err="1" smtClean="0"/>
              <a:t>Κουντούρη</a:t>
            </a:r>
            <a:r>
              <a:rPr lang="el-GR" dirty="0" smtClean="0"/>
              <a:t>, η οποία έχει επίσης εκδώσει συλλογή </a:t>
            </a:r>
            <a:r>
              <a:rPr lang="el-GR" dirty="0" err="1" smtClean="0"/>
              <a:t>χάι</a:t>
            </a:r>
            <a:r>
              <a:rPr lang="el-GR" dirty="0" smtClean="0"/>
              <a:t> κου και μπορεί να εκτιμήσει τις δυσκολίες συγγραφής, καθώς και την αξία των ποιημάτων:</a:t>
            </a:r>
          </a:p>
          <a:p>
            <a:r>
              <a:rPr lang="el-GR" i="1" dirty="0" smtClean="0"/>
              <a:t> «Μια βραδιά ,που εμένα προσωπικά με άγγιξε και θρόισε το Είναι μου, ίσως γιατί και η ίδια εξέδωσα τελευταία μου συλλογή από </a:t>
            </a:r>
            <a:r>
              <a:rPr lang="el-GR" i="1" dirty="0" err="1" smtClean="0"/>
              <a:t>Χαικού</a:t>
            </a:r>
            <a:r>
              <a:rPr lang="el-GR" i="1" dirty="0" smtClean="0"/>
              <a:t> και ξέρω τις δυσκολίες της συγκεκριμένης γραφής, πόσο πειθαρχημένος,  λιτός και περιεκτικός στο Λόγο πρέπει να είναι ο  καλλιτέχνης,  που αποφασίζει να γράψει   την συγκεκριμένη ποιητική  φόρμα , σε ένα τρίστιχο  σε μορφή 17σύλλαβου,να αγγίξει τον αναγνώστη , και να τον κάνει να φιλοσοφήσει , να στοχαστεί, να ανασύρει από τη μνήμη, </a:t>
            </a:r>
            <a:r>
              <a:rPr lang="el-GR" i="1" dirty="0" err="1" smtClean="0"/>
              <a:t>αναθυμιές</a:t>
            </a:r>
            <a:r>
              <a:rPr lang="el-GR" i="1" dirty="0" smtClean="0"/>
              <a:t> έρωτα, Αγάπης, συγκίνησης και να τον κάνει να αισθανθεί την μαγεία της ποίησης που με το ανάλαφρο άγγιγμά της σε κάνει να ταξιδέψεις, να οραματιστείς να  πιστέψεις σε ένα καλύτερο κόσμο,  να συναισθανθείς και συ  της  ολότητας το συγκλονιστικό μεγαλείο ,που βρίσκεται σε μια μονάχα στιγμή, εκεί που δεν υπάρχει χωροχρόνος, παρά  μονάχα η Παρουσία της ΑΓΑΠΗΣ….</a:t>
            </a:r>
            <a:br>
              <a:rPr lang="el-GR" i="1" dirty="0" smtClean="0"/>
            </a:br>
            <a:r>
              <a:rPr lang="el-GR" i="1" dirty="0" smtClean="0"/>
              <a:t>Στα 59 </a:t>
            </a:r>
            <a:r>
              <a:rPr lang="el-GR" i="1" dirty="0" err="1" smtClean="0"/>
              <a:t>χαϊκού</a:t>
            </a:r>
            <a:r>
              <a:rPr lang="el-GR" i="1" dirty="0" smtClean="0"/>
              <a:t> της ποιητικής  συλλογής της, ο αναγνώστης γεύεται   το μελίρρυτο  χυμό της υψηλής  συγκίνησης, με λέξεις μπολιασμένες με συναισθήματα Αγάπης, πόθου ,πόνου και πάθους τον τρίποδα, που στηρίζεται η Αληθινή ποίηση…</a:t>
            </a:r>
            <a:br>
              <a:rPr lang="el-GR" i="1" dirty="0" smtClean="0"/>
            </a:br>
            <a:r>
              <a:rPr lang="el-GR" i="1" dirty="0" smtClean="0"/>
              <a:t>Από την στήλη αυτή της εύχομαι καλοτάξιδη  η νέα ποιητική συλλογή  της</a:t>
            </a:r>
            <a:br>
              <a:rPr lang="el-GR" i="1" dirty="0" smtClean="0"/>
            </a:br>
            <a:r>
              <a:rPr lang="el-GR" i="1" dirty="0" smtClean="0"/>
              <a:t>και πάντα να μας προσφέρει τον αειθαλή λυρισμό της μέσω της δημιουργικής φαντασίας της….» </a:t>
            </a:r>
            <a:endParaRPr lang="el-GR" dirty="0" smtClean="0"/>
          </a:p>
          <a:p>
            <a:endParaRPr lang="el-GR"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24578" name="Picture 2" descr="E:\ΕΙΚΟΝΕΣ ΓΙΑ ΦΙΛΑΝΑΓΝΩΣΙΑ\ΠΕΤΡΟΠΟΥΛΟΥ\DSC_0504.JPG"/>
          <p:cNvPicPr>
            <a:picLocks noGrp="1" noChangeAspect="1" noChangeArrowheads="1"/>
          </p:cNvPicPr>
          <p:nvPr>
            <p:ph idx="1"/>
          </p:nvPr>
        </p:nvPicPr>
        <p:blipFill>
          <a:blip r:embed="rId2" cstate="print"/>
          <a:srcRect/>
          <a:stretch>
            <a:fillRect/>
          </a:stretch>
        </p:blipFill>
        <p:spPr bwMode="auto">
          <a:xfrm>
            <a:off x="0" y="844075"/>
            <a:ext cx="9144000" cy="6013925"/>
          </a:xfrm>
          <a:prstGeom prst="rect">
            <a:avLst/>
          </a:prstGeom>
          <a:noFill/>
        </p:spPr>
      </p:pic>
      <p:sp>
        <p:nvSpPr>
          <p:cNvPr id="5" name="4 - Ορθογώνιο"/>
          <p:cNvSpPr/>
          <p:nvPr/>
        </p:nvSpPr>
        <p:spPr>
          <a:xfrm>
            <a:off x="214282" y="0"/>
            <a:ext cx="8929718" cy="923330"/>
          </a:xfrm>
          <a:prstGeom prst="rect">
            <a:avLst/>
          </a:prstGeom>
        </p:spPr>
        <p:txBody>
          <a:bodyPr wrap="square">
            <a:spAutoFit/>
          </a:bodyPr>
          <a:lstStyle/>
          <a:p>
            <a:r>
              <a:rPr lang="el-GR" dirty="0" smtClean="0"/>
              <a:t>ΠΑΡΑΚΟΛΟΥΘΗΣΗ ΠΑΡΟΥΣΙΑΣΗΣ </a:t>
            </a:r>
          </a:p>
          <a:p>
            <a:r>
              <a:rPr lang="el-GR" dirty="0" smtClean="0"/>
              <a:t>Του ιστορικού μυθιστορήματος της Ρένας Πετροπούλου </a:t>
            </a:r>
            <a:r>
              <a:rPr lang="el-GR" dirty="0" err="1" smtClean="0"/>
              <a:t>Κουντούρη</a:t>
            </a:r>
            <a:r>
              <a:rPr lang="el-GR" dirty="0" smtClean="0"/>
              <a:t> </a:t>
            </a:r>
          </a:p>
          <a:p>
            <a:r>
              <a:rPr lang="el-GR" dirty="0" smtClean="0">
                <a:hlinkClick r:id="rId3"/>
              </a:rPr>
              <a:t>Η </a:t>
            </a:r>
            <a:r>
              <a:rPr lang="el-GR" dirty="0" err="1" smtClean="0">
                <a:hlinkClick r:id="rId3"/>
              </a:rPr>
              <a:t>Μάχρια</a:t>
            </a:r>
            <a:r>
              <a:rPr lang="el-GR" dirty="0" smtClean="0">
                <a:hlinkClick r:id="rId3"/>
              </a:rPr>
              <a:t> της λήθης</a:t>
            </a:r>
            <a:endParaRPr lang="el-GR" dirty="0" smtClean="0"/>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a:xfrm>
            <a:off x="0" y="0"/>
            <a:ext cx="9144000" cy="6858000"/>
          </a:xfrm>
        </p:spPr>
        <p:txBody>
          <a:bodyPr>
            <a:normAutofit fontScale="85000" lnSpcReduction="20000"/>
          </a:bodyPr>
          <a:lstStyle/>
          <a:p>
            <a:r>
              <a:rPr lang="el-GR" dirty="0" smtClean="0"/>
              <a:t>Την Πέμπτη 20 Νοεμβρίου 2014, στις 19:30 στο Επιμελητήριο Ηρακλείου, </a:t>
            </a:r>
            <a:r>
              <a:rPr lang="el-GR" dirty="0" err="1" smtClean="0"/>
              <a:t>Κορωναίου</a:t>
            </a:r>
            <a:r>
              <a:rPr lang="el-GR" dirty="0" smtClean="0"/>
              <a:t> 9 (αίθουσα </a:t>
            </a:r>
            <a:r>
              <a:rPr lang="el-GR" dirty="0" err="1" smtClean="0"/>
              <a:t>Καστελλάκη</a:t>
            </a:r>
            <a:r>
              <a:rPr lang="el-GR" dirty="0" smtClean="0"/>
              <a:t>) με </a:t>
            </a:r>
            <a:r>
              <a:rPr lang="el-GR" dirty="0" err="1" smtClean="0"/>
              <a:t>συνδιοργανωτές</a:t>
            </a:r>
            <a:r>
              <a:rPr lang="el-GR" dirty="0" smtClean="0"/>
              <a:t> το 1ο ΕΠΑ.Λ. Ηρακλείου, το Βιβλιοπωλείο ’’</a:t>
            </a:r>
            <a:r>
              <a:rPr lang="el-GR" dirty="0" err="1" smtClean="0"/>
              <a:t>Φωτόδεντρο</a:t>
            </a:r>
            <a:r>
              <a:rPr lang="el-GR" dirty="0" smtClean="0"/>
              <a:t>’’ και τον  Εκδοτικό Οργανισμό Λιβάνη. </a:t>
            </a:r>
            <a:endParaRPr lang="en-US" dirty="0" smtClean="0"/>
          </a:p>
          <a:p>
            <a:r>
              <a:rPr lang="el-GR" dirty="0" smtClean="0"/>
              <a:t>Για το βιβλίο μίλησαν η Ελπινίκη </a:t>
            </a:r>
            <a:r>
              <a:rPr lang="el-GR" dirty="0" err="1" smtClean="0"/>
              <a:t>Νικολουδάκη</a:t>
            </a:r>
            <a:r>
              <a:rPr lang="el-GR" dirty="0" smtClean="0"/>
              <a:t>- </a:t>
            </a:r>
            <a:r>
              <a:rPr lang="el-GR" dirty="0" err="1" smtClean="0"/>
              <a:t>Σουρή</a:t>
            </a:r>
            <a:r>
              <a:rPr lang="el-GR" dirty="0" smtClean="0"/>
              <a:t>, Καθηγήτρια Παιδαγωγικού Τμήματος του Πανεπιστημίου Κρήτης  Και ο Δημήτρης </a:t>
            </a:r>
            <a:r>
              <a:rPr lang="el-GR" dirty="0" err="1" smtClean="0"/>
              <a:t>Περοδασκαλάκης</a:t>
            </a:r>
            <a:r>
              <a:rPr lang="el-GR" dirty="0" smtClean="0"/>
              <a:t>, Φιλόλογος, ποιητής. </a:t>
            </a:r>
            <a:endParaRPr lang="en-US" dirty="0" smtClean="0"/>
          </a:p>
          <a:p>
            <a:r>
              <a:rPr lang="el-GR" dirty="0" smtClean="0"/>
              <a:t>Αποσπάσματα  διάβασαν  η Ελένη </a:t>
            </a:r>
            <a:r>
              <a:rPr lang="el-GR" dirty="0" err="1" smtClean="0"/>
              <a:t>Μωυσιάδου</a:t>
            </a:r>
            <a:r>
              <a:rPr lang="el-GR" dirty="0" smtClean="0"/>
              <a:t> </a:t>
            </a:r>
            <a:r>
              <a:rPr lang="el-GR" dirty="0" err="1" smtClean="0"/>
              <a:t>Δοξαστάκη</a:t>
            </a:r>
            <a:r>
              <a:rPr lang="el-GR" dirty="0" smtClean="0"/>
              <a:t>,</a:t>
            </a:r>
            <a:r>
              <a:rPr lang="en-US" dirty="0" smtClean="0"/>
              <a:t> </a:t>
            </a:r>
            <a:r>
              <a:rPr lang="el-GR" dirty="0" smtClean="0"/>
              <a:t> Φιλόλογος, ποιήτρια, η Μαρία </a:t>
            </a:r>
            <a:r>
              <a:rPr lang="el-GR" dirty="0" err="1" smtClean="0"/>
              <a:t>Φραγκιαδάκη</a:t>
            </a:r>
            <a:r>
              <a:rPr lang="el-GR" dirty="0" smtClean="0"/>
              <a:t>, Φιλόλογος και ο Λευτέρης </a:t>
            </a:r>
            <a:r>
              <a:rPr lang="el-GR" dirty="0" err="1" smtClean="0"/>
              <a:t>Διγενάκης</a:t>
            </a:r>
            <a:r>
              <a:rPr lang="el-GR" dirty="0" smtClean="0"/>
              <a:t>. </a:t>
            </a:r>
            <a:endParaRPr lang="en-US" dirty="0" smtClean="0"/>
          </a:p>
          <a:p>
            <a:r>
              <a:rPr lang="el-GR" dirty="0" smtClean="0"/>
              <a:t>Στο πιάνο η Πιανίστα και Καθηγήτρια Μουσικής </a:t>
            </a:r>
            <a:r>
              <a:rPr lang="el-GR" dirty="0" err="1" smtClean="0"/>
              <a:t>Λίλυ</a:t>
            </a:r>
            <a:r>
              <a:rPr lang="el-GR" dirty="0" smtClean="0"/>
              <a:t> </a:t>
            </a:r>
            <a:r>
              <a:rPr lang="el-GR" dirty="0" err="1" smtClean="0"/>
              <a:t>Δάκα</a:t>
            </a:r>
            <a:r>
              <a:rPr lang="el-GR" dirty="0" smtClean="0"/>
              <a:t>. </a:t>
            </a:r>
            <a:endParaRPr lang="en-US" dirty="0" smtClean="0"/>
          </a:p>
          <a:p>
            <a:r>
              <a:rPr lang="el-GR" dirty="0" smtClean="0"/>
              <a:t>Ερμήνευσε η Ουρανία </a:t>
            </a:r>
            <a:r>
              <a:rPr lang="el-GR" dirty="0" err="1" smtClean="0"/>
              <a:t>Φθενάκη</a:t>
            </a:r>
            <a:r>
              <a:rPr lang="el-GR" dirty="0" smtClean="0"/>
              <a:t>. </a:t>
            </a:r>
            <a:endParaRPr lang="en-US" dirty="0" smtClean="0"/>
          </a:p>
          <a:p>
            <a:r>
              <a:rPr lang="el-GR" dirty="0" smtClean="0"/>
              <a:t>Λύρα, τραγούδι: Ναπολέων </a:t>
            </a:r>
            <a:r>
              <a:rPr lang="el-GR" dirty="0" err="1" smtClean="0"/>
              <a:t>Τσακαλάκης</a:t>
            </a:r>
            <a:r>
              <a:rPr lang="el-GR" dirty="0" smtClean="0"/>
              <a:t>.</a:t>
            </a:r>
            <a:endParaRPr lang="en-US" dirty="0" smtClean="0"/>
          </a:p>
          <a:p>
            <a:r>
              <a:rPr lang="el-GR" dirty="0" smtClean="0"/>
              <a:t> Συντόνισε ο Ζαχαρίας </a:t>
            </a:r>
            <a:r>
              <a:rPr lang="el-GR" dirty="0" err="1" smtClean="0"/>
              <a:t>Κατσακός</a:t>
            </a:r>
            <a:r>
              <a:rPr lang="el-GR" dirty="0" smtClean="0"/>
              <a:t>, D.E.A  Νεοελληνικής Φιλολογίας - Κριτικός Λογοτεχνίας.</a:t>
            </a:r>
          </a:p>
          <a:p>
            <a:r>
              <a:rPr lang="el-GR" b="1" dirty="0" smtClean="0"/>
              <a:t> </a:t>
            </a:r>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282" y="0"/>
            <a:ext cx="8472518" cy="6126163"/>
          </a:xfrm>
        </p:spPr>
        <p:txBody>
          <a:bodyPr/>
          <a:lstStyle/>
          <a:p>
            <a:r>
              <a:rPr lang="el-GR" dirty="0" smtClean="0"/>
              <a:t>ΠΑΡΑΚΟΛΟΥΘΗΣΗ ΠΑΡΟΥΣΙΑΣΗΣ </a:t>
            </a:r>
          </a:p>
          <a:p>
            <a:r>
              <a:rPr lang="el-GR" dirty="0" smtClean="0"/>
              <a:t>Του βιβλίου της </a:t>
            </a:r>
            <a:r>
              <a:rPr lang="el-GR" dirty="0" err="1" smtClean="0"/>
              <a:t>Μάρως</a:t>
            </a:r>
            <a:r>
              <a:rPr lang="el-GR" dirty="0" smtClean="0"/>
              <a:t> Δούκα</a:t>
            </a:r>
          </a:p>
          <a:p>
            <a:r>
              <a:rPr lang="el-GR" dirty="0" smtClean="0"/>
              <a:t> </a:t>
            </a:r>
            <a:r>
              <a:rPr lang="el-GR" dirty="0">
                <a:hlinkClick r:id="rId2"/>
              </a:rPr>
              <a:t>«Έλα να πούμε ψέματα»</a:t>
            </a:r>
            <a:endParaRPr lang="el-GR" dirty="0"/>
          </a:p>
          <a:p>
            <a:endParaRPr lang="el-GR" dirty="0"/>
          </a:p>
        </p:txBody>
      </p:sp>
      <p:pic>
        <p:nvPicPr>
          <p:cNvPr id="1027" name="Picture 3" descr="C:\Users\user\Desktop\marw-462x330.jpg"/>
          <p:cNvPicPr>
            <a:picLocks noChangeAspect="1" noChangeArrowheads="1"/>
          </p:cNvPicPr>
          <p:nvPr/>
        </p:nvPicPr>
        <p:blipFill>
          <a:blip r:embed="rId3" cstate="print"/>
          <a:srcRect/>
          <a:stretch>
            <a:fillRect/>
          </a:stretch>
        </p:blipFill>
        <p:spPr bwMode="auto">
          <a:xfrm>
            <a:off x="428596" y="3357562"/>
            <a:ext cx="4400550" cy="3143250"/>
          </a:xfrm>
          <a:prstGeom prst="rect">
            <a:avLst/>
          </a:prstGeom>
          <a:noFill/>
        </p:spPr>
      </p:pic>
      <p:pic>
        <p:nvPicPr>
          <p:cNvPr id="1028" name="Picture 4" descr="C:\Users\user\Desktop\6B96835C94D5F2A272F64B65595F73CC.jpg"/>
          <p:cNvPicPr>
            <a:picLocks noChangeAspect="1" noChangeArrowheads="1"/>
          </p:cNvPicPr>
          <p:nvPr/>
        </p:nvPicPr>
        <p:blipFill>
          <a:blip r:embed="rId4" cstate="print"/>
          <a:srcRect/>
          <a:stretch>
            <a:fillRect/>
          </a:stretch>
        </p:blipFill>
        <p:spPr bwMode="auto">
          <a:xfrm>
            <a:off x="5929322" y="2786058"/>
            <a:ext cx="2446984" cy="360522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b="1" dirty="0" smtClean="0"/>
              <a:t>Μία βραδιά με τη συγγραφέα </a:t>
            </a:r>
            <a:r>
              <a:rPr lang="el-GR" b="1" dirty="0" err="1" smtClean="0"/>
              <a:t>Μάρω</a:t>
            </a:r>
            <a:r>
              <a:rPr lang="el-GR" b="1" dirty="0" smtClean="0"/>
              <a:t> Δούκα, διοργάνωσε  η Ένωση Φιλολόγων νομού Ηρακλείου την Πέμπτη 11 Δεκεμβρίου στις 18:30 στη δημοτική αίθουσα Ανδρόγεω.  </a:t>
            </a:r>
            <a:r>
              <a:rPr lang="el-GR" dirty="0" smtClean="0"/>
              <a:t>Στην εκδήλωση μίλησαν η ίδια η συγγραφέας για το έργο της, ο Γιάννης </a:t>
            </a:r>
            <a:r>
              <a:rPr lang="el-GR" dirty="0" err="1" smtClean="0"/>
              <a:t>Δημητρακάκης</a:t>
            </a:r>
            <a:r>
              <a:rPr lang="el-GR" dirty="0" smtClean="0"/>
              <a:t>, επίκουρος καθηγητής Βυζαντινής και Νεοελληνικής Φιλολογίας του Πανεπιστημίου Κρήτης με θέμα: «Λογοτεχνία και μεταπολίτευση: πολιτικές και κοινωνικές αναπαραστάσεις στο μυθιστορηματικό έργο της </a:t>
            </a:r>
            <a:r>
              <a:rPr lang="el-GR" dirty="0" err="1" smtClean="0"/>
              <a:t>Μάρως</a:t>
            </a:r>
            <a:r>
              <a:rPr lang="el-GR" dirty="0" smtClean="0"/>
              <a:t> Δούκα». Η Ελευθερία </a:t>
            </a:r>
            <a:r>
              <a:rPr lang="el-GR" dirty="0" err="1" smtClean="0"/>
              <a:t>Ζέη</a:t>
            </a:r>
            <a:r>
              <a:rPr lang="el-GR" dirty="0" smtClean="0"/>
              <a:t>, επίκουρη καθηγήτρια Ιστορίας-Αρχαιολογίας του Πανεπιστημίου Κρήτης, με θέμα: «Μεταπλάσεις του ιστορικού βιώματος στο έργο της </a:t>
            </a:r>
            <a:r>
              <a:rPr lang="el-GR" dirty="0" err="1" smtClean="0"/>
              <a:t>Μάρως</a:t>
            </a:r>
            <a:r>
              <a:rPr lang="el-GR" dirty="0" smtClean="0"/>
              <a:t> Δούκα» και ο Σταύρος </a:t>
            </a:r>
            <a:r>
              <a:rPr lang="el-GR" dirty="0" err="1" smtClean="0"/>
              <a:t>Σφακιωτάκης</a:t>
            </a:r>
            <a:r>
              <a:rPr lang="el-GR" dirty="0" smtClean="0"/>
              <a:t>, φιλόλογος Β'/</a:t>
            </a:r>
            <a:r>
              <a:rPr lang="el-GR" dirty="0" err="1" smtClean="0"/>
              <a:t>θμιας </a:t>
            </a:r>
            <a:r>
              <a:rPr lang="el-GR" dirty="0" smtClean="0"/>
              <a:t>Εκπαίδευσης-Μεταπτυχιακός  φοιτητής του τμήματος Τουρκολογίας του Πανεπιστημίου Κρήτης, με θέμα:  «</a:t>
            </a:r>
            <a:r>
              <a:rPr lang="el-GR" dirty="0" err="1" smtClean="0"/>
              <a:t>Τουρκοκρητικοί</a:t>
            </a:r>
            <a:r>
              <a:rPr lang="el-GR" dirty="0" smtClean="0"/>
              <a:t> ήρωες στο μυθιστόρημα «Αθώοι και φταίχτες»» Ακολούθησε μια ενδιαφέρουσα  συζήτηση.</a:t>
            </a:r>
          </a:p>
          <a:p>
            <a:r>
              <a:rPr lang="el-GR" dirty="0" smtClean="0"/>
              <a:t>Η </a:t>
            </a:r>
            <a:r>
              <a:rPr lang="el-GR" dirty="0" err="1" smtClean="0"/>
              <a:t>Μάρω</a:t>
            </a:r>
            <a:r>
              <a:rPr lang="el-GR" dirty="0" smtClean="0"/>
              <a:t> Δούκα όπως έγραψε η εφημερίδα «Τα Νέα», τέσσερα χρόνια μετά το μυθιστόρημά της «Το δίκιο είναι ζόρικο πολύ» που εστίασε στα τέλη του 1944 και του 1945 και στην εντυπωσιακή συνεργασία Άγγλων και Γερμανών στα κατεχόμενα Χανιά, επιστρέφει με το «Έλα να πούμε ψέματα», που αποτελεί το τρίτο μέρος μίας άτυπης τριλογίας. Η Κρητικιά συγγραφέας είναι εδώ και πολύ καιρό στις συνειδήσεις του κόσμου των γραμμάτων και του συνόλου των αναγνωστών ως μία από τις σημαντικότερες φωνές στην Ελληνική λογοτεχνία των τελευταίων δεκαετιών ενώ έχει αποδείξει ότι αναζητά την λογοτεχνική της έκφραση ανάμεσα «στις γραμμές του μύθου και της Ιστορίας».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2000" dirty="0" smtClean="0">
                <a:hlinkClick r:id="rId3"/>
              </a:rPr>
              <a:t>Επίσκεψη</a:t>
            </a:r>
            <a:br>
              <a:rPr lang="el-GR" sz="2000" dirty="0" smtClean="0">
                <a:hlinkClick r:id="rId3"/>
              </a:rPr>
            </a:br>
            <a:r>
              <a:rPr lang="el-GR" sz="2000" dirty="0" smtClean="0">
                <a:hlinkClick r:id="rId3"/>
              </a:rPr>
              <a:t> της Ελένης  </a:t>
            </a:r>
            <a:r>
              <a:rPr lang="el-GR" sz="2000" dirty="0" err="1" smtClean="0">
                <a:hlinkClick r:id="rId3"/>
              </a:rPr>
              <a:t>Μωυσιάδου</a:t>
            </a:r>
            <a:r>
              <a:rPr lang="el-GR" sz="2000" dirty="0" smtClean="0">
                <a:hlinkClick r:id="rId3"/>
              </a:rPr>
              <a:t> </a:t>
            </a:r>
            <a:r>
              <a:rPr lang="el-GR" sz="2000" dirty="0" err="1" smtClean="0">
                <a:hlinkClick r:id="rId3"/>
              </a:rPr>
              <a:t>Δοξαστάκη</a:t>
            </a:r>
            <a:r>
              <a:rPr lang="el-GR" sz="2000" dirty="0" smtClean="0">
                <a:hlinkClick r:id="rId3"/>
              </a:rPr>
              <a:t> και της Ρένας Πετροπούλου </a:t>
            </a:r>
            <a:r>
              <a:rPr lang="el-GR" sz="2000" dirty="0" err="1" smtClean="0">
                <a:hlinkClick r:id="rId3"/>
              </a:rPr>
              <a:t>Κουντούρη</a:t>
            </a:r>
            <a:r>
              <a:rPr lang="el-GR" sz="2000" dirty="0" smtClean="0">
                <a:hlinkClick r:id="rId3"/>
              </a:rPr>
              <a:t> </a:t>
            </a:r>
            <a:br>
              <a:rPr lang="el-GR" sz="2000" dirty="0" smtClean="0">
                <a:hlinkClick r:id="rId3"/>
              </a:rPr>
            </a:br>
            <a:r>
              <a:rPr lang="el-GR" sz="2000" dirty="0" smtClean="0"/>
              <a:t>στο σχολείο μας με  αφορμή τον εορτασμό της ημέρας Ποίησης </a:t>
            </a:r>
            <a:br>
              <a:rPr lang="el-GR" sz="2000" dirty="0" smtClean="0"/>
            </a:br>
            <a:endParaRPr lang="el-GR" sz="2000" dirty="0"/>
          </a:p>
        </p:txBody>
      </p:sp>
      <p:pic>
        <p:nvPicPr>
          <p:cNvPr id="25602" name="Picture 2" descr="E:\ΕΙΚΟΝΕΣ ΓΙΑ ΦΙΛΑΝΑΓΝΩΣΙΑ\ΠΕΤΡΟΠΟΥΛΟΥ ΜΩΥΣΙΑΔΟΥ ΣΧΟΛΕΙΟ\10480649_10202755569569514_7266564664963839073_n.jpg"/>
          <p:cNvPicPr>
            <a:picLocks noGrp="1" noChangeAspect="1" noChangeArrowheads="1"/>
          </p:cNvPicPr>
          <p:nvPr>
            <p:ph idx="1"/>
          </p:nvPr>
        </p:nvPicPr>
        <p:blipFill>
          <a:blip r:embed="rId4" cstate="print"/>
          <a:stretch>
            <a:fillRect/>
          </a:stretch>
        </p:blipFill>
        <p:spPr bwMode="auto">
          <a:xfrm>
            <a:off x="899592" y="1124744"/>
            <a:ext cx="7644341" cy="573325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dirty="0" smtClean="0"/>
              <a:t>Με αφορμή τον εορτασμό της ημέρας της ποίησης στις 21 Μαρτίου, την Κυριακή 22 Μαρτίου η λέσχη </a:t>
            </a:r>
            <a:r>
              <a:rPr lang="el-GR" dirty="0" err="1" smtClean="0"/>
              <a:t>φιλαναγνωσίας</a:t>
            </a:r>
            <a:r>
              <a:rPr lang="el-GR" dirty="0" smtClean="0"/>
              <a:t> του σχολείου μας είχε την ξεχωριστή τιμή και εμπειρία να συνομιλήσει στο χώρο του σχολείου με τις εξαιρετικές λογοτέχνιδες κυρία Ελένη </a:t>
            </a:r>
            <a:r>
              <a:rPr lang="el-GR" dirty="0" err="1" smtClean="0"/>
              <a:t>Μωυσιάδου</a:t>
            </a:r>
            <a:r>
              <a:rPr lang="el-GR" dirty="0" smtClean="0"/>
              <a:t> </a:t>
            </a:r>
            <a:r>
              <a:rPr lang="el-GR" dirty="0" err="1" smtClean="0"/>
              <a:t>Δοξαστάκη</a:t>
            </a:r>
            <a:r>
              <a:rPr lang="el-GR" dirty="0" smtClean="0"/>
              <a:t>, ποιήτρια και φιλόλογο, και την κυρία Ρένα Πετροπούλου </a:t>
            </a:r>
            <a:r>
              <a:rPr lang="el-GR" dirty="0" err="1" smtClean="0"/>
              <a:t>Κουντούρη</a:t>
            </a:r>
            <a:r>
              <a:rPr lang="el-GR" dirty="0" smtClean="0"/>
              <a:t>, ποιήτρια και πεζογράφο, για θέματα σχετικά με το έργο τους, την ποίηση και τη λογοτεχνία γενικότερα. </a:t>
            </a:r>
            <a:br>
              <a:rPr lang="el-GR" dirty="0" smtClean="0"/>
            </a:br>
            <a:r>
              <a:rPr lang="el-GR" dirty="0" smtClean="0"/>
              <a:t/>
            </a:r>
            <a:br>
              <a:rPr lang="el-GR" dirty="0" smtClean="0"/>
            </a:br>
            <a:r>
              <a:rPr lang="el-GR" dirty="0" smtClean="0"/>
              <a:t>Με την ευχάριστη και προσηνή παρουσία τους, που επέτρεψε στα παιδιά μας να τις πλησιάσουν αυθόρμητα σαν ανθρώπους που γνώριζαν από καιρό, με τη θερμή λογοτεχνική ατμόσφαιρα που δημιούργησαν με τις αναγνώσεις έργων τους, απαραίτητη προϋπόθεση για την επιτυχία της συνάντησης, για τη σοβαρή και υπεύθυνη παρουσία τους, για την ποιότητα του έργου και της σκέψης που μας κατέθεσαν, φωτεινά παραδείγματα προς μίμηση, σε ένα κόσμο που αποτελείται και προβάλλει μετριότητες, τους προσέφεραν τον ορίζοντα που ζητούν και χρειάζονται. </a:t>
            </a:r>
            <a:br>
              <a:rPr lang="el-GR" dirty="0" smtClean="0"/>
            </a:br>
            <a:r>
              <a:rPr lang="el-GR" dirty="0" smtClean="0"/>
              <a:t>Γιατί η παιδεία, η ποίηση και η γλώσσα είναι το φως που διαλύει κάθε λογής σκοτάδι…</a:t>
            </a:r>
            <a:br>
              <a:rPr lang="el-GR" dirty="0" smtClean="0"/>
            </a:br>
            <a:r>
              <a:rPr lang="el-GR" dirty="0" smtClean="0"/>
              <a:t>Βλέποντας καθημερινά τα καθαρά μάτια των παιδιών, νιώθουμε  την ανάγκη να τους υποδείξουμε πρότυπα γνήσια στη θέση των φτηνών ειδώλων που τους καθηλώνουν στη μετριότητα, να τους υποδείξουμε την ποιότητα της ποίησης και των ανθρώπων που την υπηρετούν με υπευθυνότητα και σεβασμό. </a:t>
            </a:r>
          </a:p>
          <a:p>
            <a:endParaRPr lang="el-GR"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Επίσκεψη στη βιβλιοθήκη του Πανεπιστημίου Κρήτης στο Ρέθυμνο</a:t>
            </a:r>
          </a:p>
          <a:p>
            <a:r>
              <a:rPr lang="el-GR" dirty="0" smtClean="0">
                <a:hlinkClick r:id="rId2"/>
              </a:rPr>
              <a:t>Κάντε κλικ εδώ.</a:t>
            </a:r>
            <a:endParaRPr lang="el-GR" dirty="0"/>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0" y="0"/>
            <a:ext cx="9144000" cy="1000108"/>
          </a:xfrm>
        </p:spPr>
        <p:txBody>
          <a:bodyPr>
            <a:normAutofit fontScale="90000"/>
          </a:bodyPr>
          <a:lstStyle/>
          <a:p>
            <a:r>
              <a:rPr lang="el-GR" dirty="0" smtClean="0"/>
              <a:t>Ενημέρωση </a:t>
            </a:r>
            <a:r>
              <a:rPr lang="en-US" dirty="0" smtClean="0"/>
              <a:t/>
            </a:r>
            <a:br>
              <a:rPr lang="en-US" dirty="0" smtClean="0"/>
            </a:br>
            <a:r>
              <a:rPr lang="el-GR" dirty="0" smtClean="0"/>
              <a:t>Ξενάγηση στους χώρους της βιβλιοθήκης</a:t>
            </a:r>
            <a:endParaRPr lang="el-GR" dirty="0"/>
          </a:p>
        </p:txBody>
      </p:sp>
      <p:sp>
        <p:nvSpPr>
          <p:cNvPr id="7" name="6 - Θέση περιεχομένου"/>
          <p:cNvSpPr>
            <a:spLocks noGrp="1"/>
          </p:cNvSpPr>
          <p:nvPr>
            <p:ph idx="1"/>
          </p:nvPr>
        </p:nvSpPr>
        <p:spPr/>
        <p:txBody>
          <a:bodyPr/>
          <a:lstStyle/>
          <a:p>
            <a:endParaRPr lang="el-GR"/>
          </a:p>
        </p:txBody>
      </p:sp>
      <p:pic>
        <p:nvPicPr>
          <p:cNvPr id="5122" name="Picture 2" descr="C:\Users\user\Pictures\ΦΙΛΑΝΑΓΝΩΣΙΑ ΕΚΔΡΟΜΗ ΡΕΘΥΜΝΟ 29 1 2015\DSC_0712.JPG"/>
          <p:cNvPicPr>
            <a:picLocks noChangeAspect="1" noChangeArrowheads="1"/>
          </p:cNvPicPr>
          <p:nvPr/>
        </p:nvPicPr>
        <p:blipFill>
          <a:blip r:embed="rId2" cstate="print"/>
          <a:srcRect/>
          <a:stretch>
            <a:fillRect/>
          </a:stretch>
        </p:blipFill>
        <p:spPr bwMode="auto">
          <a:xfrm>
            <a:off x="0" y="1082640"/>
            <a:ext cx="9144000" cy="577536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dirty="0" smtClean="0"/>
              <a:t>Ξενάγηση στο τμήμα συντήρησης βιβλίων </a:t>
            </a:r>
            <a:endParaRPr lang="el-GR" dirty="0"/>
          </a:p>
        </p:txBody>
      </p:sp>
      <p:sp>
        <p:nvSpPr>
          <p:cNvPr id="7" name="6 - Θέση περιεχομένου"/>
          <p:cNvSpPr>
            <a:spLocks noGrp="1"/>
          </p:cNvSpPr>
          <p:nvPr>
            <p:ph idx="1"/>
          </p:nvPr>
        </p:nvSpPr>
        <p:spPr/>
        <p:txBody>
          <a:bodyPr/>
          <a:lstStyle/>
          <a:p>
            <a:endParaRPr lang="el-GR"/>
          </a:p>
        </p:txBody>
      </p:sp>
      <p:pic>
        <p:nvPicPr>
          <p:cNvPr id="9218" name="Picture 2" descr="C:\Users\user\Documents\ΕΙΚΟΝΕΣ ΓΙΑ ΦΙΛΑΝΑΓΝΩΣΙΑ\ΦΙΛΑΝΑΓΝΩΣΙΑ ΕΚΔΡΟΜΗ ΡΕΘΥΜΝΟ 29 1 2015\DSC_0746.JPG"/>
          <p:cNvPicPr>
            <a:picLocks noChangeAspect="1" noChangeArrowheads="1"/>
          </p:cNvPicPr>
          <p:nvPr/>
        </p:nvPicPr>
        <p:blipFill>
          <a:blip r:embed="rId2" cstate="print"/>
          <a:srcRect/>
          <a:stretch>
            <a:fillRect/>
          </a:stretch>
        </p:blipFill>
        <p:spPr bwMode="auto">
          <a:xfrm>
            <a:off x="0" y="1712987"/>
            <a:ext cx="9144000" cy="514501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6" name="Picture 2" descr="E:\ΒΙΒΛΙΟΘΗΚΗ\εικονες\παρουσιαση\1526300_701049259933581_3873439898940777038_n.jpg"/>
          <p:cNvPicPr>
            <a:picLocks noChangeAspect="1" noChangeArrowheads="1"/>
          </p:cNvPicPr>
          <p:nvPr/>
        </p:nvPicPr>
        <p:blipFill>
          <a:blip r:embed="rId2" cstate="print"/>
          <a:srcRect/>
          <a:stretch>
            <a:fillRect/>
          </a:stretch>
        </p:blipFill>
        <p:spPr bwMode="auto">
          <a:xfrm>
            <a:off x="1187624" y="0"/>
            <a:ext cx="6840760" cy="68407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0"/>
            <a:ext cx="8229600" cy="1417638"/>
          </a:xfrm>
        </p:spPr>
        <p:txBody>
          <a:bodyPr>
            <a:normAutofit/>
          </a:bodyPr>
          <a:lstStyle/>
          <a:p>
            <a:r>
              <a:rPr lang="el-GR" sz="2700" dirty="0" smtClean="0"/>
              <a:t>Επίσκεψη στο Αρχαιολογικό Μουσείο Ρεθύμνου</a:t>
            </a:r>
            <a:r>
              <a:rPr lang="en-US" sz="2700" dirty="0" smtClean="0"/>
              <a:t> </a:t>
            </a:r>
            <a:br>
              <a:rPr lang="en-US" sz="2700" dirty="0" smtClean="0"/>
            </a:br>
            <a:r>
              <a:rPr lang="el-GR" sz="2700" dirty="0" smtClean="0"/>
              <a:t>Ξενάγηση από την κ. Ειρήνη </a:t>
            </a:r>
            <a:r>
              <a:rPr lang="el-GR" sz="2800" dirty="0" err="1" smtClean="0"/>
              <a:t>Γαβριλάκη</a:t>
            </a:r>
            <a:r>
              <a:rPr lang="el-GR" dirty="0" smtClean="0"/>
              <a:t> </a:t>
            </a:r>
            <a:endParaRPr lang="el-GR" dirty="0"/>
          </a:p>
        </p:txBody>
      </p:sp>
      <p:sp>
        <p:nvSpPr>
          <p:cNvPr id="6" name="5 - Θέση περιεχομένου"/>
          <p:cNvSpPr>
            <a:spLocks noGrp="1"/>
          </p:cNvSpPr>
          <p:nvPr>
            <p:ph idx="1"/>
          </p:nvPr>
        </p:nvSpPr>
        <p:spPr/>
        <p:txBody>
          <a:bodyPr/>
          <a:lstStyle/>
          <a:p>
            <a:endParaRPr lang="el-GR"/>
          </a:p>
        </p:txBody>
      </p:sp>
      <p:pic>
        <p:nvPicPr>
          <p:cNvPr id="8194" name="Picture 2" descr="C:\Users\user\Pictures\ΦΙΛΑΝΑΓΝΩΣΙΑ ΕΚΔΡΟΜΗ ΡΕΘΥΜΝΟ 29 1 2015\DSC_0806.JPG"/>
          <p:cNvPicPr>
            <a:picLocks noChangeAspect="1" noChangeArrowheads="1"/>
          </p:cNvPicPr>
          <p:nvPr/>
        </p:nvPicPr>
        <p:blipFill>
          <a:blip r:embed="rId2" cstate="print"/>
          <a:srcRect/>
          <a:stretch>
            <a:fillRect/>
          </a:stretch>
        </p:blipFill>
        <p:spPr bwMode="auto">
          <a:xfrm>
            <a:off x="0" y="1192003"/>
            <a:ext cx="9144000" cy="566599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p:txBody>
          <a:bodyPr>
            <a:normAutofit/>
          </a:bodyPr>
          <a:lstStyle/>
          <a:p>
            <a:r>
              <a:rPr lang="el-GR" dirty="0" smtClean="0"/>
              <a:t>Επίσκεψη στη βιβλιοθήκη της ορθόδοξης Ακαδημίας Κρήτης στο </a:t>
            </a:r>
            <a:r>
              <a:rPr lang="el-GR" dirty="0" err="1" smtClean="0"/>
              <a:t>Κολυμπάρι</a:t>
            </a:r>
            <a:r>
              <a:rPr lang="el-GR" dirty="0" smtClean="0"/>
              <a:t> με αφορμή την εκδρομή της Α΄ Τάξης στα Χανιά</a:t>
            </a:r>
            <a:r>
              <a:rPr lang="en-US" dirty="0" smtClean="0"/>
              <a:t>.</a:t>
            </a:r>
          </a:p>
          <a:p>
            <a:r>
              <a:rPr lang="el-GR" dirty="0" smtClean="0"/>
              <a:t>Ενημέρωση για το έργο της Ορθόδοξης Ακαδημίας Κρήτης</a:t>
            </a:r>
            <a:endParaRPr lang="en-US" dirty="0" smtClean="0"/>
          </a:p>
          <a:p>
            <a:r>
              <a:rPr lang="el-GR" dirty="0" smtClean="0">
                <a:hlinkClick r:id="rId2"/>
              </a:rPr>
              <a:t>Κάντε κλικ εδώ.</a:t>
            </a:r>
            <a:endParaRPr lang="en-US" dirty="0" smtClean="0"/>
          </a:p>
        </p:txBody>
      </p:sp>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0" y="0"/>
            <a:ext cx="9144000" cy="714356"/>
          </a:xfrm>
        </p:spPr>
        <p:txBody>
          <a:bodyPr>
            <a:noAutofit/>
          </a:bodyPr>
          <a:lstStyle/>
          <a:p>
            <a:endParaRPr lang="el-GR" sz="3200" dirty="0"/>
          </a:p>
        </p:txBody>
      </p:sp>
      <p:sp>
        <p:nvSpPr>
          <p:cNvPr id="7" name="6 - Θέση περιεχομένου"/>
          <p:cNvSpPr>
            <a:spLocks noGrp="1"/>
          </p:cNvSpPr>
          <p:nvPr>
            <p:ph idx="1"/>
          </p:nvPr>
        </p:nvSpPr>
        <p:spPr/>
        <p:txBody>
          <a:bodyPr/>
          <a:lstStyle/>
          <a:p>
            <a:endParaRPr lang="el-GR"/>
          </a:p>
        </p:txBody>
      </p:sp>
      <p:pic>
        <p:nvPicPr>
          <p:cNvPr id="20482" name="Picture 2" descr="C:\Users\user\Documents\ΕΙΚΟΝΕΣ ΓΙΑ ΦΙΛΑΝΑΓΝΩΣΙΑ\ΟΡΘΟΔΟΞΗΑΚΑΔΗΜΙΑ ΚΡΗΤΗΣ\DSC_1190.JPG"/>
          <p:cNvPicPr>
            <a:picLocks noChangeAspect="1" noChangeArrowheads="1"/>
          </p:cNvPicPr>
          <p:nvPr/>
        </p:nvPicPr>
        <p:blipFill>
          <a:blip r:embed="rId2" cstate="print"/>
          <a:srcRect/>
          <a:stretch>
            <a:fillRect/>
          </a:stretch>
        </p:blipFill>
        <p:spPr bwMode="auto">
          <a:xfrm>
            <a:off x="0" y="801584"/>
            <a:ext cx="9144000" cy="605641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13314" name="Picture 2" descr="C:\Users\user\Pictures\ΕΚΔΡΟΜΗ Α  ΛΥΚΕΙΟΥ\ΟΡΘΟΔΟΞΗΑΚΑΔΗΜΙΑ ΚΡΗΤΗΣ\DSC_1194.JPG"/>
          <p:cNvPicPr>
            <a:picLocks noChangeAspect="1" noChangeArrowheads="1"/>
          </p:cNvPicPr>
          <p:nvPr/>
        </p:nvPicPr>
        <p:blipFill>
          <a:blip r:embed="rId2" cstate="print"/>
          <a:srcRect/>
          <a:stretch>
            <a:fillRect/>
          </a:stretch>
        </p:blipFill>
        <p:spPr bwMode="auto">
          <a:xfrm>
            <a:off x="-2554288" y="-169863"/>
            <a:ext cx="14252576" cy="719931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14338" name="Picture 2" descr="C:\Users\user\Pictures\ΕΚΔΡΟΜΗ Α  ΛΥΚΕΙΟΥ\ΟΡΘΟΔΟΞΗΑΚΑΔΗΜΙΑ ΚΡΗΤΗΣ\DSC_1196.JPG"/>
          <p:cNvPicPr>
            <a:picLocks noChangeAspect="1" noChangeArrowheads="1"/>
          </p:cNvPicPr>
          <p:nvPr/>
        </p:nvPicPr>
        <p:blipFill>
          <a:blip r:embed="rId2" cstate="print"/>
          <a:srcRect/>
          <a:stretch>
            <a:fillRect/>
          </a:stretch>
        </p:blipFill>
        <p:spPr bwMode="auto">
          <a:xfrm>
            <a:off x="0" y="581628"/>
            <a:ext cx="9144000" cy="5694744"/>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κειμένου"/>
          <p:cNvSpPr>
            <a:spLocks noGrp="1"/>
          </p:cNvSpPr>
          <p:nvPr>
            <p:ph type="body" sz="half" idx="2"/>
          </p:nvPr>
        </p:nvSpPr>
        <p:spPr/>
        <p:txBody>
          <a:bodyPr/>
          <a:lstStyle/>
          <a:p>
            <a:endParaRPr lang="el-GR"/>
          </a:p>
        </p:txBody>
      </p:sp>
      <p:pic>
        <p:nvPicPr>
          <p:cNvPr id="16386" name="Picture 2" descr="C:\Users\user\Pictures\ΕΚΔΡΟΜΗ Α  ΛΥΚΕΙΟΥ\ΟΡΘΟΔΟΞΗΑΚΑΔΗΜΙΑ ΚΡΗΤΗΣ\DSC_1203.JPG"/>
          <p:cNvPicPr>
            <a:picLocks noChangeAspect="1" noChangeArrowheads="1"/>
          </p:cNvPicPr>
          <p:nvPr/>
        </p:nvPicPr>
        <p:blipFill>
          <a:blip r:embed="rId2" cstate="print"/>
          <a:srcRect/>
          <a:stretch>
            <a:fillRect/>
          </a:stretch>
        </p:blipFill>
        <p:spPr bwMode="auto">
          <a:xfrm>
            <a:off x="0" y="507788"/>
            <a:ext cx="9144000" cy="584242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p:txBody>
          <a:bodyPr>
            <a:normAutofit/>
          </a:bodyPr>
          <a:lstStyle/>
          <a:p>
            <a:r>
              <a:rPr lang="el-GR" dirty="0" smtClean="0">
                <a:latin typeface="Book Antiqua" pitchFamily="18" charset="0"/>
              </a:rPr>
              <a:t>Δημιουργία (κλειστής) ομάδας σε κοινωνικό δίκτυο (</a:t>
            </a:r>
            <a:r>
              <a:rPr lang="en-US" dirty="0" err="1" smtClean="0">
                <a:latin typeface="Book Antiqua" pitchFamily="18" charset="0"/>
              </a:rPr>
              <a:t>facebook</a:t>
            </a:r>
            <a:r>
              <a:rPr lang="en-US" dirty="0" smtClean="0">
                <a:latin typeface="Book Antiqua" pitchFamily="18" charset="0"/>
              </a:rPr>
              <a:t>) </a:t>
            </a:r>
            <a:r>
              <a:rPr lang="el-GR" dirty="0" smtClean="0">
                <a:latin typeface="Book Antiqua" pitchFamily="18" charset="0"/>
              </a:rPr>
              <a:t>για την καλύτερη επικοινωνία και συντονισμό των εργασιών μας.</a:t>
            </a:r>
            <a:endParaRPr lang="en-US" dirty="0" smtClean="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071538" y="5000636"/>
            <a:ext cx="7615262" cy="1125527"/>
          </a:xfrm>
        </p:spPr>
        <p:txBody>
          <a:bodyPr/>
          <a:lstStyle/>
          <a:p>
            <a:pPr lvl="0"/>
            <a:r>
              <a:rPr lang="el-GR" u="sng" dirty="0" smtClean="0">
                <a:hlinkClick r:id="rId2"/>
              </a:rPr>
              <a:t>https://www.facebook.com/groups/576745739121760/</a:t>
            </a:r>
            <a:endParaRPr lang="el-GR" dirty="0" smtClean="0"/>
          </a:p>
          <a:p>
            <a:endParaRPr lang="el-GR" dirty="0"/>
          </a:p>
        </p:txBody>
      </p:sp>
      <p:pic>
        <p:nvPicPr>
          <p:cNvPr id="1026" name="Picture 2" descr="C:\Users\user\Desktop\ηξ.JPG"/>
          <p:cNvPicPr>
            <a:picLocks noChangeAspect="1" noChangeArrowheads="1"/>
          </p:cNvPicPr>
          <p:nvPr/>
        </p:nvPicPr>
        <p:blipFill>
          <a:blip r:embed="rId3" cstate="print"/>
          <a:srcRect/>
          <a:stretch>
            <a:fillRect/>
          </a:stretch>
        </p:blipFill>
        <p:spPr bwMode="auto">
          <a:xfrm>
            <a:off x="0" y="214290"/>
            <a:ext cx="9144000" cy="47427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57158" y="5143512"/>
            <a:ext cx="8329642" cy="982651"/>
          </a:xfrm>
        </p:spPr>
        <p:txBody>
          <a:bodyPr>
            <a:normAutofit fontScale="85000" lnSpcReduction="10000"/>
          </a:bodyPr>
          <a:lstStyle/>
          <a:p>
            <a:pPr lvl="0"/>
            <a:r>
              <a:rPr lang="el-GR" u="sng" dirty="0" smtClean="0">
                <a:hlinkClick r:id="rId2"/>
              </a:rPr>
              <a:t>https://www.facebook.com/groups/927822283927263/</a:t>
            </a:r>
            <a:endParaRPr lang="el-GR" dirty="0" smtClean="0"/>
          </a:p>
          <a:p>
            <a:r>
              <a:rPr lang="el-GR" dirty="0" smtClean="0"/>
              <a:t> </a:t>
            </a:r>
          </a:p>
          <a:p>
            <a:endParaRPr lang="el-GR" dirty="0"/>
          </a:p>
        </p:txBody>
      </p:sp>
      <p:pic>
        <p:nvPicPr>
          <p:cNvPr id="2050" name="Picture 2" descr="C:\Users\user\Desktop\Καταγραφή.JPG"/>
          <p:cNvPicPr>
            <a:picLocks noChangeAspect="1" noChangeArrowheads="1"/>
          </p:cNvPicPr>
          <p:nvPr/>
        </p:nvPicPr>
        <p:blipFill>
          <a:blip r:embed="rId3" cstate="print"/>
          <a:srcRect/>
          <a:stretch>
            <a:fillRect/>
          </a:stretch>
        </p:blipFill>
        <p:spPr bwMode="auto">
          <a:xfrm>
            <a:off x="0" y="0"/>
            <a:ext cx="9089225" cy="501317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r>
              <a:rPr lang="el-GR" dirty="0" smtClean="0">
                <a:latin typeface="Book Antiqua" pitchFamily="18" charset="0"/>
              </a:rPr>
              <a:t>ΛΕΣΧΗ ΦΙΛΑΝΑΓΝΩΣΙΑΣ </a:t>
            </a:r>
          </a:p>
          <a:p>
            <a:pPr algn="ctr">
              <a:buNone/>
            </a:pPr>
            <a:r>
              <a:rPr lang="el-GR" dirty="0" smtClean="0">
                <a:latin typeface="Book Antiqua" pitchFamily="18" charset="0"/>
              </a:rPr>
              <a:t>ΠΕΖΟΓΡΑΦΙΑ</a:t>
            </a:r>
          </a:p>
          <a:p>
            <a:pPr algn="ctr"/>
            <a:endParaRPr lang="el-GR" dirty="0"/>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218" name="Picture 2" descr="E:\ΒΙΒΛΙΟΘΗΚΗ\εικονες\παρουσιαση\734172_1429960717237106_61382017_n.jpg"/>
          <p:cNvPicPr>
            <a:picLocks noChangeAspect="1" noChangeArrowheads="1"/>
          </p:cNvPicPr>
          <p:nvPr/>
        </p:nvPicPr>
        <p:blipFill>
          <a:blip r:embed="rId2" cstate="print"/>
          <a:srcRect/>
          <a:stretch>
            <a:fillRect/>
          </a:stretch>
        </p:blipFill>
        <p:spPr bwMode="auto">
          <a:xfrm>
            <a:off x="0" y="0"/>
            <a:ext cx="9569302"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a:t>
            </a:r>
            <a:r>
              <a:rPr lang="el-GR" dirty="0" smtClean="0">
                <a:latin typeface="Book Antiqua" pitchFamily="18" charset="0"/>
              </a:rPr>
              <a:t>Οι συναντήσεις πραγματοποιούνταν κάθε  δεύτερη Κυριακή στο χώρο του σχολείου με την παρουσία των υπεύθυνων εκπαιδευτικών</a:t>
            </a:r>
            <a:r>
              <a:rPr lang="el-GR" dirty="0" smtClean="0"/>
              <a:t>.</a:t>
            </a:r>
            <a:endParaRPr lang="el-GR" dirty="0"/>
          </a:p>
        </p:txBody>
      </p:sp>
    </p:spTree>
  </p:cSld>
  <p:clrMapOvr>
    <a:masterClrMapping/>
  </p:clrMapOvr>
  <p:transition>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32500" lnSpcReduction="20000"/>
          </a:bodyPr>
          <a:lstStyle/>
          <a:p>
            <a:endParaRPr lang="el-GR" sz="7200" dirty="0" smtClean="0"/>
          </a:p>
          <a:p>
            <a:pPr lvl="0"/>
            <a:r>
              <a:rPr lang="el-GR" sz="8600" dirty="0" smtClean="0">
                <a:latin typeface="Book Antiqua" pitchFamily="18" charset="0"/>
              </a:rPr>
              <a:t>Τα παιδιά που συμμετείχαν στο πρόγραμμα παρουσίαζαν κάθε φορά</a:t>
            </a:r>
            <a:r>
              <a:rPr lang="en-US" sz="8600" dirty="0" smtClean="0">
                <a:latin typeface="Book Antiqua" pitchFamily="18" charset="0"/>
              </a:rPr>
              <a:t> </a:t>
            </a:r>
            <a:r>
              <a:rPr lang="el-GR" sz="8600" dirty="0" smtClean="0">
                <a:latin typeface="Book Antiqua" pitchFamily="18" charset="0"/>
              </a:rPr>
              <a:t> (αφού πρώτα είχαν προετοιμαστεί) το βιβλίο που είχαν επιλέξει(λίγα λόγια για το συγγραφέα, περίληψη του βιβλίου , προσωπική κριτική ,ανάγνωση ενδεικτικού αποσπάσματος…)  </a:t>
            </a:r>
          </a:p>
          <a:p>
            <a:endParaRPr lang="el-GR" sz="8600" dirty="0" smtClean="0">
              <a:latin typeface="Book Antiqua" pitchFamily="18" charset="0"/>
            </a:endParaRPr>
          </a:p>
          <a:p>
            <a:pPr lvl="0"/>
            <a:r>
              <a:rPr lang="el-GR" sz="8600" dirty="0" smtClean="0">
                <a:latin typeface="Book Antiqua" pitchFamily="18" charset="0"/>
              </a:rPr>
              <a:t>Τα βιβλία που παρουσιάστηκαν ήταν ποικίλου περιεχομένου</a:t>
            </a:r>
            <a:r>
              <a:rPr lang="en-US" sz="8600" dirty="0" smtClean="0">
                <a:latin typeface="Book Antiqua" pitchFamily="18" charset="0"/>
              </a:rPr>
              <a:t>,</a:t>
            </a:r>
            <a:r>
              <a:rPr lang="el-GR" sz="8600" dirty="0" smtClean="0">
                <a:latin typeface="Book Antiqua" pitchFamily="18" charset="0"/>
              </a:rPr>
              <a:t> καθώς τα παιδιά έχουν διαμορφώσει το αισθητικό τους κριτήριο και τις επιλογές τους. Έτσι  δόθηκε η ευκαιρία σε όλους να έρθουν σε επαφή με διαφορετικά είδη,</a:t>
            </a:r>
            <a:r>
              <a:rPr lang="en-US" sz="8600" dirty="0" smtClean="0">
                <a:latin typeface="Book Antiqua" pitchFamily="18" charset="0"/>
              </a:rPr>
              <a:t> </a:t>
            </a:r>
            <a:r>
              <a:rPr lang="el-GR" sz="8600" dirty="0" smtClean="0">
                <a:latin typeface="Book Antiqua" pitchFamily="18" charset="0"/>
              </a:rPr>
              <a:t>να συζητήσουν θέματα, ιδέες, προβληματισμούς, συνήθειες που αναδεικνύονταν μέσα από τα κείμενα και επίσης να προσεγγίσουν τη γλώσσα, την αφήγηση, τη σκοπιά,</a:t>
            </a:r>
            <a:r>
              <a:rPr lang="en-US" sz="8600" dirty="0" smtClean="0">
                <a:latin typeface="Book Antiqua" pitchFamily="18" charset="0"/>
              </a:rPr>
              <a:t> </a:t>
            </a:r>
            <a:r>
              <a:rPr lang="el-GR" sz="8600" dirty="0" smtClean="0">
                <a:latin typeface="Book Antiqua" pitchFamily="18" charset="0"/>
              </a:rPr>
              <a:t>το ιδεολογικό υπόβαθρο του κάθε λογοτέχνη , το ιστορικό πλαίσιο του έργου και τελικά να κεντριστεί το ενδιαφέρον τους να διαβάσουν  τα ίδια ή παρόμοια άλλα έργα.</a:t>
            </a:r>
          </a:p>
          <a:p>
            <a:pPr>
              <a:buNone/>
            </a:pPr>
            <a:endParaRPr lang="el-GR" sz="7200" dirty="0" smtClean="0"/>
          </a:p>
        </p:txBody>
      </p:sp>
    </p:spTree>
  </p:cSld>
  <p:clrMapOvr>
    <a:masterClrMapping/>
  </p:clrMapOvr>
  <p:transition>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latin typeface="Book Antiqua" pitchFamily="18" charset="0"/>
              </a:rPr>
              <a:t>ΑΝΑΓΝΩΣΗ ΚΑΙ ΠΑΡΟΥΣΙΑΣΗ ΒΙΒΛΙΩΝ </a:t>
            </a:r>
            <a:endParaRPr lang="en-US" dirty="0" smtClean="0">
              <a:latin typeface="Book Antiqua" pitchFamily="18" charset="0"/>
            </a:endParaRPr>
          </a:p>
          <a:p>
            <a:pPr>
              <a:buNone/>
            </a:pPr>
            <a:r>
              <a:rPr lang="el-GR" dirty="0" smtClean="0">
                <a:latin typeface="Book Antiqua" pitchFamily="18" charset="0"/>
              </a:rPr>
              <a:t>ΕΛΛΗΝΩΝ ΚΑΙ ΞΕΝΩΝ ΠΕΖΟΓΡΑΦΩΝ</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5" name="4 - Θέση περιεχομένου"/>
          <p:cNvGraphicFramePr>
            <a:graphicFrameLocks noGrp="1"/>
          </p:cNvGraphicFramePr>
          <p:nvPr>
            <p:ph idx="1"/>
          </p:nvPr>
        </p:nvGraphicFramePr>
        <p:xfrm>
          <a:off x="0" y="7"/>
          <a:ext cx="9144000" cy="7186266"/>
        </p:xfrm>
        <a:graphic>
          <a:graphicData uri="http://schemas.openxmlformats.org/drawingml/2006/table">
            <a:tbl>
              <a:tblPr firstRow="1" bandRow="1">
                <a:tableStyleId>{5C22544A-7EE6-4342-B048-85BDC9FD1C3A}</a:tableStyleId>
              </a:tblPr>
              <a:tblGrid>
                <a:gridCol w="3048000"/>
                <a:gridCol w="3048000"/>
                <a:gridCol w="3048000"/>
              </a:tblGrid>
              <a:tr h="317449">
                <a:tc>
                  <a:txBody>
                    <a:bodyPr/>
                    <a:lstStyle/>
                    <a:p>
                      <a:pPr>
                        <a:lnSpc>
                          <a:spcPct val="115000"/>
                        </a:lnSpc>
                        <a:spcAft>
                          <a:spcPts val="0"/>
                        </a:spcAft>
                      </a:pPr>
                      <a:r>
                        <a:rPr lang="el-GR" sz="1400" dirty="0">
                          <a:latin typeface="Bookman Old Style"/>
                          <a:ea typeface="Calibri"/>
                          <a:cs typeface="Times New Roman"/>
                        </a:rPr>
                        <a:t>Όνομα Συγγραφέα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Τίτλος Βιβλίου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Όνομα Μαθητή</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dirty="0" err="1">
                          <a:latin typeface="Bookman Old Style"/>
                          <a:ea typeface="Calibri"/>
                          <a:cs typeface="Times New Roman"/>
                        </a:rPr>
                        <a:t>Διδώ</a:t>
                      </a:r>
                      <a:r>
                        <a:rPr lang="el-GR" sz="1400" dirty="0">
                          <a:latin typeface="Bookman Old Style"/>
                          <a:ea typeface="Calibri"/>
                          <a:cs typeface="Times New Roman"/>
                        </a:rPr>
                        <a:t> Σωτηρίου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Εντολή</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Νίκη </a:t>
                      </a:r>
                      <a:r>
                        <a:rPr lang="el-GR" sz="1400" dirty="0" err="1">
                          <a:latin typeface="Bookman Old Style"/>
                          <a:ea typeface="Calibri"/>
                          <a:cs typeface="Times New Roman"/>
                        </a:rPr>
                        <a:t>Νικολουδάκη</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dirty="0">
                          <a:solidFill>
                            <a:srgbClr val="0070C0"/>
                          </a:solidFill>
                          <a:latin typeface="Bookman Old Style"/>
                          <a:ea typeface="Calibri"/>
                          <a:cs typeface="Times New Roman"/>
                        </a:rPr>
                        <a:t>Τζορτζ </a:t>
                      </a:r>
                      <a:r>
                        <a:rPr lang="el-GR" sz="1400" dirty="0" err="1">
                          <a:solidFill>
                            <a:srgbClr val="0070C0"/>
                          </a:solidFill>
                          <a:latin typeface="Bookman Old Style"/>
                          <a:ea typeface="Calibri"/>
                          <a:cs typeface="Times New Roman"/>
                        </a:rPr>
                        <a:t>Όργουελ</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Η φάρμα των ζώων</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n-US" sz="1400">
                          <a:solidFill>
                            <a:srgbClr val="0070C0"/>
                          </a:solidFill>
                          <a:latin typeface="Bookman Old Style"/>
                          <a:ea typeface="Calibri"/>
                          <a:cs typeface="Times New Roman"/>
                        </a:rPr>
                        <a:t>E</a:t>
                      </a:r>
                      <a:r>
                        <a:rPr lang="el-GR" sz="1400">
                          <a:solidFill>
                            <a:srgbClr val="0070C0"/>
                          </a:solidFill>
                          <a:latin typeface="Bookman Old Style"/>
                          <a:ea typeface="Calibri"/>
                          <a:cs typeface="Times New Roman"/>
                        </a:rPr>
                        <a:t>λένη Μαχαίρα</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Μάρω Βαμβουνάκη</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Η μοναξιά  είναι από χώμα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Κατερίνα Ρόκου</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Στέφανος  Δάνδαλος</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Η χορεύτρια του διαβόλου</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Χρύσα  Αποστολάκη</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Ντένι Γκετζ</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Το θεώρημα του παπαγάλου</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Γιάννης Στιβακτάκης </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b="1" u="sng" dirty="0" err="1">
                          <a:solidFill>
                            <a:srgbClr val="0070C0"/>
                          </a:solidFill>
                          <a:latin typeface="Verdana"/>
                          <a:ea typeface="Calibri"/>
                          <a:cs typeface="Times New Roman"/>
                          <a:hlinkClick r:id="rId2"/>
                        </a:rPr>
                        <a:t>James</a:t>
                      </a:r>
                      <a:r>
                        <a:rPr lang="el-GR" sz="1400" b="1" u="sng" dirty="0">
                          <a:solidFill>
                            <a:srgbClr val="0070C0"/>
                          </a:solidFill>
                          <a:latin typeface="Verdana"/>
                          <a:ea typeface="Calibri"/>
                          <a:cs typeface="Times New Roman"/>
                          <a:hlinkClick r:id="rId2"/>
                        </a:rPr>
                        <a:t> </a:t>
                      </a:r>
                      <a:r>
                        <a:rPr lang="el-GR" sz="1400" b="1" u="sng" dirty="0" err="1">
                          <a:solidFill>
                            <a:srgbClr val="0070C0"/>
                          </a:solidFill>
                          <a:latin typeface="Verdana"/>
                          <a:ea typeface="Calibri"/>
                          <a:cs typeface="Times New Roman"/>
                          <a:hlinkClick r:id="rId2"/>
                        </a:rPr>
                        <a:t>Patterson</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Ημερολόγιο της </a:t>
                      </a:r>
                      <a:r>
                        <a:rPr lang="el-GR" sz="1400" dirty="0" err="1">
                          <a:solidFill>
                            <a:srgbClr val="0070C0"/>
                          </a:solidFill>
                          <a:latin typeface="Bookman Old Style"/>
                          <a:ea typeface="Calibri"/>
                          <a:cs typeface="Times New Roman"/>
                        </a:rPr>
                        <a:t>Σούζαν</a:t>
                      </a:r>
                      <a:r>
                        <a:rPr lang="el-GR" sz="1400" dirty="0">
                          <a:solidFill>
                            <a:srgbClr val="0070C0"/>
                          </a:solidFill>
                          <a:latin typeface="Bookman Old Style"/>
                          <a:ea typeface="Calibri"/>
                          <a:cs typeface="Times New Roman"/>
                        </a:rPr>
                        <a:t> για τον </a:t>
                      </a:r>
                      <a:r>
                        <a:rPr lang="el-GR" sz="1400" dirty="0" err="1">
                          <a:solidFill>
                            <a:srgbClr val="0070C0"/>
                          </a:solidFill>
                          <a:latin typeface="Bookman Old Style"/>
                          <a:ea typeface="Calibri"/>
                          <a:cs typeface="Times New Roman"/>
                        </a:rPr>
                        <a:t>Νίκολας</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Ζαφείρα Φουντουλάκη</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Κάθριν Νεβίλ</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Οκτώ</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Διογένης Παπαδάκης</a:t>
                      </a:r>
                      <a:endParaRPr lang="el-GR" sz="1400">
                        <a:latin typeface="Calibri"/>
                        <a:ea typeface="Calibri"/>
                        <a:cs typeface="Times New Roman"/>
                      </a:endParaRPr>
                    </a:p>
                  </a:txBody>
                  <a:tcPr marL="68580" marR="68580" marT="0" marB="0"/>
                </a:tc>
              </a:tr>
              <a:tr h="413235">
                <a:tc>
                  <a:txBody>
                    <a:bodyPr/>
                    <a:lstStyle/>
                    <a:p>
                      <a:pPr>
                        <a:lnSpc>
                          <a:spcPct val="115000"/>
                        </a:lnSpc>
                        <a:spcAft>
                          <a:spcPts val="0"/>
                        </a:spcAft>
                      </a:pPr>
                      <a:r>
                        <a:rPr lang="el-GR" sz="1400">
                          <a:solidFill>
                            <a:srgbClr val="0070C0"/>
                          </a:solidFill>
                          <a:latin typeface="Bookman Old Style"/>
                          <a:ea typeface="Calibri"/>
                          <a:cs typeface="Times New Roman"/>
                        </a:rPr>
                        <a:t>Χόρχε Λουίς Μπόρχες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i="0" dirty="0">
                          <a:solidFill>
                            <a:srgbClr val="0070C0"/>
                          </a:solidFill>
                          <a:latin typeface="Bookman Old Style"/>
                          <a:ea typeface="Calibri"/>
                          <a:cs typeface="Arial"/>
                        </a:rPr>
                        <a:t>Έξι προβλήματα</a:t>
                      </a:r>
                      <a:r>
                        <a:rPr lang="el-GR" sz="1400" dirty="0">
                          <a:solidFill>
                            <a:srgbClr val="0070C0"/>
                          </a:solidFill>
                          <a:latin typeface="Bookman Old Style"/>
                          <a:ea typeface="Calibri"/>
                          <a:cs typeface="Arial"/>
                        </a:rPr>
                        <a:t> για τον </a:t>
                      </a:r>
                      <a:r>
                        <a:rPr lang="el-GR" sz="1400" i="0" dirty="0">
                          <a:solidFill>
                            <a:srgbClr val="0070C0"/>
                          </a:solidFill>
                          <a:latin typeface="Bookman Old Style"/>
                          <a:ea typeface="Calibri"/>
                          <a:cs typeface="Arial"/>
                        </a:rPr>
                        <a:t>Δον </a:t>
                      </a:r>
                      <a:r>
                        <a:rPr lang="el-GR" sz="1400" i="0" dirty="0" err="1">
                          <a:solidFill>
                            <a:srgbClr val="0070C0"/>
                          </a:solidFill>
                          <a:latin typeface="Bookman Old Style"/>
                          <a:ea typeface="Calibri"/>
                          <a:cs typeface="Arial"/>
                        </a:rPr>
                        <a:t>Ισίδρο</a:t>
                      </a:r>
                      <a:r>
                        <a:rPr lang="el-GR" sz="1400" dirty="0">
                          <a:solidFill>
                            <a:srgbClr val="0070C0"/>
                          </a:solidFill>
                          <a:latin typeface="Bookman Old Style"/>
                          <a:ea typeface="Calibri"/>
                          <a:cs typeface="Arial"/>
                        </a:rPr>
                        <a:t> </a:t>
                      </a:r>
                      <a:r>
                        <a:rPr lang="el-GR" sz="1400" dirty="0" err="1">
                          <a:solidFill>
                            <a:srgbClr val="0070C0"/>
                          </a:solidFill>
                          <a:latin typeface="Bookman Old Style"/>
                          <a:ea typeface="Calibri"/>
                          <a:cs typeface="Arial"/>
                        </a:rPr>
                        <a:t>Παρόδι</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Δέσποινα Φλουρή</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Βαλέριο Μάσιμο Μανφρέντι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Χίμαιρα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Σοφία Κορνελάκη</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Μίλαν Κούντερα</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Αθανασία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Κατερίνα Γιακουμάκη</a:t>
                      </a:r>
                      <a:endParaRPr lang="el-GR" sz="1400">
                        <a:latin typeface="Calibri"/>
                        <a:ea typeface="Calibri"/>
                        <a:cs typeface="Times New Roman"/>
                      </a:endParaRPr>
                    </a:p>
                  </a:txBody>
                  <a:tcPr marL="68580" marR="68580" marT="0" marB="0"/>
                </a:tc>
              </a:tr>
              <a:tr h="413235">
                <a:tc>
                  <a:txBody>
                    <a:bodyPr/>
                    <a:lstStyle/>
                    <a:p>
                      <a:pPr>
                        <a:lnSpc>
                          <a:spcPct val="115000"/>
                        </a:lnSpc>
                        <a:spcAft>
                          <a:spcPts val="0"/>
                        </a:spcAft>
                      </a:pPr>
                      <a:r>
                        <a:rPr lang="el-GR" sz="1400">
                          <a:latin typeface="Bookman Old Style"/>
                          <a:ea typeface="Calibri"/>
                          <a:cs typeface="Times New Roman"/>
                        </a:rPr>
                        <a:t>Απόστολος Δοξιάδης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Ο θείος Πέτρος και η εικασία του Γκόλμπαχ</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Γιάννης  </a:t>
                      </a:r>
                      <a:r>
                        <a:rPr lang="el-GR" sz="1400" dirty="0" err="1">
                          <a:latin typeface="Bookman Old Style"/>
                          <a:ea typeface="Calibri"/>
                          <a:cs typeface="Times New Roman"/>
                        </a:rPr>
                        <a:t>Στιβακτάκης</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Πάτρικ Ζίσκιντ</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άρωμα</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Χρύσα  Αποστολάκη</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Μάνος Κοντολέων</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Ο ανίσχυρος άγγελος</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Μιχάλης Βάρδας</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Βασίλης Παπαθεοδώρου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Οι άρχοντες των σκουπιδιών</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Στρατής </a:t>
                      </a:r>
                      <a:r>
                        <a:rPr lang="el-GR" sz="1400" dirty="0" err="1">
                          <a:latin typeface="Bookman Old Style"/>
                          <a:ea typeface="Calibri"/>
                          <a:cs typeface="Times New Roman"/>
                        </a:rPr>
                        <a:t>Ηλιάκης</a:t>
                      </a:r>
                      <a:r>
                        <a:rPr lang="el-GR" sz="1400" dirty="0">
                          <a:latin typeface="Bookman Old Style"/>
                          <a:ea typeface="Calibri"/>
                          <a:cs typeface="Times New Roman"/>
                        </a:rPr>
                        <a:t> </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Εμμ. Ροΐδης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Η πάπισσα Ιωάννα</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Ελένη </a:t>
                      </a:r>
                      <a:r>
                        <a:rPr lang="el-GR" sz="1400" dirty="0" err="1">
                          <a:latin typeface="Bookman Old Style"/>
                          <a:ea typeface="Calibri"/>
                          <a:cs typeface="Times New Roman"/>
                        </a:rPr>
                        <a:t>Μπίλλιαρη</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Λίτσα Ψαραύτη</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Το φιλί της ζωής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Ζαφείρα Φουντουλάκη</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Ζωρζ Σαρρή</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Όταν ο ήλιος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Κατερίνα </a:t>
                      </a:r>
                      <a:r>
                        <a:rPr lang="el-GR" sz="1400" dirty="0" err="1">
                          <a:latin typeface="Bookman Old Style"/>
                          <a:ea typeface="Calibri"/>
                          <a:cs typeface="Times New Roman"/>
                        </a:rPr>
                        <a:t>Μοχιανάκη</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solidFill>
                            <a:srgbClr val="0070C0"/>
                          </a:solidFill>
                          <a:latin typeface="Bookman Old Style"/>
                          <a:ea typeface="Calibri"/>
                          <a:cs typeface="Times New Roman"/>
                        </a:rPr>
                        <a:t>Σάρα Γκρούεν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Νερό για ελέφαντες</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Νίκη Νικολουδάκη</a:t>
                      </a:r>
                      <a:endParaRPr lang="el-GR" sz="140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a:latin typeface="Bookman Old Style"/>
                          <a:ea typeface="Calibri"/>
                          <a:cs typeface="Times New Roman"/>
                        </a:rPr>
                        <a:t>Χαρά Γιαννακοπούλου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Λητώ</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Ειρήνη </a:t>
                      </a:r>
                      <a:r>
                        <a:rPr lang="el-GR" sz="1400" dirty="0" err="1">
                          <a:latin typeface="Bookman Old Style"/>
                          <a:ea typeface="Calibri"/>
                          <a:cs typeface="Times New Roman"/>
                        </a:rPr>
                        <a:t>Μακράκη</a:t>
                      </a:r>
                      <a:endParaRPr lang="el-GR" sz="1400" dirty="0">
                        <a:latin typeface="Calibri"/>
                        <a:ea typeface="Calibri"/>
                        <a:cs typeface="Times New Roman"/>
                      </a:endParaRPr>
                    </a:p>
                  </a:txBody>
                  <a:tcPr marL="68580" marR="68580" marT="0" marB="0"/>
                </a:tc>
              </a:tr>
              <a:tr h="317449">
                <a:tc>
                  <a:txBody>
                    <a:bodyPr/>
                    <a:lstStyle/>
                    <a:p>
                      <a:pPr>
                        <a:lnSpc>
                          <a:spcPct val="115000"/>
                        </a:lnSpc>
                        <a:spcAft>
                          <a:spcPts val="0"/>
                        </a:spcAft>
                      </a:pPr>
                      <a:r>
                        <a:rPr lang="el-GR" sz="1400" dirty="0" err="1">
                          <a:solidFill>
                            <a:srgbClr val="0070C0"/>
                          </a:solidFill>
                          <a:latin typeface="Bookman Old Style"/>
                          <a:ea typeface="Calibri"/>
                          <a:cs typeface="Times New Roman"/>
                        </a:rPr>
                        <a:t>Γιοστέιν</a:t>
                      </a:r>
                      <a:r>
                        <a:rPr lang="el-GR" sz="1400" dirty="0">
                          <a:solidFill>
                            <a:srgbClr val="0070C0"/>
                          </a:solidFill>
                          <a:latin typeface="Bookman Old Style"/>
                          <a:ea typeface="Calibri"/>
                          <a:cs typeface="Times New Roman"/>
                        </a:rPr>
                        <a:t> </a:t>
                      </a:r>
                      <a:r>
                        <a:rPr lang="el-GR" sz="1400" dirty="0" err="1">
                          <a:solidFill>
                            <a:srgbClr val="0070C0"/>
                          </a:solidFill>
                          <a:latin typeface="Bookman Old Style"/>
                          <a:ea typeface="Calibri"/>
                          <a:cs typeface="Times New Roman"/>
                        </a:rPr>
                        <a:t>Γκάαρντερ</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Το μυστήριο της τράπουλας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err="1">
                          <a:solidFill>
                            <a:srgbClr val="0070C0"/>
                          </a:solidFill>
                          <a:latin typeface="Bookman Old Style"/>
                          <a:ea typeface="Calibri"/>
                          <a:cs typeface="Times New Roman"/>
                        </a:rPr>
                        <a:t>Ροδάνθη</a:t>
                      </a:r>
                      <a:r>
                        <a:rPr lang="el-GR" sz="1400" dirty="0">
                          <a:solidFill>
                            <a:srgbClr val="0070C0"/>
                          </a:solidFill>
                          <a:latin typeface="Bookman Old Style"/>
                          <a:ea typeface="Calibri"/>
                          <a:cs typeface="Times New Roman"/>
                        </a:rPr>
                        <a:t>  </a:t>
                      </a:r>
                      <a:r>
                        <a:rPr lang="el-GR" sz="1400" dirty="0" err="1">
                          <a:solidFill>
                            <a:srgbClr val="0070C0"/>
                          </a:solidFill>
                          <a:latin typeface="Bookman Old Style"/>
                          <a:ea typeface="Calibri"/>
                          <a:cs typeface="Times New Roman"/>
                        </a:rPr>
                        <a:t>Ασκιανάκη</a:t>
                      </a:r>
                      <a:endParaRPr lang="el-GR" sz="1400" dirty="0">
                        <a:latin typeface="Calibri"/>
                        <a:ea typeface="Calibri"/>
                        <a:cs typeface="Times New Roman"/>
                      </a:endParaRPr>
                    </a:p>
                  </a:txBody>
                  <a:tcPr marL="68580" marR="68580" marT="0" marB="0"/>
                </a:tc>
              </a:tr>
            </a:tbl>
          </a:graphicData>
        </a:graphic>
      </p:graphicFrame>
    </p:spTree>
  </p:cSld>
  <p:clrMapOvr>
    <a:masterClrMapping/>
  </p:clrMapOvr>
  <p:transition>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1" y="1"/>
          <a:ext cx="9144000" cy="6909508"/>
        </p:xfrm>
        <a:graphic>
          <a:graphicData uri="http://schemas.openxmlformats.org/drawingml/2006/table">
            <a:tbl>
              <a:tblPr firstRow="1" bandRow="1">
                <a:tableStyleId>{5C22544A-7EE6-4342-B048-85BDC9FD1C3A}</a:tableStyleId>
              </a:tblPr>
              <a:tblGrid>
                <a:gridCol w="3048000"/>
                <a:gridCol w="3048000"/>
                <a:gridCol w="3048000"/>
              </a:tblGrid>
              <a:tr h="349348">
                <a:tc>
                  <a:txBody>
                    <a:bodyPr/>
                    <a:lstStyle/>
                    <a:p>
                      <a:pPr>
                        <a:lnSpc>
                          <a:spcPct val="115000"/>
                        </a:lnSpc>
                        <a:spcAft>
                          <a:spcPts val="0"/>
                        </a:spcAft>
                      </a:pPr>
                      <a:r>
                        <a:rPr lang="el-GR" sz="1400" dirty="0">
                          <a:latin typeface="Bookman Old Style"/>
                          <a:ea typeface="Calibri"/>
                          <a:cs typeface="Times New Roman"/>
                        </a:rPr>
                        <a:t>Όνομα Συγγραφέα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Τίτλος Βιβλίου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Όνομα Μαθητή</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dirty="0">
                          <a:solidFill>
                            <a:srgbClr val="0070C0"/>
                          </a:solidFill>
                          <a:latin typeface="Bookman Old Style"/>
                          <a:ea typeface="Calibri"/>
                          <a:cs typeface="Times New Roman"/>
                        </a:rPr>
                        <a:t>Ίρβιν Γιάλομ</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Στον κήπο του Επίκουρου</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Χαρά </a:t>
                      </a:r>
                      <a:r>
                        <a:rPr lang="el-GR" sz="1400" dirty="0" err="1">
                          <a:solidFill>
                            <a:srgbClr val="0070C0"/>
                          </a:solidFill>
                          <a:latin typeface="Bookman Old Style"/>
                          <a:ea typeface="Calibri"/>
                          <a:cs typeface="Times New Roman"/>
                        </a:rPr>
                        <a:t>Κακουδάκη</a:t>
                      </a:r>
                      <a:endParaRPr lang="el-GR" sz="1400" dirty="0">
                        <a:latin typeface="Calibri"/>
                        <a:ea typeface="Calibri"/>
                        <a:cs typeface="Times New Roman"/>
                      </a:endParaRPr>
                    </a:p>
                  </a:txBody>
                  <a:tcPr marL="68580" marR="68580" marT="0" marB="0"/>
                </a:tc>
              </a:tr>
              <a:tr h="464971">
                <a:tc>
                  <a:txBody>
                    <a:bodyPr/>
                    <a:lstStyle/>
                    <a:p>
                      <a:pPr>
                        <a:lnSpc>
                          <a:spcPct val="115000"/>
                        </a:lnSpc>
                        <a:spcAft>
                          <a:spcPts val="0"/>
                        </a:spcAft>
                      </a:pPr>
                      <a:r>
                        <a:rPr lang="el-GR" sz="1400" dirty="0" err="1">
                          <a:solidFill>
                            <a:srgbClr val="0070C0"/>
                          </a:solidFill>
                          <a:latin typeface="Bookman Old Style"/>
                          <a:ea typeface="Calibri"/>
                          <a:cs typeface="Times New Roman"/>
                        </a:rPr>
                        <a:t>Γιοστέιν</a:t>
                      </a:r>
                      <a:r>
                        <a:rPr lang="el-GR" sz="1400" dirty="0">
                          <a:solidFill>
                            <a:srgbClr val="0070C0"/>
                          </a:solidFill>
                          <a:latin typeface="Bookman Old Style"/>
                          <a:ea typeface="Calibri"/>
                          <a:cs typeface="Times New Roman"/>
                        </a:rPr>
                        <a:t> </a:t>
                      </a:r>
                      <a:r>
                        <a:rPr lang="el-GR" sz="1400" dirty="0" err="1">
                          <a:solidFill>
                            <a:srgbClr val="0070C0"/>
                          </a:solidFill>
                          <a:latin typeface="Bookman Old Style"/>
                          <a:ea typeface="Calibri"/>
                          <a:cs typeface="Times New Roman"/>
                        </a:rPr>
                        <a:t>Γκάαρντερ</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Ο κόσμος τις Σοφίας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Ειρήνη Σταυρουλάκη </a:t>
                      </a:r>
                      <a:endParaRPr lang="el-GR" sz="1400">
                        <a:latin typeface="Calibri"/>
                        <a:ea typeface="Calibri"/>
                        <a:cs typeface="Times New Roman"/>
                      </a:endParaRPr>
                    </a:p>
                    <a:p>
                      <a:pPr>
                        <a:lnSpc>
                          <a:spcPct val="115000"/>
                        </a:lnSpc>
                        <a:spcAft>
                          <a:spcPts val="0"/>
                        </a:spcAft>
                      </a:pPr>
                      <a:r>
                        <a:rPr lang="el-GR" sz="1400">
                          <a:solidFill>
                            <a:srgbClr val="0070C0"/>
                          </a:solidFill>
                          <a:latin typeface="Bookman Old Style"/>
                          <a:ea typeface="Calibri"/>
                          <a:cs typeface="Times New Roman"/>
                        </a:rPr>
                        <a:t>Κατερίνα Ρόκου</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Dan Brown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Ο κώδικας Ντα Βίντσι</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Ειρήνη Καράτζη</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dirty="0">
                          <a:latin typeface="Bookman Old Style"/>
                          <a:ea typeface="Calibri"/>
                          <a:cs typeface="Times New Roman"/>
                        </a:rPr>
                        <a:t>Αλκυόνη Παπαδάκη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Η μπόρα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Μαρία Πανακάκη</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Μίλαν  Κούντερα</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Η γιορτή της ασημαντότητας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Αντώνης Βελιδάκης</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Αλμπέρ Καμύ</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Η πτώση</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Αλεξάνδρα Δρακάκη</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Ντοστογιέφσκι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υπόγειο</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Γιάννης Καζαντζής</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Ίρβιν Γιάλομ</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πρόβλημα Σπινόζα</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Γιάννης  Στιβακτάκης</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u="sng" dirty="0">
                          <a:solidFill>
                            <a:srgbClr val="002060"/>
                          </a:solidFill>
                          <a:latin typeface="Bookman Old Style"/>
                          <a:ea typeface="Calibri"/>
                          <a:cs typeface="Times New Roman"/>
                          <a:hlinkClick r:id="rId2"/>
                        </a:rPr>
                        <a:t>Κ</a:t>
                      </a:r>
                      <a:r>
                        <a:rPr lang="el-GR" sz="1400" b="0" u="none" dirty="0">
                          <a:solidFill>
                            <a:srgbClr val="002060"/>
                          </a:solidFill>
                          <a:latin typeface="Bookman Old Style"/>
                          <a:ea typeface="Calibri"/>
                          <a:cs typeface="Times New Roman"/>
                          <a:hlinkClick r:id="rId2"/>
                        </a:rPr>
                        <a:t>άρλος Μαρία </a:t>
                      </a:r>
                      <a:r>
                        <a:rPr lang="el-GR" sz="1400" b="0" u="none" dirty="0" err="1">
                          <a:solidFill>
                            <a:srgbClr val="002060"/>
                          </a:solidFill>
                          <a:latin typeface="Bookman Old Style"/>
                          <a:ea typeface="Calibri"/>
                          <a:cs typeface="Times New Roman"/>
                          <a:hlinkClick r:id="rId2"/>
                        </a:rPr>
                        <a:t>Ντομίνγκες</a:t>
                      </a:r>
                      <a:endParaRPr lang="el-GR" sz="1400" b="0" u="none" dirty="0">
                        <a:solidFill>
                          <a:srgbClr val="002060"/>
                        </a:solidFill>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χάρτινο σπίτι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Δέσποινα Φλουρή</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latin typeface="Bookman Old Style"/>
                          <a:ea typeface="Calibri"/>
                          <a:cs typeface="Times New Roman"/>
                        </a:rPr>
                        <a:t>Χρύσα Δημουλίδου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Το φιλί του δράκου</a:t>
                      </a:r>
                      <a:endParaRPr lang="el-GR" sz="1400">
                        <a:latin typeface="Calibri"/>
                        <a:ea typeface="Calibri"/>
                        <a:cs typeface="Times New Roman"/>
                      </a:endParaRPr>
                    </a:p>
                  </a:txBody>
                  <a:tcPr marL="68580" marR="68580" marT="0" marB="0"/>
                </a:tc>
                <a:tc>
                  <a:txBody>
                    <a:bodyPr/>
                    <a:lstStyle/>
                    <a:p>
                      <a:pPr>
                        <a:lnSpc>
                          <a:spcPct val="115000"/>
                        </a:lnSpc>
                        <a:spcAft>
                          <a:spcPts val="0"/>
                        </a:spcAft>
                      </a:pPr>
                      <a:endParaRPr lang="el-GR" sz="1400">
                        <a:latin typeface="Bookman Old Style"/>
                        <a:ea typeface="Calibri"/>
                        <a:cs typeface="Times New Roman"/>
                      </a:endParaRPr>
                    </a:p>
                  </a:txBody>
                  <a:tcPr marL="68580" marR="68580" marT="0" marB="0"/>
                </a:tc>
              </a:tr>
              <a:tr h="309928">
                <a:tc>
                  <a:txBody>
                    <a:bodyPr/>
                    <a:lstStyle/>
                    <a:p>
                      <a:pPr>
                        <a:lnSpc>
                          <a:spcPct val="115000"/>
                        </a:lnSpc>
                        <a:spcAft>
                          <a:spcPts val="0"/>
                        </a:spcAft>
                      </a:pPr>
                      <a:r>
                        <a:rPr lang="el-GR" sz="1400">
                          <a:latin typeface="Bookman Old Style"/>
                          <a:ea typeface="Calibri"/>
                          <a:cs typeface="Times New Roman"/>
                        </a:rPr>
                        <a:t>Ρένα Πετροπούλου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Στο δρόμο με τις πικροδάφνες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Διογένης Παπαδάκης</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n-US" sz="1400" b="0" u="none" dirty="0" smtClean="0">
                          <a:solidFill>
                            <a:srgbClr val="0070C0"/>
                          </a:solidFill>
                          <a:latin typeface="Verdana"/>
                          <a:ea typeface="Calibri"/>
                          <a:cs typeface="Times New Roman"/>
                        </a:rPr>
                        <a:t>James</a:t>
                      </a:r>
                      <a:r>
                        <a:rPr lang="en-US" sz="1400" b="0" u="none" baseline="0" dirty="0" smtClean="0">
                          <a:solidFill>
                            <a:srgbClr val="0070C0"/>
                          </a:solidFill>
                          <a:latin typeface="Verdana"/>
                          <a:ea typeface="Calibri"/>
                          <a:cs typeface="Times New Roman"/>
                        </a:rPr>
                        <a:t> </a:t>
                      </a:r>
                      <a:r>
                        <a:rPr lang="en-US" sz="1400" b="0" u="none" baseline="0" dirty="0" err="1" smtClean="0">
                          <a:solidFill>
                            <a:srgbClr val="0070C0"/>
                          </a:solidFill>
                          <a:latin typeface="Verdana"/>
                          <a:ea typeface="Calibri"/>
                          <a:cs typeface="Times New Roman"/>
                        </a:rPr>
                        <a:t>Ellroy</a:t>
                      </a:r>
                      <a:endParaRPr lang="el-GR" sz="1400" b="0" u="none"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Η μαύρη Ντάλια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Δέσποινα Φλουρή</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dirty="0">
                          <a:latin typeface="Bookman Old Style"/>
                          <a:ea typeface="Calibri"/>
                          <a:cs typeface="Times New Roman"/>
                        </a:rPr>
                        <a:t>Νίκος Καζαντζάκης</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Ο καπετάν Μιχάλης</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Κατερίνα Μοχιανάκη</a:t>
                      </a:r>
                      <a:endParaRPr lang="el-GR" sz="140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Λιζ  Γένσεν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Η ένατη ζωή του Λουί Ντρά</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Στρατής Ηλιάκης </a:t>
                      </a:r>
                      <a:endParaRPr lang="el-GR" sz="1400">
                        <a:latin typeface="Calibri"/>
                        <a:ea typeface="Calibri"/>
                        <a:cs typeface="Times New Roman"/>
                      </a:endParaRPr>
                    </a:p>
                  </a:txBody>
                  <a:tcPr marL="68580" marR="68580" marT="0" marB="0"/>
                </a:tc>
              </a:tr>
              <a:tr h="464971">
                <a:tc>
                  <a:txBody>
                    <a:bodyPr/>
                    <a:lstStyle/>
                    <a:p>
                      <a:pPr>
                        <a:lnSpc>
                          <a:spcPct val="115000"/>
                        </a:lnSpc>
                        <a:spcAft>
                          <a:spcPts val="0"/>
                        </a:spcAft>
                      </a:pPr>
                      <a:r>
                        <a:rPr lang="el-GR" sz="1400">
                          <a:solidFill>
                            <a:srgbClr val="0070C0"/>
                          </a:solidFill>
                          <a:latin typeface="Bookman Old Style"/>
                          <a:ea typeface="Calibri"/>
                          <a:cs typeface="Times New Roman"/>
                        </a:rPr>
                        <a:t>Ίμρε Κέρτες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μυθιστόρημα ενός ανθρώπου δίχως πεπρωμένο</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err="1">
                          <a:solidFill>
                            <a:srgbClr val="0070C0"/>
                          </a:solidFill>
                          <a:latin typeface="Bookman Old Style"/>
                          <a:ea typeface="Calibri"/>
                          <a:cs typeface="Times New Roman"/>
                        </a:rPr>
                        <a:t>Θένια</a:t>
                      </a:r>
                      <a:r>
                        <a:rPr lang="el-GR" sz="1400" dirty="0">
                          <a:solidFill>
                            <a:srgbClr val="0070C0"/>
                          </a:solidFill>
                          <a:latin typeface="Bookman Old Style"/>
                          <a:ea typeface="Calibri"/>
                          <a:cs typeface="Times New Roman"/>
                        </a:rPr>
                        <a:t> </a:t>
                      </a:r>
                      <a:r>
                        <a:rPr lang="el-GR" sz="1400" dirty="0" err="1">
                          <a:solidFill>
                            <a:srgbClr val="0070C0"/>
                          </a:solidFill>
                          <a:latin typeface="Bookman Old Style"/>
                          <a:ea typeface="Calibri"/>
                          <a:cs typeface="Times New Roman"/>
                        </a:rPr>
                        <a:t>Λαμπρινουδάκη</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latin typeface="Bookman Old Style"/>
                          <a:ea typeface="Calibri"/>
                          <a:cs typeface="Times New Roman"/>
                        </a:rPr>
                        <a:t>Φιλιώ Χαϊδεμένου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Τρεις αιώνες μια ζωή</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Αγάπη </a:t>
                      </a:r>
                      <a:r>
                        <a:rPr lang="el-GR" sz="1400" dirty="0" err="1">
                          <a:latin typeface="Bookman Old Style"/>
                          <a:ea typeface="Calibri"/>
                          <a:cs typeface="Times New Roman"/>
                        </a:rPr>
                        <a:t>Στερνάρα</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latin typeface="Bookman Old Style"/>
                          <a:ea typeface="Calibri"/>
                          <a:cs typeface="Times New Roman"/>
                        </a:rPr>
                        <a:t>Τζίλιαν Φλιν</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Το κορίτσι που εξαφανίστηκε</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Ελένη </a:t>
                      </a:r>
                      <a:r>
                        <a:rPr lang="el-GR" sz="1400" dirty="0" err="1">
                          <a:latin typeface="Bookman Old Style"/>
                          <a:ea typeface="Calibri"/>
                          <a:cs typeface="Times New Roman"/>
                        </a:rPr>
                        <a:t>Μπίλλιαρη</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latin typeface="Bookman Old Style"/>
                          <a:ea typeface="Calibri"/>
                          <a:cs typeface="Times New Roman"/>
                        </a:rPr>
                        <a:t>Βαγγέλης Ραυτόπουλος </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Εργένης</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Μαρία </a:t>
                      </a:r>
                      <a:r>
                        <a:rPr lang="el-GR" sz="1400" dirty="0" err="1">
                          <a:latin typeface="Bookman Old Style"/>
                          <a:ea typeface="Calibri"/>
                          <a:cs typeface="Times New Roman"/>
                        </a:rPr>
                        <a:t>Πανακάκη</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a:solidFill>
                            <a:srgbClr val="0070C0"/>
                          </a:solidFill>
                          <a:latin typeface="Bookman Old Style"/>
                          <a:ea typeface="Calibri"/>
                          <a:cs typeface="Times New Roman"/>
                        </a:rPr>
                        <a:t>Γουόρις Ντιλ</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a:solidFill>
                            <a:srgbClr val="0070C0"/>
                          </a:solidFill>
                          <a:latin typeface="Bookman Old Style"/>
                          <a:ea typeface="Calibri"/>
                          <a:cs typeface="Times New Roman"/>
                        </a:rPr>
                        <a:t>Το λουλούδι της ερήμου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solidFill>
                            <a:srgbClr val="0070C0"/>
                          </a:solidFill>
                          <a:latin typeface="Bookman Old Style"/>
                          <a:ea typeface="Calibri"/>
                          <a:cs typeface="Times New Roman"/>
                        </a:rPr>
                        <a:t>Νίκη </a:t>
                      </a:r>
                      <a:r>
                        <a:rPr lang="el-GR" sz="1400" dirty="0" err="1">
                          <a:solidFill>
                            <a:srgbClr val="0070C0"/>
                          </a:solidFill>
                          <a:latin typeface="Bookman Old Style"/>
                          <a:ea typeface="Calibri"/>
                          <a:cs typeface="Times New Roman"/>
                        </a:rPr>
                        <a:t>Νικολουδάκη</a:t>
                      </a:r>
                      <a:r>
                        <a:rPr lang="el-GR" sz="1400" dirty="0">
                          <a:solidFill>
                            <a:srgbClr val="0070C0"/>
                          </a:solidFill>
                          <a:latin typeface="Bookman Old Style"/>
                          <a:ea typeface="Calibri"/>
                          <a:cs typeface="Times New Roman"/>
                        </a:rPr>
                        <a:t> </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400" dirty="0" err="1">
                          <a:latin typeface="Bookman Old Style"/>
                          <a:ea typeface="Calibri"/>
                          <a:cs typeface="Times New Roman"/>
                        </a:rPr>
                        <a:t>Τζούντι</a:t>
                      </a:r>
                      <a:r>
                        <a:rPr lang="el-GR" sz="1400" dirty="0">
                          <a:latin typeface="Bookman Old Style"/>
                          <a:ea typeface="Calibri"/>
                          <a:cs typeface="Times New Roman"/>
                        </a:rPr>
                        <a:t> </a:t>
                      </a:r>
                      <a:r>
                        <a:rPr lang="el-GR" sz="1400" dirty="0" err="1">
                          <a:latin typeface="Bookman Old Style"/>
                          <a:ea typeface="Calibri"/>
                          <a:cs typeface="Times New Roman"/>
                        </a:rPr>
                        <a:t>Μπλουμ</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Για πάντα </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dirty="0" err="1">
                          <a:solidFill>
                            <a:srgbClr val="0070C0"/>
                          </a:solidFill>
                          <a:latin typeface="Bookman Old Style"/>
                          <a:ea typeface="Calibri"/>
                          <a:cs typeface="Times New Roman"/>
                        </a:rPr>
                        <a:t>Θένια</a:t>
                      </a:r>
                      <a:r>
                        <a:rPr lang="el-GR" sz="1400" dirty="0">
                          <a:solidFill>
                            <a:srgbClr val="0070C0"/>
                          </a:solidFill>
                          <a:latin typeface="Bookman Old Style"/>
                          <a:ea typeface="Calibri"/>
                          <a:cs typeface="Times New Roman"/>
                        </a:rPr>
                        <a:t> </a:t>
                      </a:r>
                      <a:r>
                        <a:rPr lang="el-GR" sz="1400" dirty="0" err="1">
                          <a:solidFill>
                            <a:srgbClr val="0070C0"/>
                          </a:solidFill>
                          <a:latin typeface="Bookman Old Style"/>
                          <a:ea typeface="Calibri"/>
                          <a:cs typeface="Times New Roman"/>
                        </a:rPr>
                        <a:t>Λαμπρινουδάκη</a:t>
                      </a:r>
                      <a:endParaRPr lang="el-GR" sz="1400" dirty="0">
                        <a:latin typeface="Calibri"/>
                        <a:ea typeface="Calibri"/>
                        <a:cs typeface="Times New Roman"/>
                      </a:endParaRPr>
                    </a:p>
                  </a:txBody>
                  <a:tcPr marL="68580" marR="68580" marT="0" marB="0"/>
                </a:tc>
              </a:tr>
            </a:tbl>
          </a:graphicData>
        </a:graphic>
      </p:graphicFrame>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1" y="1"/>
          <a:ext cx="9144000" cy="6940623"/>
        </p:xfrm>
        <a:graphic>
          <a:graphicData uri="http://schemas.openxmlformats.org/drawingml/2006/table">
            <a:tbl>
              <a:tblPr firstRow="1" bandRow="1">
                <a:tableStyleId>{5C22544A-7EE6-4342-B048-85BDC9FD1C3A}</a:tableStyleId>
              </a:tblPr>
              <a:tblGrid>
                <a:gridCol w="3048000"/>
                <a:gridCol w="3048000"/>
                <a:gridCol w="3048000"/>
              </a:tblGrid>
              <a:tr h="349348">
                <a:tc>
                  <a:txBody>
                    <a:bodyPr/>
                    <a:lstStyle/>
                    <a:p>
                      <a:pPr>
                        <a:lnSpc>
                          <a:spcPct val="115000"/>
                        </a:lnSpc>
                        <a:spcAft>
                          <a:spcPts val="0"/>
                        </a:spcAft>
                      </a:pPr>
                      <a:r>
                        <a:rPr lang="el-GR" sz="1400" dirty="0">
                          <a:latin typeface="Bookman Old Style"/>
                          <a:ea typeface="Calibri"/>
                          <a:cs typeface="Times New Roman"/>
                        </a:rPr>
                        <a:t>Όνομα Συγγραφέα</a:t>
                      </a:r>
                      <a:endParaRPr lang="el-GR" sz="1400" dirty="0">
                        <a:latin typeface="Calibri"/>
                        <a:ea typeface="Calibri"/>
                        <a:cs typeface="Times New Roman"/>
                      </a:endParaRPr>
                    </a:p>
                  </a:txBody>
                  <a:tcPr marL="68580" marR="68580" marT="0" marB="0"/>
                </a:tc>
                <a:tc>
                  <a:txBody>
                    <a:bodyPr/>
                    <a:lstStyle/>
                    <a:p>
                      <a:pPr>
                        <a:lnSpc>
                          <a:spcPct val="115000"/>
                        </a:lnSpc>
                        <a:spcAft>
                          <a:spcPts val="0"/>
                        </a:spcAft>
                      </a:pPr>
                      <a:r>
                        <a:rPr lang="el-GR" sz="1400">
                          <a:latin typeface="Bookman Old Style"/>
                          <a:ea typeface="Calibri"/>
                          <a:cs typeface="Times New Roman"/>
                        </a:rPr>
                        <a:t>Τίτλος Βιβλίου</a:t>
                      </a:r>
                      <a:endParaRPr lang="el-GR" sz="1400">
                        <a:latin typeface="Calibri"/>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a:ea typeface="Calibri"/>
                          <a:cs typeface="Times New Roman"/>
                        </a:rPr>
                        <a:t>Όνομα Μαθητή</a:t>
                      </a:r>
                      <a:endParaRPr lang="el-GR" sz="1400" dirty="0">
                        <a:latin typeface="Calibri"/>
                        <a:ea typeface="Calibri"/>
                        <a:cs typeface="Times New Roman"/>
                      </a:endParaRPr>
                    </a:p>
                  </a:txBody>
                  <a:tcPr marL="68580" marR="68580" marT="0" marB="0"/>
                </a:tc>
              </a:tr>
              <a:tr h="309928">
                <a:tc>
                  <a:txBody>
                    <a:bodyPr/>
                    <a:lstStyle/>
                    <a:p>
                      <a:pPr>
                        <a:lnSpc>
                          <a:spcPct val="115000"/>
                        </a:lnSpc>
                        <a:spcAft>
                          <a:spcPts val="0"/>
                        </a:spcAft>
                      </a:pPr>
                      <a:r>
                        <a:rPr lang="el-GR" sz="1100" kern="1200" dirty="0" err="1">
                          <a:solidFill>
                            <a:srgbClr val="0070C0"/>
                          </a:solidFill>
                          <a:latin typeface="Bookman Old Style"/>
                          <a:ea typeface="Calibri"/>
                          <a:cs typeface="Times New Roman"/>
                        </a:rPr>
                        <a:t>Ίρβιν</a:t>
                      </a:r>
                      <a:r>
                        <a:rPr lang="el-GR" sz="1100" kern="1200" dirty="0">
                          <a:solidFill>
                            <a:srgbClr val="0070C0"/>
                          </a:solidFill>
                          <a:latin typeface="Bookman Old Style"/>
                          <a:ea typeface="Calibri"/>
                          <a:cs typeface="Times New Roman"/>
                        </a:rPr>
                        <a:t> </a:t>
                      </a:r>
                      <a:r>
                        <a:rPr lang="el-GR" sz="1100" kern="1200" dirty="0" err="1">
                          <a:solidFill>
                            <a:srgbClr val="0070C0"/>
                          </a:solidFill>
                          <a:latin typeface="Bookman Old Style"/>
                          <a:ea typeface="Calibri"/>
                          <a:cs typeface="Times New Roman"/>
                        </a:rPr>
                        <a:t>Γιάλομ</a:t>
                      </a:r>
                      <a:r>
                        <a:rPr lang="el-GR" sz="1100" kern="1200" dirty="0">
                          <a:solidFill>
                            <a:srgbClr val="0070C0"/>
                          </a:solidFill>
                          <a:latin typeface="Bookman Old Style"/>
                          <a:ea typeface="Calibri"/>
                          <a:cs typeface="Times New Roman"/>
                        </a:rPr>
                        <a:t> </a:t>
                      </a:r>
                      <a:endParaRPr lang="el-GR" sz="1100" dirty="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Στον κήπο του Επίκουρου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Χαρά Κακουδάκη </a:t>
                      </a:r>
                      <a:endParaRPr lang="el-GR" sz="1100">
                        <a:latin typeface="Calibri"/>
                        <a:ea typeface="Times New Roman"/>
                        <a:cs typeface="Times New Roman"/>
                      </a:endParaRPr>
                    </a:p>
                  </a:txBody>
                  <a:tcPr marL="68580" marR="68580" marT="6985" marB="0"/>
                </a:tc>
              </a:tr>
              <a:tr h="464971">
                <a:tc>
                  <a:txBody>
                    <a:bodyPr/>
                    <a:lstStyle/>
                    <a:p>
                      <a:pPr>
                        <a:lnSpc>
                          <a:spcPct val="115000"/>
                        </a:lnSpc>
                        <a:spcAft>
                          <a:spcPts val="0"/>
                        </a:spcAft>
                      </a:pPr>
                      <a:r>
                        <a:rPr lang="el-GR" sz="1100" kern="1200">
                          <a:solidFill>
                            <a:srgbClr val="0070C0"/>
                          </a:solidFill>
                          <a:latin typeface="Bookman Old Style"/>
                          <a:ea typeface="Calibri"/>
                          <a:cs typeface="Times New Roman"/>
                        </a:rPr>
                        <a:t>Γιοστέιν Γκάαρντερ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Ο κόσμος τις Σοφίας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Ειρήνη Σταυρουλάκη </a:t>
                      </a:r>
                      <a:endParaRPr lang="el-GR" sz="1100">
                        <a:latin typeface="Calibri"/>
                        <a:ea typeface="Times New Roman"/>
                        <a:cs typeface="Times New Roman"/>
                      </a:endParaRPr>
                    </a:p>
                    <a:p>
                      <a:pPr>
                        <a:lnSpc>
                          <a:spcPct val="115000"/>
                        </a:lnSpc>
                        <a:spcAft>
                          <a:spcPts val="0"/>
                        </a:spcAft>
                      </a:pPr>
                      <a:r>
                        <a:rPr lang="el-GR" sz="1100" kern="1200">
                          <a:solidFill>
                            <a:srgbClr val="0070C0"/>
                          </a:solidFill>
                          <a:latin typeface="Bookman Old Style"/>
                          <a:ea typeface="Calibri"/>
                          <a:cs typeface="Times New Roman"/>
                        </a:rPr>
                        <a:t>Κατερίνα Ρόκου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Dan Brown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Ο κώδικας Ντα Βίντσι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Ειρήνη Καράτζη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Αλκυόνη Παπαδάκη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Η μπόρα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Μαρία Πανακάκη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Μίλαν  Κούντερα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Η γιορτή της ασημαντότητας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Αντώνης Βελιδάκης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Αλμπέρ Καμύ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Η πτώση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Αλεξάνδρα Δρακάκη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Ντοστογιέφσκι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υπόγειο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Γιάννης Καζαντζής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Ίρβιν Γιάλομ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πρόβλημα Σπινόζα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Γιάννης  Στιβακτάκης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u="sng" kern="1200" dirty="0">
                          <a:solidFill>
                            <a:srgbClr val="0070C0"/>
                          </a:solidFill>
                          <a:latin typeface="Bookman Old Style"/>
                          <a:ea typeface="Calibri"/>
                          <a:cs typeface="Times New Roman"/>
                          <a:hlinkClick r:id="rId2"/>
                        </a:rPr>
                        <a:t>Κάρλος Μαρία </a:t>
                      </a:r>
                      <a:r>
                        <a:rPr lang="el-GR" sz="1100" u="sng" kern="1200" dirty="0" err="1">
                          <a:solidFill>
                            <a:srgbClr val="0070C0"/>
                          </a:solidFill>
                          <a:latin typeface="Bookman Old Style"/>
                          <a:ea typeface="Calibri"/>
                          <a:cs typeface="Times New Roman"/>
                          <a:hlinkClick r:id="rId2"/>
                        </a:rPr>
                        <a:t>Ντομίνγκες</a:t>
                      </a:r>
                      <a:r>
                        <a:rPr lang="el-GR" sz="1100" kern="1200" dirty="0">
                          <a:solidFill>
                            <a:srgbClr val="0070C0"/>
                          </a:solidFill>
                          <a:latin typeface="Bookman Old Style"/>
                          <a:ea typeface="Calibri"/>
                          <a:cs typeface="Times New Roman"/>
                        </a:rPr>
                        <a:t> </a:t>
                      </a:r>
                      <a:endParaRPr lang="el-GR" sz="1100" dirty="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χάρτινο σπίτι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Δέσποινα Φλουρή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Χρύσα Δημουλίδου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φιλί του δράκου </a:t>
                      </a:r>
                      <a:endParaRPr lang="el-GR" sz="1100">
                        <a:latin typeface="Calibri"/>
                        <a:ea typeface="Times New Roman"/>
                        <a:cs typeface="Times New Roman"/>
                      </a:endParaRPr>
                    </a:p>
                  </a:txBody>
                  <a:tcPr marL="68580" marR="68580" marT="6985" marB="0"/>
                </a:tc>
                <a:tc>
                  <a:txBody>
                    <a:bodyPr/>
                    <a:lstStyle/>
                    <a:p>
                      <a:pPr>
                        <a:lnSpc>
                          <a:spcPct val="115000"/>
                        </a:lnSpc>
                      </a:pPr>
                      <a:r>
                        <a:rPr lang="el-GR" sz="1100" kern="1200">
                          <a:solidFill>
                            <a:srgbClr val="0070C0"/>
                          </a:solidFill>
                          <a:latin typeface="Bookman Old Style"/>
                          <a:ea typeface="Calibri"/>
                          <a:cs typeface="Times New Roman"/>
                        </a:rPr>
                        <a:t>Χρύσα Αποστολάκη</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dirty="0">
                          <a:solidFill>
                            <a:srgbClr val="0070C0"/>
                          </a:solidFill>
                          <a:latin typeface="Bookman Old Style"/>
                          <a:ea typeface="Calibri"/>
                          <a:cs typeface="Times New Roman"/>
                        </a:rPr>
                        <a:t>Ρένα Πετροπούλου </a:t>
                      </a:r>
                      <a:endParaRPr lang="el-GR" sz="1100" dirty="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Στο δρόμο με τις πικροδάφνες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Διογένης Παπαδάκης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James Ellroy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Η μαύρη Ντάλια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Δέσποινα Φλουρή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Νίκος Καζαντζάκης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Ο καπετάν Μιχάλης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Κατερίνα Μοχιανάκη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dirty="0" err="1">
                          <a:solidFill>
                            <a:srgbClr val="0070C0"/>
                          </a:solidFill>
                          <a:latin typeface="Bookman Old Style"/>
                          <a:ea typeface="Calibri"/>
                          <a:cs typeface="Times New Roman"/>
                        </a:rPr>
                        <a:t>Λιζ</a:t>
                      </a:r>
                      <a:r>
                        <a:rPr lang="el-GR" sz="1100" kern="1200" dirty="0">
                          <a:solidFill>
                            <a:srgbClr val="0070C0"/>
                          </a:solidFill>
                          <a:latin typeface="Bookman Old Style"/>
                          <a:ea typeface="Calibri"/>
                          <a:cs typeface="Times New Roman"/>
                        </a:rPr>
                        <a:t>  </a:t>
                      </a:r>
                      <a:r>
                        <a:rPr lang="el-GR" sz="1100" kern="1200" dirty="0" err="1">
                          <a:solidFill>
                            <a:srgbClr val="0070C0"/>
                          </a:solidFill>
                          <a:latin typeface="Bookman Old Style"/>
                          <a:ea typeface="Calibri"/>
                          <a:cs typeface="Times New Roman"/>
                        </a:rPr>
                        <a:t>Γένσεν</a:t>
                      </a:r>
                      <a:r>
                        <a:rPr lang="el-GR" sz="1100" kern="1200" dirty="0">
                          <a:solidFill>
                            <a:srgbClr val="0070C0"/>
                          </a:solidFill>
                          <a:latin typeface="Bookman Old Style"/>
                          <a:ea typeface="Calibri"/>
                          <a:cs typeface="Times New Roman"/>
                        </a:rPr>
                        <a:t> </a:t>
                      </a:r>
                      <a:endParaRPr lang="el-GR" sz="1100" dirty="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Η ένατη ζωή του Λουί Ντρά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Στρατής Ηλιάκης </a:t>
                      </a:r>
                      <a:endParaRPr lang="el-GR" sz="1100">
                        <a:latin typeface="Calibri"/>
                        <a:ea typeface="Times New Roman"/>
                        <a:cs typeface="Times New Roman"/>
                      </a:endParaRPr>
                    </a:p>
                  </a:txBody>
                  <a:tcPr marL="68580" marR="68580" marT="6985" marB="0"/>
                </a:tc>
              </a:tr>
              <a:tr h="464971">
                <a:tc>
                  <a:txBody>
                    <a:bodyPr/>
                    <a:lstStyle/>
                    <a:p>
                      <a:pPr>
                        <a:lnSpc>
                          <a:spcPct val="115000"/>
                        </a:lnSpc>
                        <a:spcAft>
                          <a:spcPts val="0"/>
                        </a:spcAft>
                      </a:pPr>
                      <a:r>
                        <a:rPr lang="el-GR" sz="1100" kern="1200">
                          <a:solidFill>
                            <a:srgbClr val="0070C0"/>
                          </a:solidFill>
                          <a:latin typeface="Bookman Old Style"/>
                          <a:ea typeface="Calibri"/>
                          <a:cs typeface="Times New Roman"/>
                        </a:rPr>
                        <a:t>Ίμρε Κέρτες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μυθιστόρημα ενός ανθρώπου δίχως πεπρωμένο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Θένια Λαμπρινουδάκη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Φιλιώ Χαϊδεμένου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Τρεις αιώνες μια ζωή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Αγάπη Στερνάρα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Τζίλιαν Φλιν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κορίτσι που εξαφανίστηκε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Ελένη Μπίλλιαρη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Βαγγέλης Ραυτόπουλος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Εργένης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Μαρία Πανακάκη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Γουόρις Ντιλ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Το λουλούδι της ερήμου </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Νίκη Νικολουδάκη </a:t>
                      </a:r>
                      <a:endParaRPr lang="el-GR" sz="1100">
                        <a:latin typeface="Calibri"/>
                        <a:ea typeface="Times New Roman"/>
                        <a:cs typeface="Times New Roman"/>
                      </a:endParaRPr>
                    </a:p>
                  </a:txBody>
                  <a:tcPr marL="68580" marR="68580" marT="6985" marB="0"/>
                </a:tc>
              </a:tr>
              <a:tr h="309928">
                <a:tc>
                  <a:txBody>
                    <a:bodyPr/>
                    <a:lstStyle/>
                    <a:p>
                      <a:pPr>
                        <a:lnSpc>
                          <a:spcPct val="115000"/>
                        </a:lnSpc>
                        <a:spcAft>
                          <a:spcPts val="0"/>
                        </a:spcAft>
                      </a:pPr>
                      <a:r>
                        <a:rPr lang="el-GR" sz="1100" kern="1200">
                          <a:solidFill>
                            <a:srgbClr val="0070C0"/>
                          </a:solidFill>
                          <a:latin typeface="Bookman Old Style"/>
                          <a:ea typeface="Calibri"/>
                          <a:cs typeface="Times New Roman"/>
                        </a:rPr>
                        <a:t>Τζούντι Μπλουμ </a:t>
                      </a:r>
                      <a:endParaRPr lang="el-GR" sz="1100">
                        <a:latin typeface="Calibri"/>
                        <a:ea typeface="Times New Roman"/>
                        <a:cs typeface="Times New Roman"/>
                      </a:endParaRPr>
                    </a:p>
                    <a:p>
                      <a:pPr>
                        <a:lnSpc>
                          <a:spcPct val="115000"/>
                        </a:lnSpc>
                        <a:spcAft>
                          <a:spcPts val="0"/>
                        </a:spcAft>
                      </a:pPr>
                      <a:r>
                        <a:rPr lang="en-US" sz="1100" kern="1200">
                          <a:solidFill>
                            <a:srgbClr val="0070C0"/>
                          </a:solidFill>
                          <a:latin typeface="Bookman Old Style"/>
                          <a:ea typeface="Calibri"/>
                          <a:cs typeface="Times New Roman"/>
                        </a:rPr>
                        <a:t>Nicci French</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a:solidFill>
                            <a:srgbClr val="0070C0"/>
                          </a:solidFill>
                          <a:latin typeface="Bookman Old Style"/>
                          <a:ea typeface="Calibri"/>
                          <a:cs typeface="Times New Roman"/>
                        </a:rPr>
                        <a:t>Για πάντα </a:t>
                      </a:r>
                      <a:endParaRPr lang="el-GR" sz="1100">
                        <a:latin typeface="Calibri"/>
                        <a:ea typeface="Times New Roman"/>
                        <a:cs typeface="Times New Roman"/>
                      </a:endParaRPr>
                    </a:p>
                    <a:p>
                      <a:pPr>
                        <a:lnSpc>
                          <a:spcPct val="115000"/>
                        </a:lnSpc>
                        <a:spcAft>
                          <a:spcPts val="0"/>
                        </a:spcAft>
                      </a:pPr>
                      <a:r>
                        <a:rPr lang="el-GR" sz="1100" kern="1200">
                          <a:solidFill>
                            <a:srgbClr val="0070C0"/>
                          </a:solidFill>
                          <a:latin typeface="Bookman Old Style"/>
                          <a:ea typeface="Calibri"/>
                          <a:cs typeface="Times New Roman"/>
                        </a:rPr>
                        <a:t>Blue </a:t>
                      </a:r>
                      <a:r>
                        <a:rPr lang="en-US" sz="1100" kern="1200">
                          <a:solidFill>
                            <a:srgbClr val="0070C0"/>
                          </a:solidFill>
                          <a:latin typeface="Bookman Old Style"/>
                          <a:ea typeface="Calibri"/>
                          <a:cs typeface="Times New Roman"/>
                        </a:rPr>
                        <a:t>M</a:t>
                      </a:r>
                      <a:r>
                        <a:rPr lang="el-GR" sz="1100" kern="1200">
                          <a:solidFill>
                            <a:srgbClr val="0070C0"/>
                          </a:solidFill>
                          <a:latin typeface="Bookman Old Style"/>
                          <a:ea typeface="Calibri"/>
                          <a:cs typeface="Times New Roman"/>
                        </a:rPr>
                        <a:t>onday</a:t>
                      </a:r>
                      <a:endParaRPr lang="el-GR" sz="1100">
                        <a:latin typeface="Calibri"/>
                        <a:ea typeface="Times New Roman"/>
                        <a:cs typeface="Times New Roman"/>
                      </a:endParaRPr>
                    </a:p>
                  </a:txBody>
                  <a:tcPr marL="68580" marR="68580" marT="6985" marB="0"/>
                </a:tc>
                <a:tc>
                  <a:txBody>
                    <a:bodyPr/>
                    <a:lstStyle/>
                    <a:p>
                      <a:pPr>
                        <a:lnSpc>
                          <a:spcPct val="115000"/>
                        </a:lnSpc>
                        <a:spcAft>
                          <a:spcPts val="0"/>
                        </a:spcAft>
                      </a:pPr>
                      <a:r>
                        <a:rPr lang="el-GR" sz="1100" kern="1200" dirty="0" err="1">
                          <a:solidFill>
                            <a:srgbClr val="0070C0"/>
                          </a:solidFill>
                          <a:latin typeface="Bookman Old Style"/>
                          <a:ea typeface="Calibri"/>
                          <a:cs typeface="Times New Roman"/>
                        </a:rPr>
                        <a:t>Θένια</a:t>
                      </a:r>
                      <a:r>
                        <a:rPr lang="el-GR" sz="1100" kern="1200" dirty="0">
                          <a:solidFill>
                            <a:srgbClr val="0070C0"/>
                          </a:solidFill>
                          <a:latin typeface="Bookman Old Style"/>
                          <a:ea typeface="Calibri"/>
                          <a:cs typeface="Times New Roman"/>
                        </a:rPr>
                        <a:t> </a:t>
                      </a:r>
                      <a:r>
                        <a:rPr lang="el-GR" sz="1100" kern="1200" dirty="0" err="1">
                          <a:solidFill>
                            <a:srgbClr val="0070C0"/>
                          </a:solidFill>
                          <a:latin typeface="Bookman Old Style"/>
                          <a:ea typeface="Calibri"/>
                          <a:cs typeface="Times New Roman"/>
                        </a:rPr>
                        <a:t>Λαμπρινουδάκη</a:t>
                      </a:r>
                      <a:endParaRPr lang="el-GR" sz="1100" dirty="0">
                        <a:latin typeface="Calibri"/>
                        <a:ea typeface="Times New Roman"/>
                        <a:cs typeface="Times New Roman"/>
                      </a:endParaRPr>
                    </a:p>
                    <a:p>
                      <a:pPr>
                        <a:lnSpc>
                          <a:spcPct val="115000"/>
                        </a:lnSpc>
                        <a:spcAft>
                          <a:spcPts val="0"/>
                        </a:spcAft>
                      </a:pPr>
                      <a:r>
                        <a:rPr lang="el-GR" sz="1100" kern="1200" dirty="0">
                          <a:solidFill>
                            <a:srgbClr val="0070C0"/>
                          </a:solidFill>
                          <a:latin typeface="Bookman Old Style"/>
                          <a:ea typeface="Calibri"/>
                          <a:cs typeface="Times New Roman"/>
                        </a:rPr>
                        <a:t> Χρύσα </a:t>
                      </a:r>
                      <a:endParaRPr lang="el-GR" sz="1100" dirty="0">
                        <a:latin typeface="Calibri"/>
                        <a:ea typeface="Times New Roman"/>
                        <a:cs typeface="Times New Roman"/>
                      </a:endParaRPr>
                    </a:p>
                  </a:txBody>
                  <a:tcPr marL="68580" marR="68580" marT="6985" marB="0"/>
                </a:tc>
              </a:tr>
            </a:tbl>
          </a:graphicData>
        </a:graphic>
      </p:graphicFrame>
    </p:spTree>
  </p:cSld>
  <p:clrMapOvr>
    <a:masterClrMapping/>
  </p:clrMapOvr>
  <p:transition>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11"/>
          <a:ext cx="6286512" cy="6857977"/>
        </p:xfrm>
        <a:graphic>
          <a:graphicData uri="http://schemas.openxmlformats.org/drawingml/2006/table">
            <a:tbl>
              <a:tblPr/>
              <a:tblGrid>
                <a:gridCol w="1470783"/>
                <a:gridCol w="1856267"/>
                <a:gridCol w="2959462"/>
              </a:tblGrid>
              <a:tr h="153774">
                <a:tc>
                  <a:txBody>
                    <a:bodyPr/>
                    <a:lstStyle/>
                    <a:p>
                      <a:pPr>
                        <a:lnSpc>
                          <a:spcPct val="115000"/>
                        </a:lnSpc>
                        <a:spcAft>
                          <a:spcPts val="0"/>
                        </a:spcAft>
                      </a:pPr>
                      <a:r>
                        <a:rPr lang="el-GR" sz="400" b="1" kern="1200" dirty="0">
                          <a:solidFill>
                            <a:srgbClr val="FFFFFF"/>
                          </a:solidFill>
                          <a:latin typeface="Bookman Old Style"/>
                          <a:ea typeface="Calibri"/>
                          <a:cs typeface="Times New Roman"/>
                        </a:rPr>
                        <a:t>Όνομα Συγγραφέα </a:t>
                      </a:r>
                      <a:endParaRPr lang="el-GR" sz="400" dirty="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l-GR" sz="400" b="1" kern="1200">
                          <a:solidFill>
                            <a:srgbClr val="FFFFFF"/>
                          </a:solidFill>
                          <a:latin typeface="Bookman Old Style"/>
                          <a:ea typeface="Calibri"/>
                          <a:cs typeface="Times New Roman"/>
                        </a:rPr>
                        <a:t>Τίτλος Βιβλίου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l-GR" sz="400" b="1" kern="1200">
                          <a:solidFill>
                            <a:srgbClr val="FFFFFF"/>
                          </a:solidFill>
                          <a:latin typeface="Bookman Old Style"/>
                          <a:ea typeface="Calibri"/>
                          <a:cs typeface="Times New Roman"/>
                        </a:rPr>
                        <a:t>Όνομα Μαθητή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Διδώ Σωτηρίου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Εντολή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Νίκη Νικολουδάκη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Τζορτζ Όργουελ</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φάρμα των ζώων</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US" sz="400" kern="1200">
                          <a:solidFill>
                            <a:srgbClr val="0070C0"/>
                          </a:solidFill>
                          <a:latin typeface="Bookman Old Style"/>
                          <a:ea typeface="Calibri"/>
                          <a:cs typeface="Times New Roman"/>
                        </a:rPr>
                        <a:t>E</a:t>
                      </a:r>
                      <a:r>
                        <a:rPr lang="el-GR" sz="400" kern="1200">
                          <a:solidFill>
                            <a:srgbClr val="0070C0"/>
                          </a:solidFill>
                          <a:latin typeface="Bookman Old Style"/>
                          <a:ea typeface="Calibri"/>
                          <a:cs typeface="Times New Roman"/>
                        </a:rPr>
                        <a:t>λένη Μαχαίρα</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Μάρω Βαμβουνάκη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Η μοναξιά  είναι από χώμα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Κατερίνα Ρόκου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Στέφανος  Δάνδαλος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Η χορεύτρια του διαβόλου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Χρύσα  Αποστολάκη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Ντένι Γκετζ</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dirty="0">
                          <a:solidFill>
                            <a:srgbClr val="0070C0"/>
                          </a:solidFill>
                          <a:latin typeface="Bookman Old Style"/>
                          <a:ea typeface="Calibri"/>
                          <a:cs typeface="Times New Roman"/>
                        </a:rPr>
                        <a:t>Το θεώρημα του παπαγάλου</a:t>
                      </a:r>
                      <a:r>
                        <a:rPr lang="el-GR" sz="400" kern="1200" dirty="0">
                          <a:solidFill>
                            <a:srgbClr val="000000"/>
                          </a:solidFill>
                          <a:latin typeface="Bookman Old Style"/>
                          <a:ea typeface="Calibri"/>
                          <a:cs typeface="Times New Roman"/>
                        </a:rPr>
                        <a:t> </a:t>
                      </a:r>
                      <a:endParaRPr lang="el-GR" sz="400" dirty="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Γιάννης Στιβακτάκης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841">
                <a:tc>
                  <a:txBody>
                    <a:bodyPr/>
                    <a:lstStyle/>
                    <a:p>
                      <a:pPr>
                        <a:lnSpc>
                          <a:spcPct val="115000"/>
                        </a:lnSpc>
                        <a:spcAft>
                          <a:spcPts val="1000"/>
                        </a:spcAft>
                      </a:pPr>
                      <a:r>
                        <a:rPr lang="el-GR" sz="400" u="sng">
                          <a:solidFill>
                            <a:srgbClr val="0070C0"/>
                          </a:solidFill>
                          <a:latin typeface="Bookman Old Style"/>
                          <a:ea typeface="Calibri"/>
                          <a:cs typeface="Times New Roman"/>
                          <a:hlinkClick r:id="rId2"/>
                        </a:rPr>
                        <a:t>James Patterson</a:t>
                      </a:r>
                      <a:r>
                        <a:rPr lang="el-GR" sz="400">
                          <a:solidFill>
                            <a:srgbClr val="0070C0"/>
                          </a:solidFill>
                          <a:latin typeface="Bookman Old Style"/>
                          <a:ea typeface="Calibri"/>
                          <a:cs typeface="Times New Roman"/>
                        </a:rPr>
                        <a:t> </a:t>
                      </a:r>
                      <a:endParaRPr lang="el-GR" sz="400">
                        <a:latin typeface="Calibri"/>
                        <a:ea typeface="Calibri"/>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dirty="0">
                          <a:solidFill>
                            <a:srgbClr val="0070C0"/>
                          </a:solidFill>
                          <a:latin typeface="Bookman Old Style"/>
                          <a:ea typeface="Calibri"/>
                          <a:cs typeface="Times New Roman"/>
                        </a:rPr>
                        <a:t>Ημερολόγιο της </a:t>
                      </a:r>
                      <a:r>
                        <a:rPr lang="el-GR" sz="400" kern="1200" dirty="0" err="1">
                          <a:solidFill>
                            <a:srgbClr val="0070C0"/>
                          </a:solidFill>
                          <a:latin typeface="Bookman Old Style"/>
                          <a:ea typeface="Calibri"/>
                          <a:cs typeface="Times New Roman"/>
                        </a:rPr>
                        <a:t>Σούζαν</a:t>
                      </a:r>
                      <a:r>
                        <a:rPr lang="el-GR" sz="400" kern="1200" dirty="0">
                          <a:solidFill>
                            <a:srgbClr val="0070C0"/>
                          </a:solidFill>
                          <a:latin typeface="Bookman Old Style"/>
                          <a:ea typeface="Calibri"/>
                          <a:cs typeface="Times New Roman"/>
                        </a:rPr>
                        <a:t> για τον </a:t>
                      </a:r>
                      <a:r>
                        <a:rPr lang="el-GR" sz="400" kern="1200" dirty="0" err="1">
                          <a:solidFill>
                            <a:srgbClr val="0070C0"/>
                          </a:solidFill>
                          <a:latin typeface="Bookman Old Style"/>
                          <a:ea typeface="Calibri"/>
                          <a:cs typeface="Times New Roman"/>
                        </a:rPr>
                        <a:t>Νίκολας</a:t>
                      </a:r>
                      <a:r>
                        <a:rPr lang="el-GR" sz="400" kern="1200" dirty="0">
                          <a:solidFill>
                            <a:srgbClr val="000000"/>
                          </a:solidFill>
                          <a:latin typeface="Bookman Old Style"/>
                          <a:ea typeface="Calibri"/>
                          <a:cs typeface="Times New Roman"/>
                        </a:rPr>
                        <a:t> </a:t>
                      </a:r>
                      <a:endParaRPr lang="el-GR" sz="400" dirty="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Ζαφείρα Φουντουλάκη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Κάθριν Νεβίλ</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Οκτώ</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Διογένης Παπαδάκης</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841">
                <a:tc>
                  <a:txBody>
                    <a:bodyPr/>
                    <a:lstStyle/>
                    <a:p>
                      <a:pPr>
                        <a:lnSpc>
                          <a:spcPct val="115000"/>
                        </a:lnSpc>
                        <a:spcAft>
                          <a:spcPts val="0"/>
                        </a:spcAft>
                      </a:pPr>
                      <a:r>
                        <a:rPr lang="el-GR" sz="400" kern="1200">
                          <a:solidFill>
                            <a:srgbClr val="0070C0"/>
                          </a:solidFill>
                          <a:latin typeface="Bookman Old Style"/>
                          <a:ea typeface="Calibri"/>
                          <a:cs typeface="Times New Roman"/>
                        </a:rPr>
                        <a:t>Χόρχε Λουίς Μπόρχες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Arial"/>
                        </a:rPr>
                        <a:t>Έξι προβλήματα για τον Δον Ισίδρο Παρόδι</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Δέσποινα Φλουρή</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841">
                <a:tc>
                  <a:txBody>
                    <a:bodyPr/>
                    <a:lstStyle/>
                    <a:p>
                      <a:pPr>
                        <a:lnSpc>
                          <a:spcPct val="115000"/>
                        </a:lnSpc>
                        <a:spcAft>
                          <a:spcPts val="0"/>
                        </a:spcAft>
                      </a:pPr>
                      <a:r>
                        <a:rPr lang="el-GR" sz="400" kern="1200">
                          <a:solidFill>
                            <a:srgbClr val="0070C0"/>
                          </a:solidFill>
                          <a:latin typeface="Bookman Old Style"/>
                          <a:ea typeface="Calibri"/>
                          <a:cs typeface="Times New Roman"/>
                        </a:rPr>
                        <a:t>Βαλέριο Μάσιμο Μανφρέντι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Χίμαιρα</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Σοφία Κορνελάκη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Μίλαν Κούντερα</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Αθανασία</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Κατερίνα Γιακουμάκη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841">
                <a:tc>
                  <a:txBody>
                    <a:bodyPr/>
                    <a:lstStyle/>
                    <a:p>
                      <a:pPr>
                        <a:lnSpc>
                          <a:spcPct val="115000"/>
                        </a:lnSpc>
                        <a:spcAft>
                          <a:spcPts val="0"/>
                        </a:spcAft>
                      </a:pPr>
                      <a:r>
                        <a:rPr lang="el-GR" sz="400" kern="1200">
                          <a:solidFill>
                            <a:srgbClr val="000000"/>
                          </a:solidFill>
                          <a:latin typeface="Bookman Old Style"/>
                          <a:ea typeface="Calibri"/>
                          <a:cs typeface="Times New Roman"/>
                        </a:rPr>
                        <a:t>Απόστολος Δοξιάδης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Ο θείος Πέτρος και η εικασία του Γκόλμπαχ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Γιάννης  Στιβακτάκης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Πάτρικ Ζίσκιντ</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άρωμα</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Χρύσα  Αποστολάκη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Μάνος Κοντολέων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Ο ανίσχυρος άγγελος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Μιχάλης Βάρδας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Βασίλης Παπαθεοδώρου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Οι άρχοντες των σκουπιδιών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Στρατής Ηλιάκης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Εμμ. Ροΐδης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Η πάπισσα Ιωάννα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Ελένη Μπίλλιαρη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Λίτσα Ψαραύτη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Το φιλί της ζωής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Ζαφείρα Φουντουλάκη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Ζωρζ Σαρρή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Όταν ο ήλιος …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Κατερίνα Μοχιανάκη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Σάρα Γκρούεν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Νερό για ελέφαντες</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Νίκη Νικολουδάκη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0000"/>
                          </a:solidFill>
                          <a:latin typeface="Bookman Old Style"/>
                          <a:ea typeface="Calibri"/>
                          <a:cs typeface="Times New Roman"/>
                        </a:rPr>
                        <a:t>Χαρά Γιαννακοπούλου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Λητώ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l-GR" sz="400" kern="1200">
                          <a:solidFill>
                            <a:srgbClr val="000000"/>
                          </a:solidFill>
                          <a:latin typeface="Bookman Old Style"/>
                          <a:ea typeface="Calibri"/>
                          <a:cs typeface="Times New Roman"/>
                        </a:rPr>
                        <a:t>Ειρήνη Μακράκη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Γιοστέιν Γκάαρντερ</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μυστήριο της τράπουλας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Ροδάνθη  Ασκιανάκη</a:t>
                      </a:r>
                      <a:r>
                        <a:rPr lang="el-GR" sz="400" kern="1200">
                          <a:solidFill>
                            <a:srgbClr val="00000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Όνομα Συγγραφέα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Τίτλος Βιβλίου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Όνομα Μαθητή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Ίρβιν Γιάλομ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Στον κήπο του Επίκουρου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Χαρά Κακουδάκη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841">
                <a:tc>
                  <a:txBody>
                    <a:bodyPr/>
                    <a:lstStyle/>
                    <a:p>
                      <a:pPr>
                        <a:lnSpc>
                          <a:spcPct val="115000"/>
                        </a:lnSpc>
                        <a:spcAft>
                          <a:spcPts val="0"/>
                        </a:spcAft>
                      </a:pPr>
                      <a:r>
                        <a:rPr lang="el-GR" sz="400" kern="1200">
                          <a:solidFill>
                            <a:srgbClr val="0070C0"/>
                          </a:solidFill>
                          <a:latin typeface="Bookman Old Style"/>
                          <a:ea typeface="Calibri"/>
                          <a:cs typeface="Times New Roman"/>
                        </a:rPr>
                        <a:t>Γιοστέιν Γκάαρντερ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Ο κόσμος τις Σοφίας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Ειρήνη Σταυρουλάκη </a:t>
                      </a:r>
                      <a:endParaRPr lang="el-GR" sz="400">
                        <a:latin typeface="Calibri"/>
                        <a:ea typeface="Times New Roman"/>
                        <a:cs typeface="Times New Roman"/>
                      </a:endParaRPr>
                    </a:p>
                    <a:p>
                      <a:pPr>
                        <a:lnSpc>
                          <a:spcPct val="115000"/>
                        </a:lnSpc>
                        <a:spcAft>
                          <a:spcPts val="0"/>
                        </a:spcAft>
                      </a:pPr>
                      <a:r>
                        <a:rPr lang="el-GR" sz="400" kern="1200">
                          <a:solidFill>
                            <a:srgbClr val="0070C0"/>
                          </a:solidFill>
                          <a:latin typeface="Bookman Old Style"/>
                          <a:ea typeface="Calibri"/>
                          <a:cs typeface="Times New Roman"/>
                        </a:rPr>
                        <a:t>Κατερίνα Ρόκου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Dan Brown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Ο κώδικας Ντα Βίντσι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Ειρήνη Καράτζη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Αλκυόνη Παπαδάκη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μπόρα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Μαρία Πανακάκη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Μίλαν  Κούντερα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γιορτή της ασημαντότητας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Αντώνης Βελιδάκης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Αλμπέρ Καμύ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πτώση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Αλεξάνδρα Δρακάκη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Ντοστογιέφσκι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υπόγειο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Γιάννης Καζαντζής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Ίρβιν Γιάλομ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πρόβλημα Σπινόζα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Γιάννης  Στιβακτάκης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u="sng" kern="1200">
                          <a:solidFill>
                            <a:srgbClr val="0070C0"/>
                          </a:solidFill>
                          <a:latin typeface="Bookman Old Style"/>
                          <a:ea typeface="Calibri"/>
                          <a:cs typeface="Times New Roman"/>
                          <a:hlinkClick r:id="rId3"/>
                        </a:rPr>
                        <a:t>Κάρλος Μαρία Ντομίνγκες</a:t>
                      </a:r>
                      <a:r>
                        <a:rPr lang="el-GR" sz="400" kern="1200">
                          <a:solidFill>
                            <a:srgbClr val="0070C0"/>
                          </a:solidFill>
                          <a:latin typeface="Bookman Old Style"/>
                          <a:ea typeface="Calibri"/>
                          <a:cs typeface="Times New Roman"/>
                        </a:rPr>
                        <a:t>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χάρτινο σπίτι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Δέσποινα Φλουρή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Χρύσα Δημουλίδου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φιλί του δράκου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pPr>
                      <a:r>
                        <a:rPr lang="el-GR" sz="400" kern="1200">
                          <a:solidFill>
                            <a:srgbClr val="0070C0"/>
                          </a:solidFill>
                          <a:latin typeface="Bookman Old Style"/>
                          <a:ea typeface="Calibri"/>
                          <a:cs typeface="Times New Roman"/>
                        </a:rPr>
                        <a:t>Χρύσα Αποστολάκη</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Ρένα Πετροπούλου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Στο δρόμο με τις πικροδάφνες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Διογένης Παπαδάκης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James Ellroy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μαύρη Ντάλια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Δέσποινα Φλουρή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Νίκος Καζαντζάκης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Ο καπετάν Μιχάλης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Κατερίνα Μοχιανάκη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Λιζ  Γένσεν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Η ένατη ζωή του Λουί Ντρά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Στρατής Ηλιάκης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841">
                <a:tc>
                  <a:txBody>
                    <a:bodyPr/>
                    <a:lstStyle/>
                    <a:p>
                      <a:pPr>
                        <a:lnSpc>
                          <a:spcPct val="115000"/>
                        </a:lnSpc>
                        <a:spcAft>
                          <a:spcPts val="0"/>
                        </a:spcAft>
                      </a:pPr>
                      <a:r>
                        <a:rPr lang="el-GR" sz="400" kern="1200">
                          <a:solidFill>
                            <a:srgbClr val="0070C0"/>
                          </a:solidFill>
                          <a:latin typeface="Bookman Old Style"/>
                          <a:ea typeface="Calibri"/>
                          <a:cs typeface="Times New Roman"/>
                        </a:rPr>
                        <a:t>Ίμρε Κέρτες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μυθιστόρημα ενός ανθρώπου δίχως πεπρωμένο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Θένια Λαμπρινουδάκη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Φιλιώ Χαϊδεμένου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Τρεις αιώνες μια ζωή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Αγάπη Στερνάρα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Τζίλιαν Φλιν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κορίτσι που εξαφανίστηκε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Ελένη Μπίλλιαρη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Βαγγέλης Ραυτόπουλος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Εργένης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Μαρία Πανακάκη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3774">
                <a:tc>
                  <a:txBody>
                    <a:bodyPr/>
                    <a:lstStyle/>
                    <a:p>
                      <a:pPr>
                        <a:lnSpc>
                          <a:spcPct val="115000"/>
                        </a:lnSpc>
                        <a:spcAft>
                          <a:spcPts val="0"/>
                        </a:spcAft>
                      </a:pPr>
                      <a:r>
                        <a:rPr lang="el-GR" sz="400" kern="1200">
                          <a:solidFill>
                            <a:srgbClr val="0070C0"/>
                          </a:solidFill>
                          <a:latin typeface="Bookman Old Style"/>
                          <a:ea typeface="Calibri"/>
                          <a:cs typeface="Times New Roman"/>
                        </a:rPr>
                        <a:t>Γουόρις Ντιλ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Το λουλούδι της ερήμου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Νίκη Νικολουδάκη </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841">
                <a:tc>
                  <a:txBody>
                    <a:bodyPr/>
                    <a:lstStyle/>
                    <a:p>
                      <a:pPr>
                        <a:lnSpc>
                          <a:spcPct val="115000"/>
                        </a:lnSpc>
                        <a:spcAft>
                          <a:spcPts val="0"/>
                        </a:spcAft>
                      </a:pPr>
                      <a:r>
                        <a:rPr lang="el-GR" sz="400" kern="1200">
                          <a:solidFill>
                            <a:srgbClr val="0070C0"/>
                          </a:solidFill>
                          <a:latin typeface="Bookman Old Style"/>
                          <a:ea typeface="Calibri"/>
                          <a:cs typeface="Times New Roman"/>
                        </a:rPr>
                        <a:t>Τζούντι Μπλουμ </a:t>
                      </a:r>
                      <a:endParaRPr lang="el-GR" sz="400">
                        <a:latin typeface="Calibri"/>
                        <a:ea typeface="Times New Roman"/>
                        <a:cs typeface="Times New Roman"/>
                      </a:endParaRPr>
                    </a:p>
                    <a:p>
                      <a:pPr>
                        <a:lnSpc>
                          <a:spcPct val="115000"/>
                        </a:lnSpc>
                        <a:spcAft>
                          <a:spcPts val="0"/>
                        </a:spcAft>
                      </a:pPr>
                      <a:r>
                        <a:rPr lang="en-US" sz="400" kern="1200">
                          <a:solidFill>
                            <a:srgbClr val="0070C0"/>
                          </a:solidFill>
                          <a:latin typeface="Bookman Old Style"/>
                          <a:ea typeface="Calibri"/>
                          <a:cs typeface="Times New Roman"/>
                        </a:rPr>
                        <a:t>Nicci French</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a:solidFill>
                            <a:srgbClr val="0070C0"/>
                          </a:solidFill>
                          <a:latin typeface="Bookman Old Style"/>
                          <a:ea typeface="Calibri"/>
                          <a:cs typeface="Times New Roman"/>
                        </a:rPr>
                        <a:t>Για πάντα </a:t>
                      </a:r>
                      <a:endParaRPr lang="el-GR" sz="400">
                        <a:latin typeface="Calibri"/>
                        <a:ea typeface="Times New Roman"/>
                        <a:cs typeface="Times New Roman"/>
                      </a:endParaRPr>
                    </a:p>
                    <a:p>
                      <a:pPr>
                        <a:lnSpc>
                          <a:spcPct val="115000"/>
                        </a:lnSpc>
                        <a:spcAft>
                          <a:spcPts val="0"/>
                        </a:spcAft>
                      </a:pPr>
                      <a:r>
                        <a:rPr lang="el-GR" sz="400" kern="1200">
                          <a:solidFill>
                            <a:srgbClr val="0070C0"/>
                          </a:solidFill>
                          <a:latin typeface="Bookman Old Style"/>
                          <a:ea typeface="Calibri"/>
                          <a:cs typeface="Times New Roman"/>
                        </a:rPr>
                        <a:t>Blue </a:t>
                      </a:r>
                      <a:r>
                        <a:rPr lang="en-US" sz="400" kern="1200">
                          <a:solidFill>
                            <a:srgbClr val="0070C0"/>
                          </a:solidFill>
                          <a:latin typeface="Bookman Old Style"/>
                          <a:ea typeface="Calibri"/>
                          <a:cs typeface="Times New Roman"/>
                        </a:rPr>
                        <a:t>M</a:t>
                      </a:r>
                      <a:r>
                        <a:rPr lang="el-GR" sz="400" kern="1200">
                          <a:solidFill>
                            <a:srgbClr val="0070C0"/>
                          </a:solidFill>
                          <a:latin typeface="Bookman Old Style"/>
                          <a:ea typeface="Calibri"/>
                          <a:cs typeface="Times New Roman"/>
                        </a:rPr>
                        <a:t>onday</a:t>
                      </a:r>
                      <a:endParaRPr lang="el-GR" sz="40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l-GR" sz="400" kern="1200" dirty="0" err="1">
                          <a:solidFill>
                            <a:srgbClr val="0070C0"/>
                          </a:solidFill>
                          <a:latin typeface="Bookman Old Style"/>
                          <a:ea typeface="Calibri"/>
                          <a:cs typeface="Times New Roman"/>
                        </a:rPr>
                        <a:t>Θένια</a:t>
                      </a:r>
                      <a:r>
                        <a:rPr lang="el-GR" sz="400" kern="1200" dirty="0">
                          <a:solidFill>
                            <a:srgbClr val="0070C0"/>
                          </a:solidFill>
                          <a:latin typeface="Bookman Old Style"/>
                          <a:ea typeface="Calibri"/>
                          <a:cs typeface="Times New Roman"/>
                        </a:rPr>
                        <a:t> </a:t>
                      </a:r>
                      <a:r>
                        <a:rPr lang="el-GR" sz="400" kern="1200" dirty="0" err="1">
                          <a:solidFill>
                            <a:srgbClr val="0070C0"/>
                          </a:solidFill>
                          <a:latin typeface="Bookman Old Style"/>
                          <a:ea typeface="Calibri"/>
                          <a:cs typeface="Times New Roman"/>
                        </a:rPr>
                        <a:t>Λαμπρινουδάκη</a:t>
                      </a:r>
                      <a:endParaRPr lang="el-GR" sz="400" dirty="0">
                        <a:latin typeface="Calibri"/>
                        <a:ea typeface="Times New Roman"/>
                        <a:cs typeface="Times New Roman"/>
                      </a:endParaRPr>
                    </a:p>
                    <a:p>
                      <a:pPr>
                        <a:lnSpc>
                          <a:spcPct val="115000"/>
                        </a:lnSpc>
                        <a:spcAft>
                          <a:spcPts val="0"/>
                        </a:spcAft>
                      </a:pPr>
                      <a:r>
                        <a:rPr lang="el-GR" sz="400" kern="1200" dirty="0">
                          <a:solidFill>
                            <a:srgbClr val="0070C0"/>
                          </a:solidFill>
                          <a:latin typeface="Bookman Old Style"/>
                          <a:ea typeface="Calibri"/>
                          <a:cs typeface="Times New Roman"/>
                        </a:rPr>
                        <a:t> Χρύσα </a:t>
                      </a:r>
                      <a:endParaRPr lang="el-GR" sz="400" dirty="0">
                        <a:latin typeface="Calibri"/>
                        <a:ea typeface="Times New Roman"/>
                        <a:cs typeface="Times New Roman"/>
                      </a:endParaRPr>
                    </a:p>
                  </a:txBody>
                  <a:tcPr marL="22448" marR="22448" marT="2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pPr>
              <a:buNone/>
            </a:pPr>
            <a:r>
              <a:rPr lang="el-GR" dirty="0" smtClean="0">
                <a:latin typeface="Book Antiqua" pitchFamily="18" charset="0"/>
              </a:rPr>
              <a:t>        ΠΑΡΑΚΟΛΟΥΘΗΣΗ ΚΙΝΗΜΑΤΟΓΡΑΦΙΚΩΝ   ΤΑΙΝΙΩΝ</a:t>
            </a:r>
          </a:p>
          <a:p>
            <a:pPr>
              <a:buNone/>
            </a:pPr>
            <a:r>
              <a:rPr lang="el-GR" dirty="0" smtClean="0">
                <a:latin typeface="Book Antiqua" pitchFamily="18" charset="0"/>
              </a:rPr>
              <a:t> </a:t>
            </a:r>
          </a:p>
          <a:p>
            <a:r>
              <a:rPr lang="el-GR" dirty="0" smtClean="0">
                <a:latin typeface="Book Antiqua" pitchFamily="18" charset="0"/>
              </a:rPr>
              <a:t>Ο κύκλος των χαμένων ποιητών</a:t>
            </a:r>
          </a:p>
          <a:p>
            <a:r>
              <a:rPr lang="el-GR" dirty="0" smtClean="0">
                <a:latin typeface="Book Antiqua" pitchFamily="18" charset="0"/>
              </a:rPr>
              <a:t>Το όνομα του ρόδου</a:t>
            </a:r>
          </a:p>
          <a:p>
            <a:r>
              <a:rPr lang="el-GR" dirty="0" smtClean="0">
                <a:latin typeface="Book Antiqua" pitchFamily="18" charset="0"/>
              </a:rPr>
              <a:t>Η κλέφτρα των βιβλίων </a:t>
            </a:r>
            <a:endParaRPr lang="en-US" dirty="0" smtClean="0">
              <a:latin typeface="Book Antiqua" pitchFamily="18" charset="0"/>
            </a:endParaRPr>
          </a:p>
          <a:p>
            <a:r>
              <a:rPr lang="en-US" dirty="0" smtClean="0">
                <a:latin typeface="Book Antiqua" pitchFamily="18" charset="0"/>
              </a:rPr>
              <a:t>M</a:t>
            </a:r>
            <a:r>
              <a:rPr lang="el-GR" dirty="0" err="1" smtClean="0">
                <a:latin typeface="Book Antiqua" pitchFamily="18" charset="0"/>
              </a:rPr>
              <a:t>εγάλες</a:t>
            </a:r>
            <a:r>
              <a:rPr lang="el-GR" dirty="0" smtClean="0">
                <a:latin typeface="Book Antiqua" pitchFamily="18" charset="0"/>
              </a:rPr>
              <a:t> προσδοκίες</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normAutofit/>
          </a:bodyPr>
          <a:lstStyle/>
          <a:p>
            <a:r>
              <a:rPr lang="el-GR" dirty="0" smtClean="0">
                <a:latin typeface="Book Antiqua" pitchFamily="18" charset="0"/>
                <a:ea typeface="Batang" pitchFamily="18" charset="-127"/>
              </a:rPr>
              <a:t>ΛΕΣΧΗ ΦΙΛΑΝΑΓΝΩΣΙΑΣ </a:t>
            </a:r>
          </a:p>
          <a:p>
            <a:pPr>
              <a:buNone/>
            </a:pPr>
            <a:r>
              <a:rPr lang="el-GR" dirty="0" smtClean="0">
                <a:latin typeface="Book Antiqua" pitchFamily="18" charset="0"/>
                <a:ea typeface="Batang" pitchFamily="18" charset="-127"/>
              </a:rPr>
              <a:t>       ΠΟΙΗΣΗ</a:t>
            </a:r>
          </a:p>
          <a:p>
            <a:endParaRPr lang="el-GR" dirty="0" smtClean="0">
              <a:latin typeface="Book Antiqua" pitchFamily="18" charset="0"/>
            </a:endParaRP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r>
              <a:rPr lang="el-GR" dirty="0" smtClean="0">
                <a:latin typeface="Book Antiqua" pitchFamily="18" charset="0"/>
              </a:rPr>
              <a:t>Οι συναντήσεις πραγματοποιούνταν κάθε  Παρασκευή στο χώρο της βιβλιοθήκης με την παρουσία των υπεύθυνων εκπαιδευτικών.</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170" name="Picture 2" descr="E:\ΒΙΒΛΙΟΘΗΚΗ\εικονες\παρουσιαση\1559721_572242462852693_82991601_n.jpg"/>
          <p:cNvPicPr>
            <a:picLocks noChangeAspect="1" noChangeArrowheads="1"/>
          </p:cNvPicPr>
          <p:nvPr/>
        </p:nvPicPr>
        <p:blipFill>
          <a:blip r:embed="rId2" cstate="print"/>
          <a:srcRect/>
          <a:stretch>
            <a:fillRect/>
          </a:stretch>
        </p:blipFill>
        <p:spPr bwMode="auto">
          <a:xfrm>
            <a:off x="0" y="-107777"/>
            <a:ext cx="9144000" cy="696577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lnSpcReduction="10000"/>
          </a:bodyPr>
          <a:lstStyle/>
          <a:p>
            <a:pPr>
              <a:buNone/>
            </a:pPr>
            <a:r>
              <a:rPr lang="el-GR" dirty="0" smtClean="0">
                <a:latin typeface="Book Antiqua" pitchFamily="18" charset="0"/>
              </a:rPr>
              <a:t>ΣΥΖΗΤΗΣΗ ΓΙΑ ΘΕΜΑΤΑ ΣΧΕΤΙΚΑ ΜΕ ΤΗ ΘΕΩΡΙΑ ΤΗΣ ΛΟΓΟΤΕΧΝΙΑΣ </a:t>
            </a:r>
          </a:p>
          <a:p>
            <a:r>
              <a:rPr lang="el-GR" dirty="0" smtClean="0">
                <a:latin typeface="Book Antiqua" pitchFamily="18" charset="0"/>
              </a:rPr>
              <a:t>Η ποίηση και η ιστορία ( η ποίηση στο χρόνο) </a:t>
            </a:r>
          </a:p>
          <a:p>
            <a:r>
              <a:rPr lang="el-GR" dirty="0" smtClean="0">
                <a:latin typeface="Book Antiqua" pitchFamily="18" charset="0"/>
              </a:rPr>
              <a:t>Η ποίηση και η πεζογραφία</a:t>
            </a:r>
          </a:p>
          <a:p>
            <a:r>
              <a:rPr lang="el-GR" dirty="0" smtClean="0">
                <a:latin typeface="Book Antiqua" pitchFamily="18" charset="0"/>
              </a:rPr>
              <a:t>Γιατί η ποίηση…</a:t>
            </a:r>
          </a:p>
          <a:p>
            <a:r>
              <a:rPr lang="el-GR" dirty="0" smtClean="0">
                <a:latin typeface="Book Antiqua" pitchFamily="18" charset="0"/>
              </a:rPr>
              <a:t>Η αποδοχή του έργου τέχνης – η εποχή (ο ρόλος του δημιουργού, ο ρόλος του αναγνώστη) </a:t>
            </a:r>
          </a:p>
          <a:p>
            <a:r>
              <a:rPr lang="el-GR" dirty="0" smtClean="0">
                <a:latin typeface="Book Antiqua" pitchFamily="18" charset="0"/>
              </a:rPr>
              <a:t>Η κατανόηση του ποιητικού έργου (ο ρόλος του δημιουργού, ο ρόλος του αναγνώστη) </a:t>
            </a:r>
          </a:p>
          <a:p>
            <a:r>
              <a:rPr lang="el-GR" dirty="0" smtClean="0">
                <a:latin typeface="Book Antiqua" pitchFamily="18" charset="0"/>
              </a:rPr>
              <a:t>Η ποίηση και άλλα είδη τέχνης </a:t>
            </a:r>
          </a:p>
          <a:p>
            <a:r>
              <a:rPr lang="el-GR" dirty="0" smtClean="0">
                <a:latin typeface="Book Antiqua" pitchFamily="18" charset="0"/>
              </a:rPr>
              <a:t>Η θέση της ποίησης στη ζωή μας</a:t>
            </a:r>
          </a:p>
          <a:p>
            <a:r>
              <a:rPr lang="el-GR" dirty="0" smtClean="0">
                <a:latin typeface="Book Antiqua" pitchFamily="18" charset="0"/>
              </a:rPr>
              <a:t>Η ποίηση ως εμπορικό προϊόν </a:t>
            </a:r>
          </a:p>
          <a:p>
            <a:endParaRPr lang="el-GR" dirty="0" smtClean="0">
              <a:latin typeface="Book Antiqua" pitchFamily="18" charset="0"/>
            </a:endParaRPr>
          </a:p>
          <a:p>
            <a:pPr>
              <a:buFont typeface="Wingdings" pitchFamily="2" charset="2"/>
              <a:buChar char="Ø"/>
            </a:pPr>
            <a:endParaRPr lang="el-GR" dirty="0" smtClean="0">
              <a:latin typeface="Book Antiqua" pitchFamily="18" charset="0"/>
            </a:endParaRP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571500"/>
            <a:ext cx="9144000" cy="6286500"/>
          </a:xfrm>
        </p:spPr>
        <p:txBody>
          <a:bodyPr/>
          <a:lstStyle/>
          <a:p>
            <a:pPr algn="ctr">
              <a:buNone/>
            </a:pPr>
            <a:r>
              <a:rPr lang="el-GR" dirty="0" smtClean="0">
                <a:latin typeface="Book Antiqua" pitchFamily="18" charset="0"/>
              </a:rPr>
              <a:t>ΑΝΑΓΝΩΣΗ ΚΑΙ ΜΕΛΕΤΗ</a:t>
            </a:r>
            <a:r>
              <a:rPr lang="en-US" dirty="0" smtClean="0">
                <a:latin typeface="Book Antiqua" pitchFamily="18" charset="0"/>
              </a:rPr>
              <a:t> </a:t>
            </a:r>
            <a:r>
              <a:rPr lang="el-GR" dirty="0" smtClean="0">
                <a:latin typeface="Book Antiqua" pitchFamily="18" charset="0"/>
              </a:rPr>
              <a:t>ΤΟΥ ΕΡΓΟΥ </a:t>
            </a:r>
          </a:p>
          <a:p>
            <a:pPr algn="ctr">
              <a:buNone/>
            </a:pPr>
            <a:r>
              <a:rPr lang="el-GR" dirty="0" smtClean="0">
                <a:latin typeface="Book Antiqua" pitchFamily="18" charset="0"/>
              </a:rPr>
              <a:t>ΣΗΜΑΝΤΙΚΩΝ ΕΛΛΗΝΩΝ ΠΟΙΗΤΩΝ :</a:t>
            </a:r>
          </a:p>
          <a:p>
            <a:pPr algn="ctr">
              <a:buNone/>
            </a:pPr>
            <a:endParaRPr lang="el-GR" dirty="0" smtClean="0">
              <a:latin typeface="Book Antiqua" pitchFamily="18" charset="0"/>
            </a:endParaRPr>
          </a:p>
          <a:p>
            <a:pPr lvl="1"/>
            <a:r>
              <a:rPr lang="el-GR" dirty="0" smtClean="0">
                <a:latin typeface="Book Antiqua" pitchFamily="18" charset="0"/>
              </a:rPr>
              <a:t>Κώστα Καρυωτάκη</a:t>
            </a:r>
          </a:p>
          <a:p>
            <a:pPr lvl="1"/>
            <a:r>
              <a:rPr lang="el-GR" dirty="0" smtClean="0">
                <a:latin typeface="Book Antiqua" pitchFamily="18" charset="0"/>
              </a:rPr>
              <a:t>Κωνσταντίνου Καβάφη</a:t>
            </a:r>
          </a:p>
          <a:p>
            <a:pPr lvl="1"/>
            <a:r>
              <a:rPr lang="el-GR" dirty="0" smtClean="0">
                <a:latin typeface="Book Antiqua" pitchFamily="18" charset="0"/>
              </a:rPr>
              <a:t>Οδυσσέα Ελύτη</a:t>
            </a:r>
          </a:p>
          <a:p>
            <a:pPr lvl="1"/>
            <a:endParaRPr lang="el-GR" dirty="0" smtClean="0">
              <a:latin typeface="Book Antiqua" pitchFamily="18" charset="0"/>
            </a:endParaRPr>
          </a:p>
          <a:p>
            <a:pPr lvl="1">
              <a:buNone/>
            </a:pPr>
            <a:r>
              <a:rPr lang="el-GR" dirty="0" smtClean="0">
                <a:latin typeface="Book Antiqua" pitchFamily="18" charset="0"/>
              </a:rPr>
              <a:t>ΚΑΙ ΣΥΓΧΡΟΝΩΝ ΠΟΙΗΤΡΙΩΝ ΤΗΣ ΠΟΛΗΣ ΜΑΣ</a:t>
            </a:r>
          </a:p>
          <a:p>
            <a:pPr lvl="1"/>
            <a:r>
              <a:rPr lang="el-GR" dirty="0" smtClean="0">
                <a:latin typeface="Book Antiqua" pitchFamily="18" charset="0"/>
              </a:rPr>
              <a:t>Ελένης </a:t>
            </a:r>
            <a:r>
              <a:rPr lang="el-GR" dirty="0" err="1" smtClean="0">
                <a:latin typeface="Book Antiqua" pitchFamily="18" charset="0"/>
              </a:rPr>
              <a:t>Μωυσιάδου</a:t>
            </a:r>
            <a:endParaRPr lang="el-GR" dirty="0" smtClean="0">
              <a:latin typeface="Book Antiqua" pitchFamily="18" charset="0"/>
            </a:endParaRPr>
          </a:p>
          <a:p>
            <a:pPr lvl="1"/>
            <a:r>
              <a:rPr lang="el-GR" dirty="0" smtClean="0">
                <a:latin typeface="Book Antiqua" pitchFamily="18" charset="0"/>
              </a:rPr>
              <a:t>Ρένας Πετροπούλου</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lnSpcReduction="10000"/>
          </a:bodyPr>
          <a:lstStyle/>
          <a:p>
            <a:r>
              <a:rPr lang="el-GR" dirty="0" smtClean="0">
                <a:latin typeface="Book Antiqua" pitchFamily="18" charset="0"/>
              </a:rPr>
              <a:t>ΠΑΡΑΚΟΛΟΥΘΗΣΗ ΗΛΕΚΤΡΟΝΙΚΟΥ ΥΛΙΚΟΥ ΚΑΙ ΣΥΖΗΤΗΣΗ ΓΙΑ ΤΟ ΕΡΓΟ ΤΩΝ ΠΟΙΗΤΩΝ</a:t>
            </a:r>
          </a:p>
          <a:p>
            <a:pPr>
              <a:buNone/>
            </a:pPr>
            <a:r>
              <a:rPr lang="el-GR" dirty="0" smtClean="0">
                <a:latin typeface="Book Antiqua" pitchFamily="18" charset="0"/>
              </a:rPr>
              <a:t>     ΕΙΔΙΚΟΤΕΡΑ ΘΕΜΑΤΑ</a:t>
            </a:r>
          </a:p>
          <a:p>
            <a:pPr>
              <a:buNone/>
            </a:pPr>
            <a:endParaRPr lang="el-GR" dirty="0" smtClean="0">
              <a:latin typeface="Book Antiqua" pitchFamily="18" charset="0"/>
            </a:endParaRPr>
          </a:p>
          <a:p>
            <a:pPr>
              <a:buFont typeface="Wingdings" pitchFamily="2" charset="2"/>
              <a:buChar char="Ø"/>
            </a:pPr>
            <a:r>
              <a:rPr lang="el-GR" dirty="0" smtClean="0">
                <a:latin typeface="Book Antiqua" pitchFamily="18" charset="0"/>
              </a:rPr>
              <a:t>Η ζωή και το έργο των ποιητών</a:t>
            </a:r>
          </a:p>
          <a:p>
            <a:pPr>
              <a:buFont typeface="Wingdings" pitchFamily="2" charset="2"/>
              <a:buChar char="Ø"/>
            </a:pPr>
            <a:r>
              <a:rPr lang="el-GR" dirty="0" smtClean="0">
                <a:latin typeface="Book Antiqua" pitchFamily="18" charset="0"/>
              </a:rPr>
              <a:t>Η εποχή και το έργο των ποιητών</a:t>
            </a:r>
          </a:p>
          <a:p>
            <a:pPr>
              <a:buFont typeface="Wingdings" pitchFamily="2" charset="2"/>
              <a:buChar char="Ø"/>
            </a:pPr>
            <a:r>
              <a:rPr lang="el-GR" dirty="0" smtClean="0">
                <a:latin typeface="Book Antiqua" pitchFamily="18" charset="0"/>
              </a:rPr>
              <a:t>Λογοτεχνικά ρεύματα (ρομαντισμός, παρνασσισμός, συμβολισμός,  παρνασσισμός, σουρεαλισμός)</a:t>
            </a:r>
          </a:p>
          <a:p>
            <a:pPr>
              <a:buFont typeface="Wingdings" pitchFamily="2" charset="2"/>
              <a:buChar char="Ø"/>
            </a:pPr>
            <a:r>
              <a:rPr lang="el-GR" dirty="0" smtClean="0">
                <a:latin typeface="Book Antiqua" pitchFamily="18" charset="0"/>
              </a:rPr>
              <a:t>Ποιητικά είδη (σονέτο, </a:t>
            </a:r>
            <a:r>
              <a:rPr lang="el-GR" dirty="0" err="1" smtClean="0">
                <a:latin typeface="Book Antiqua" pitchFamily="18" charset="0"/>
              </a:rPr>
              <a:t>χάι</a:t>
            </a:r>
            <a:r>
              <a:rPr lang="el-GR" dirty="0" smtClean="0">
                <a:latin typeface="Book Antiqua" pitchFamily="18" charset="0"/>
              </a:rPr>
              <a:t> κου) </a:t>
            </a:r>
          </a:p>
          <a:p>
            <a:pPr>
              <a:buFont typeface="Wingdings" pitchFamily="2" charset="2"/>
              <a:buChar char="Ø"/>
            </a:pPr>
            <a:r>
              <a:rPr lang="el-GR" dirty="0" smtClean="0">
                <a:latin typeface="Book Antiqua" pitchFamily="18" charset="0"/>
              </a:rPr>
              <a:t>Χαρακτηριστικά παραδοσιακής- μοντέρνας ποίησης</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latin typeface="Book Antiqua" pitchFamily="18" charset="0"/>
            </a:endParaRPr>
          </a:p>
        </p:txBody>
      </p:sp>
      <p:sp>
        <p:nvSpPr>
          <p:cNvPr id="3" name="2 - Θέση περιεχομένου"/>
          <p:cNvSpPr>
            <a:spLocks noGrp="1"/>
          </p:cNvSpPr>
          <p:nvPr>
            <p:ph idx="1"/>
          </p:nvPr>
        </p:nvSpPr>
        <p:spPr/>
        <p:txBody>
          <a:bodyPr/>
          <a:lstStyle/>
          <a:p>
            <a:r>
              <a:rPr lang="el-GR" dirty="0" smtClean="0">
                <a:latin typeface="Book Antiqua" pitchFamily="18" charset="0"/>
              </a:rPr>
              <a:t>ΠΑΡΑΚΟΛΟΥΘΗΣΗ ΜΕΛΟΠΟΙΗΜΕΝΗΣ ΠΟΙΗΣΗΣ </a:t>
            </a:r>
          </a:p>
          <a:p>
            <a:endParaRPr lang="el-GR" dirty="0" smtClean="0">
              <a:latin typeface="Book Antiqua" pitchFamily="18" charset="0"/>
            </a:endParaRPr>
          </a:p>
          <a:p>
            <a:r>
              <a:rPr lang="el-GR" dirty="0" smtClean="0">
                <a:latin typeface="Book Antiqua" pitchFamily="18" charset="0"/>
              </a:rPr>
              <a:t>Ο ρόλος του συνθέτη</a:t>
            </a:r>
          </a:p>
          <a:p>
            <a:r>
              <a:rPr lang="el-GR" dirty="0" smtClean="0">
                <a:latin typeface="Book Antiqua" pitchFamily="18" charset="0"/>
              </a:rPr>
              <a:t>Ο ρόλος του ερμηνευτή</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r>
              <a:rPr lang="el-GR" dirty="0" smtClean="0">
                <a:latin typeface="Book Antiqua" pitchFamily="18" charset="0"/>
              </a:rPr>
              <a:t>ΣΥΝΤΑΞΗ ΚΑΙ ΜΕΛΕΤΗ ΕΡΩΤΗΜΑΤΟΛΟΓΙΟΥ </a:t>
            </a:r>
          </a:p>
          <a:p>
            <a:pPr>
              <a:buNone/>
            </a:pPr>
            <a:r>
              <a:rPr lang="en-US" dirty="0" smtClean="0">
                <a:latin typeface="Book Antiqua" pitchFamily="18" charset="0"/>
              </a:rPr>
              <a:t>    </a:t>
            </a:r>
            <a:r>
              <a:rPr lang="el-GR" dirty="0" smtClean="0">
                <a:latin typeface="Book Antiqua" pitchFamily="18" charset="0"/>
              </a:rPr>
              <a:t>που απευθύναμε στα μέλη της Λέσχης Φιλαναγνωσίας </a:t>
            </a:r>
          </a:p>
          <a:p>
            <a:pPr>
              <a:buNone/>
            </a:pPr>
            <a:r>
              <a:rPr lang="el-GR" dirty="0" smtClean="0">
                <a:latin typeface="Book Antiqua" pitchFamily="18" charset="0"/>
              </a:rPr>
              <a:t>Δεχτήκαμε 23 απαντήσεις.</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descr="C:\Users\user\Desktop\ΗΓΗΗΞΓΞ.JPG"/>
          <p:cNvPicPr>
            <a:picLocks noChangeAspect="1" noChangeArrowheads="1"/>
          </p:cNvPicPr>
          <p:nvPr/>
        </p:nvPicPr>
        <p:blipFill>
          <a:blip r:embed="rId2" cstate="print"/>
          <a:srcRect/>
          <a:stretch>
            <a:fillRect/>
          </a:stretch>
        </p:blipFill>
        <p:spPr bwMode="auto">
          <a:xfrm>
            <a:off x="1691679" y="45085"/>
            <a:ext cx="5799015" cy="6812915"/>
          </a:xfrm>
          <a:prstGeom prst="rect">
            <a:avLst/>
          </a:prstGeom>
          <a:noFill/>
        </p:spPr>
      </p:pic>
    </p:spTree>
  </p:cSld>
  <p:clrMapOvr>
    <a:masterClrMapping/>
  </p:clrMapOvr>
  <p:transition>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C:\Users\user\Desktop\ΒΝΒΝ.JPG"/>
          <p:cNvPicPr>
            <a:picLocks noChangeAspect="1" noChangeArrowheads="1"/>
          </p:cNvPicPr>
          <p:nvPr/>
        </p:nvPicPr>
        <p:blipFill>
          <a:blip r:embed="rId2" cstate="print"/>
          <a:srcRect/>
          <a:stretch>
            <a:fillRect/>
          </a:stretch>
        </p:blipFill>
        <p:spPr bwMode="auto">
          <a:xfrm>
            <a:off x="1115615" y="-4443"/>
            <a:ext cx="6908295" cy="686244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2" name="Picture 2" descr="C:\Users\user\Desktop\ΩΒΩΝΒΩΝ.JPG"/>
          <p:cNvPicPr>
            <a:picLocks noChangeAspect="1" noChangeArrowheads="1"/>
          </p:cNvPicPr>
          <p:nvPr/>
        </p:nvPicPr>
        <p:blipFill>
          <a:blip r:embed="rId2" cstate="print"/>
          <a:srcRect/>
          <a:stretch>
            <a:fillRect/>
          </a:stretch>
        </p:blipFill>
        <p:spPr bwMode="auto">
          <a:xfrm>
            <a:off x="554646" y="0"/>
            <a:ext cx="8034708" cy="6858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Γράφημα"/>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Ορθογώνιο"/>
          <p:cNvSpPr/>
          <p:nvPr/>
        </p:nvSpPr>
        <p:spPr>
          <a:xfrm>
            <a:off x="0" y="0"/>
            <a:ext cx="9144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l-GR" sz="3200" dirty="0" smtClean="0">
                <a:effectLst>
                  <a:outerShdw blurRad="38100" dist="38100" dir="2700000" algn="tl">
                    <a:srgbClr val="000000">
                      <a:alpha val="43137"/>
                    </a:srgbClr>
                  </a:outerShdw>
                </a:effectLst>
                <a:latin typeface="Century Gothic" pitchFamily="34" charset="0"/>
              </a:rPr>
              <a:t>Πόσα περίπου βιβλία (πεζά και ποιητικά) διαβάζετε συνολικά το χρόνο;</a:t>
            </a:r>
            <a:endParaRPr lang="el-GR" sz="32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27" dur="500"/>
                                        <p:tgtEl>
                                          <p:spTgt spid="4">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32" dur="500"/>
                                        <p:tgtEl>
                                          <p:spTgt spid="4">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37" dur="500"/>
                                        <p:tgtEl>
                                          <p:spTgt spid="4">
                                            <p:graphicEl>
                                              <a:chart seriesIdx="-4" categoryIdx="4"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42" dur="500"/>
                                        <p:tgtEl>
                                          <p:spTgt spid="4">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down)">
                                      <p:cBhvr>
                                        <p:cTn id="47" dur="500"/>
                                        <p:tgtEl>
                                          <p:spTgt spid="4">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style>
          <a:lnRef idx="1">
            <a:schemeClr val="accent3"/>
          </a:lnRef>
          <a:fillRef idx="3">
            <a:schemeClr val="accent3"/>
          </a:fillRef>
          <a:effectRef idx="2">
            <a:schemeClr val="accent3"/>
          </a:effectRef>
          <a:fontRef idx="minor">
            <a:schemeClr val="lt1"/>
          </a:fontRef>
        </p:style>
        <p:txBody>
          <a:bodyPr>
            <a:normAutofit/>
          </a:bodyPr>
          <a:lstStyle/>
          <a:p>
            <a:r>
              <a:rPr lang="el-GR" sz="3200" dirty="0" smtClean="0">
                <a:effectLst>
                  <a:outerShdw blurRad="38100" dist="38100" dir="2700000" algn="tl">
                    <a:srgbClr val="000000">
                      <a:alpha val="43137"/>
                    </a:srgbClr>
                  </a:outerShdw>
                </a:effectLst>
                <a:latin typeface="Century Gothic" pitchFamily="34" charset="0"/>
              </a:rPr>
              <a:t>Διαβάζετε ποίηση;</a:t>
            </a:r>
            <a:endParaRPr lang="el-GR" sz="3200" dirty="0">
              <a:effectLst>
                <a:outerShdw blurRad="38100" dist="38100" dir="2700000" algn="tl">
                  <a:srgbClr val="000000">
                    <a:alpha val="43137"/>
                  </a:srgbClr>
                </a:outerShdw>
              </a:effectLst>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1268760"/>
          <a:ext cx="9144000" cy="5589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27" dur="500"/>
                                        <p:tgtEl>
                                          <p:spTgt spid="4">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32" dur="5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8194" name="Picture 2" descr="E:\ΒΙΒΛΙΟΘΗΚΗ\εικονες\παρουσιαση\10274014_751498814868794_7722066765119502445_n.jpg"/>
          <p:cNvPicPr>
            <a:picLocks noChangeAspect="1" noChangeArrowheads="1"/>
          </p:cNvPicPr>
          <p:nvPr/>
        </p:nvPicPr>
        <p:blipFill>
          <a:blip r:embed="rId2" cstate="print"/>
          <a:srcRect/>
          <a:stretch>
            <a:fillRect/>
          </a:stretch>
        </p:blipFill>
        <p:spPr bwMode="auto">
          <a:xfrm>
            <a:off x="1763688" y="0"/>
            <a:ext cx="5272088"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circle(i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circle(in)">
                                      <p:cBhvr>
                                        <p:cTn id="17" dur="500"/>
                                        <p:tgtEl>
                                          <p:spTgt spid="4">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style>
          <a:lnRef idx="1">
            <a:schemeClr val="accent1"/>
          </a:lnRef>
          <a:fillRef idx="2">
            <a:schemeClr val="accent1"/>
          </a:fillRef>
          <a:effectRef idx="1">
            <a:schemeClr val="accent1"/>
          </a:effectRef>
          <a:fontRef idx="minor">
            <a:schemeClr val="dk1"/>
          </a:fontRef>
        </p:style>
        <p:txBody>
          <a:bodyPr>
            <a:noAutofit/>
          </a:bodyPr>
          <a:lstStyle/>
          <a:p>
            <a:r>
              <a:rPr lang="el-GR" sz="3200" dirty="0" smtClean="0">
                <a:latin typeface="Century Gothic" pitchFamily="34" charset="0"/>
              </a:rPr>
              <a:t>Βρίσκετε ενδιαφέρουσα τη διδασκαλία της ποίησης στο σχολείο;</a:t>
            </a:r>
            <a:endParaRPr lang="el-GR" sz="3200" dirty="0">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953344"/>
          <a:ext cx="9144000"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7" dur="500"/>
                                        <p:tgtEl>
                                          <p:spTgt spid="4">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32" dur="500"/>
                                        <p:tgtEl>
                                          <p:spTgt spid="4">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37" dur="5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7606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sz="2000" dirty="0" smtClean="0">
                <a:latin typeface="Century Gothic" pitchFamily="34" charset="0"/>
              </a:rPr>
              <a:t>Τι θα θέλατε να προτείνετε για την καλύτερη διδασκαλία της ποίησης στο σχολείο;</a:t>
            </a:r>
            <a:endParaRPr lang="el-GR" sz="2000" dirty="0">
              <a:latin typeface="Century Gothic" pitchFamily="34" charset="0"/>
            </a:endParaRPr>
          </a:p>
        </p:txBody>
      </p:sp>
      <p:sp>
        <p:nvSpPr>
          <p:cNvPr id="4" name="3 - TextBox"/>
          <p:cNvSpPr txBox="1"/>
          <p:nvPr/>
        </p:nvSpPr>
        <p:spPr>
          <a:xfrm>
            <a:off x="0" y="620688"/>
            <a:ext cx="9144000" cy="6001643"/>
          </a:xfrm>
          <a:prstGeom prst="rect">
            <a:avLst/>
          </a:prstGeom>
          <a:noFill/>
        </p:spPr>
        <p:txBody>
          <a:bodyPr wrap="square" rtlCol="0">
            <a:spAutoFit/>
          </a:bodyPr>
          <a:lstStyle/>
          <a:p>
            <a:pPr>
              <a:buFont typeface="Wingdings" pitchFamily="2" charset="2"/>
              <a:buChar char="ü"/>
            </a:pPr>
            <a:r>
              <a:rPr lang="el-GR" sz="1600" dirty="0">
                <a:latin typeface="Century Gothic" pitchFamily="34" charset="0"/>
              </a:rPr>
              <a:t>Συναντήσεις με ποιητές στα πλαίσια του μαθήματος της Λογοτεχνίας.</a:t>
            </a:r>
            <a:r>
              <a:rPr lang="el-GR" sz="1600" dirty="0" smtClean="0">
                <a:latin typeface="Century Gothic" pitchFamily="34" charset="0"/>
              </a:rPr>
              <a:t> </a:t>
            </a:r>
          </a:p>
          <a:p>
            <a:pPr>
              <a:buFont typeface="Wingdings" pitchFamily="2" charset="2"/>
              <a:buChar char="ü"/>
            </a:pPr>
            <a:r>
              <a:rPr lang="el-GR" sz="1600" dirty="0" smtClean="0">
                <a:latin typeface="Century Gothic" pitchFamily="34" charset="0"/>
              </a:rPr>
              <a:t>Να </a:t>
            </a:r>
            <a:r>
              <a:rPr lang="el-GR" sz="1600" dirty="0">
                <a:latin typeface="Century Gothic" pitchFamily="34" charset="0"/>
              </a:rPr>
              <a:t>διδάσκονται και ξένοι ποιητές </a:t>
            </a:r>
            <a:r>
              <a:rPr lang="el-GR" sz="1600" dirty="0" err="1">
                <a:latin typeface="Century Gothic" pitchFamily="34" charset="0"/>
              </a:rPr>
              <a:t>καθ'όλη</a:t>
            </a:r>
            <a:r>
              <a:rPr lang="el-GR" sz="1600" dirty="0">
                <a:latin typeface="Century Gothic" pitchFamily="34" charset="0"/>
              </a:rPr>
              <a:t> τη διάρκεια του σχολικού έτους.</a:t>
            </a:r>
            <a:r>
              <a:rPr lang="el-GR" sz="1600" dirty="0" smtClean="0">
                <a:latin typeface="Century Gothic" pitchFamily="34" charset="0"/>
              </a:rPr>
              <a:t> </a:t>
            </a:r>
          </a:p>
          <a:p>
            <a:pPr>
              <a:buFont typeface="Wingdings" pitchFamily="2" charset="2"/>
              <a:buChar char="ü"/>
            </a:pPr>
            <a:r>
              <a:rPr lang="el-GR" sz="1600" dirty="0">
                <a:latin typeface="Century Gothic" pitchFamily="34" charset="0"/>
              </a:rPr>
              <a:t>Ν</a:t>
            </a:r>
            <a:r>
              <a:rPr lang="el-GR" sz="1600" dirty="0" smtClean="0">
                <a:latin typeface="Century Gothic" pitchFamily="34" charset="0"/>
              </a:rPr>
              <a:t>α </a:t>
            </a:r>
            <a:r>
              <a:rPr lang="el-GR" sz="1600" dirty="0">
                <a:latin typeface="Century Gothic" pitchFamily="34" charset="0"/>
              </a:rPr>
              <a:t>μην </a:t>
            </a:r>
            <a:r>
              <a:rPr lang="el-GR" sz="1600" dirty="0" smtClean="0">
                <a:latin typeface="Century Gothic" pitchFamily="34" charset="0"/>
              </a:rPr>
              <a:t>αναλύονται </a:t>
            </a:r>
            <a:r>
              <a:rPr lang="el-GR" sz="1600" dirty="0">
                <a:latin typeface="Century Gothic" pitchFamily="34" charset="0"/>
              </a:rPr>
              <a:t>τα </a:t>
            </a:r>
            <a:r>
              <a:rPr lang="el-GR" sz="1600" dirty="0" smtClean="0">
                <a:latin typeface="Century Gothic" pitchFamily="34" charset="0"/>
              </a:rPr>
              <a:t>ποιήματα τόσο πολύ καθώς υπάρχουν άπειρες ερμηνείες </a:t>
            </a:r>
            <a:r>
              <a:rPr lang="el-GR" sz="1600" dirty="0">
                <a:latin typeface="Century Gothic" pitchFamily="34" charset="0"/>
              </a:rPr>
              <a:t>για το </a:t>
            </a:r>
            <a:r>
              <a:rPr lang="el-GR" sz="1600" dirty="0" smtClean="0">
                <a:latin typeface="Century Gothic" pitchFamily="34" charset="0"/>
              </a:rPr>
              <a:t>καθένα. </a:t>
            </a:r>
            <a:r>
              <a:rPr lang="el-GR" sz="1600" dirty="0">
                <a:latin typeface="Century Gothic" pitchFamily="34" charset="0"/>
              </a:rPr>
              <a:t>Ε</a:t>
            </a:r>
            <a:r>
              <a:rPr lang="el-GR" sz="1600" dirty="0" smtClean="0">
                <a:latin typeface="Century Gothic" pitchFamily="34" charset="0"/>
              </a:rPr>
              <a:t>πίσης </a:t>
            </a:r>
            <a:r>
              <a:rPr lang="el-GR" sz="1600" dirty="0">
                <a:latin typeface="Century Gothic" pitchFamily="34" charset="0"/>
              </a:rPr>
              <a:t>ο </a:t>
            </a:r>
            <a:r>
              <a:rPr lang="el-GR" sz="1600" dirty="0" smtClean="0">
                <a:latin typeface="Century Gothic" pitchFamily="34" charset="0"/>
              </a:rPr>
              <a:t>ποιητής έγραφε </a:t>
            </a:r>
            <a:r>
              <a:rPr lang="el-GR" sz="1600" dirty="0">
                <a:latin typeface="Century Gothic" pitchFamily="34" charset="0"/>
              </a:rPr>
              <a:t>για να </a:t>
            </a:r>
            <a:r>
              <a:rPr lang="el-GR" sz="1600" dirty="0" smtClean="0">
                <a:latin typeface="Century Gothic" pitchFamily="34" charset="0"/>
              </a:rPr>
              <a:t>γράψει </a:t>
            </a:r>
            <a:r>
              <a:rPr lang="el-GR" sz="1600" dirty="0">
                <a:latin typeface="Century Gothic" pitchFamily="34" charset="0"/>
              </a:rPr>
              <a:t>και να </a:t>
            </a:r>
            <a:r>
              <a:rPr lang="el-GR" sz="1600" dirty="0" smtClean="0">
                <a:latin typeface="Century Gothic" pitchFamily="34" charset="0"/>
              </a:rPr>
              <a:t>εκφραστεί, όχι </a:t>
            </a:r>
            <a:r>
              <a:rPr lang="el-GR" sz="1600" dirty="0">
                <a:latin typeface="Century Gothic" pitchFamily="34" charset="0"/>
              </a:rPr>
              <a:t>για να </a:t>
            </a:r>
            <a:r>
              <a:rPr lang="el-GR" sz="1600" dirty="0" smtClean="0">
                <a:latin typeface="Century Gothic" pitchFamily="34" charset="0"/>
              </a:rPr>
              <a:t>αναλύεται </a:t>
            </a:r>
            <a:r>
              <a:rPr lang="el-GR" sz="1600" dirty="0">
                <a:latin typeface="Century Gothic" pitchFamily="34" charset="0"/>
              </a:rPr>
              <a:t>το </a:t>
            </a:r>
            <a:r>
              <a:rPr lang="el-GR" sz="1600" dirty="0" smtClean="0">
                <a:latin typeface="Century Gothic" pitchFamily="34" charset="0"/>
              </a:rPr>
              <a:t>έργο </a:t>
            </a:r>
            <a:r>
              <a:rPr lang="el-GR" sz="1600" dirty="0">
                <a:latin typeface="Century Gothic" pitchFamily="34" charset="0"/>
              </a:rPr>
              <a:t>του </a:t>
            </a:r>
            <a:r>
              <a:rPr lang="el-GR" sz="1600" dirty="0" smtClean="0">
                <a:latin typeface="Century Gothic" pitchFamily="34" charset="0"/>
              </a:rPr>
              <a:t>μέχρι αηδίας. </a:t>
            </a:r>
          </a:p>
          <a:p>
            <a:pPr>
              <a:buFont typeface="Wingdings" pitchFamily="2" charset="2"/>
              <a:buChar char="ü"/>
            </a:pPr>
            <a:r>
              <a:rPr lang="el-GR" sz="1600" dirty="0" smtClean="0">
                <a:latin typeface="Century Gothic" pitchFamily="34" charset="0"/>
              </a:rPr>
              <a:t>Να </a:t>
            </a:r>
            <a:r>
              <a:rPr lang="el-GR" sz="1600" dirty="0">
                <a:latin typeface="Century Gothic" pitchFamily="34" charset="0"/>
              </a:rPr>
              <a:t>δίνεται περισσότερη έμφαση στο συγκεκριμένο μάθημα, με την πρόσθεση ενοτήτων για την τελική εργασία.</a:t>
            </a:r>
            <a:r>
              <a:rPr lang="el-GR" sz="1600" dirty="0" smtClean="0">
                <a:latin typeface="Century Gothic" pitchFamily="34" charset="0"/>
              </a:rPr>
              <a:t> </a:t>
            </a:r>
            <a:endParaRPr lang="el-GR" sz="1600" dirty="0">
              <a:latin typeface="Century Gothic" pitchFamily="34" charset="0"/>
            </a:endParaRPr>
          </a:p>
          <a:p>
            <a:pPr>
              <a:buFont typeface="Wingdings" pitchFamily="2" charset="2"/>
              <a:buChar char="ü"/>
            </a:pPr>
            <a:r>
              <a:rPr lang="el-GR" sz="1600" dirty="0" smtClean="0">
                <a:latin typeface="Century Gothic" pitchFamily="34" charset="0"/>
              </a:rPr>
              <a:t>Περισσότερη εμβάθυνση </a:t>
            </a:r>
            <a:r>
              <a:rPr lang="el-GR" sz="1600" dirty="0">
                <a:latin typeface="Century Gothic" pitchFamily="34" charset="0"/>
              </a:rPr>
              <a:t>στο </a:t>
            </a:r>
            <a:r>
              <a:rPr lang="el-GR" sz="1600" dirty="0" smtClean="0">
                <a:latin typeface="Century Gothic" pitchFamily="34" charset="0"/>
              </a:rPr>
              <a:t>νόημα </a:t>
            </a:r>
            <a:r>
              <a:rPr lang="el-GR" sz="1600" dirty="0">
                <a:latin typeface="Century Gothic" pitchFamily="34" charset="0"/>
              </a:rPr>
              <a:t>του </a:t>
            </a:r>
            <a:r>
              <a:rPr lang="el-GR" sz="1600" dirty="0" smtClean="0">
                <a:latin typeface="Century Gothic" pitchFamily="34" charset="0"/>
              </a:rPr>
              <a:t>κειμένου. </a:t>
            </a:r>
          </a:p>
          <a:p>
            <a:pPr>
              <a:buFont typeface="Wingdings" pitchFamily="2" charset="2"/>
              <a:buChar char="ü"/>
            </a:pPr>
            <a:r>
              <a:rPr lang="el-GR" sz="1600" dirty="0" smtClean="0">
                <a:latin typeface="Century Gothic" pitchFamily="34" charset="0"/>
              </a:rPr>
              <a:t>Ποιο κατανοητή ανάλυση. Πρώτα </a:t>
            </a:r>
            <a:r>
              <a:rPr lang="el-GR" sz="1600" dirty="0">
                <a:latin typeface="Century Gothic" pitchFamily="34" charset="0"/>
              </a:rPr>
              <a:t>- πρώτα, καλύτερη απαγγελία των </a:t>
            </a:r>
            <a:r>
              <a:rPr lang="el-GR" sz="1600" dirty="0" smtClean="0">
                <a:latin typeface="Century Gothic" pitchFamily="34" charset="0"/>
              </a:rPr>
              <a:t>ποιημάτων </a:t>
            </a:r>
            <a:r>
              <a:rPr lang="el-GR" sz="1600" dirty="0">
                <a:latin typeface="Century Gothic" pitchFamily="34" charset="0"/>
              </a:rPr>
              <a:t>από τους καθηγητές. Έπειτα για την βαθύτερη επικοινωνία με το ποίημα, θα ήταν αποτελεσματικό αν όχι απαραίτητο, να γίνονται παρουσιάσεις μέσω υπολογιστή. Να ακούμε μελοποιημένα ποιήματα, να βλέπουμε οπτικοακουστικό υλικό κ.λπ. Είναι απαράδεκτο να μας διδάσκουν Καββαδία χωρίς να μας βάλουν κάποιο από </a:t>
            </a:r>
            <a:r>
              <a:rPr lang="el-GR" sz="1600" dirty="0" smtClean="0">
                <a:latin typeface="Century Gothic" pitchFamily="34" charset="0"/>
              </a:rPr>
              <a:t>αυτά </a:t>
            </a:r>
            <a:r>
              <a:rPr lang="el-GR" sz="1600" dirty="0">
                <a:latin typeface="Century Gothic" pitchFamily="34" charset="0"/>
              </a:rPr>
              <a:t>που έχουν μελοποιήσει. Σίγουρα η ποίηση θέλει προσωπική δουλεία θα πει κάποιος, μα αν το σχολείο και οι καθηγητές δε γίνουν καλύτεροι, η ποίηση μάλλον που αμαυρώνεται. Αυτά τα προβλήματα υπήρχαν ανέκαθεν, με τους καθηγητές να τα γνωρίζουν. Γιατί, λοιπόν δεν κάνουν εκείνοι κάτι; Μα, φυσικά ποίηση δε μαθαίνεις από το σχολείο ... Μάταιος κόπος </a:t>
            </a:r>
            <a:r>
              <a:rPr lang="el-GR" sz="1600" dirty="0" smtClean="0">
                <a:latin typeface="Century Gothic" pitchFamily="34" charset="0"/>
              </a:rPr>
              <a:t>...</a:t>
            </a:r>
          </a:p>
          <a:p>
            <a:pPr>
              <a:buFont typeface="Wingdings" pitchFamily="2" charset="2"/>
              <a:buChar char="ü"/>
            </a:pPr>
            <a:r>
              <a:rPr lang="el-GR" sz="1600" dirty="0">
                <a:latin typeface="Century Gothic" pitchFamily="34" charset="0"/>
              </a:rPr>
              <a:t>Π</a:t>
            </a:r>
            <a:r>
              <a:rPr lang="el-GR" sz="1600" dirty="0" smtClean="0">
                <a:latin typeface="Century Gothic" pitchFamily="34" charset="0"/>
              </a:rPr>
              <a:t>ερισσότερα </a:t>
            </a:r>
            <a:r>
              <a:rPr lang="el-GR" sz="1600" dirty="0">
                <a:latin typeface="Century Gothic" pitchFamily="34" charset="0"/>
              </a:rPr>
              <a:t>ποιήματα με διαφορετική θεματολογία ως παραδείγματα</a:t>
            </a:r>
            <a:r>
              <a:rPr lang="el-GR" sz="1600" dirty="0" smtClean="0">
                <a:latin typeface="Century Gothic" pitchFamily="34" charset="0"/>
              </a:rPr>
              <a:t> </a:t>
            </a:r>
            <a:r>
              <a:rPr lang="el-GR" sz="1600" dirty="0">
                <a:latin typeface="Century Gothic" pitchFamily="34" charset="0"/>
              </a:rPr>
              <a:t> </a:t>
            </a:r>
            <a:r>
              <a:rPr lang="el-GR" sz="1600" dirty="0" smtClean="0">
                <a:latin typeface="Century Gothic" pitchFamily="34" charset="0"/>
              </a:rPr>
              <a:t> </a:t>
            </a:r>
            <a:r>
              <a:rPr lang="el-GR" sz="1600" dirty="0">
                <a:latin typeface="Century Gothic" pitchFamily="34" charset="0"/>
              </a:rPr>
              <a:t>θα </a:t>
            </a:r>
            <a:r>
              <a:rPr lang="el-GR" sz="1600" dirty="0" smtClean="0">
                <a:latin typeface="Century Gothic" pitchFamily="34" charset="0"/>
              </a:rPr>
              <a:t>πρότεινα </a:t>
            </a:r>
            <a:r>
              <a:rPr lang="el-GR" sz="1600" dirty="0">
                <a:latin typeface="Century Gothic" pitchFamily="34" charset="0"/>
              </a:rPr>
              <a:t>να </a:t>
            </a:r>
            <a:r>
              <a:rPr lang="el-GR" sz="1600" dirty="0" smtClean="0">
                <a:latin typeface="Century Gothic" pitchFamily="34" charset="0"/>
              </a:rPr>
              <a:t>ασχοληθούν </a:t>
            </a:r>
            <a:r>
              <a:rPr lang="el-GR" sz="1600" dirty="0">
                <a:latin typeface="Century Gothic" pitchFamily="34" charset="0"/>
              </a:rPr>
              <a:t>και με μη </a:t>
            </a:r>
            <a:r>
              <a:rPr lang="el-GR" sz="1600" dirty="0" smtClean="0">
                <a:latin typeface="Century Gothic" pitchFamily="34" charset="0"/>
              </a:rPr>
              <a:t>διάσημους ποιητές. Τα ποιήματα </a:t>
            </a:r>
            <a:r>
              <a:rPr lang="el-GR" sz="1600" dirty="0">
                <a:latin typeface="Century Gothic" pitchFamily="34" charset="0"/>
              </a:rPr>
              <a:t>να </a:t>
            </a:r>
            <a:r>
              <a:rPr lang="el-GR" sz="1600" dirty="0" smtClean="0">
                <a:latin typeface="Century Gothic" pitchFamily="34" charset="0"/>
              </a:rPr>
              <a:t>διαβάζονται </a:t>
            </a:r>
            <a:r>
              <a:rPr lang="el-GR" sz="1600" dirty="0">
                <a:latin typeface="Century Gothic" pitchFamily="34" charset="0"/>
              </a:rPr>
              <a:t>στην </a:t>
            </a:r>
            <a:r>
              <a:rPr lang="el-GR" sz="1600" dirty="0" smtClean="0">
                <a:latin typeface="Century Gothic" pitchFamily="34" charset="0"/>
              </a:rPr>
              <a:t>τάξη όχι όμως </a:t>
            </a:r>
            <a:r>
              <a:rPr lang="el-GR" sz="1600" dirty="0">
                <a:latin typeface="Century Gothic" pitchFamily="34" charset="0"/>
              </a:rPr>
              <a:t>να </a:t>
            </a:r>
            <a:r>
              <a:rPr lang="el-GR" sz="1600" dirty="0" smtClean="0">
                <a:latin typeface="Century Gothic" pitchFamily="34" charset="0"/>
              </a:rPr>
              <a:t>αναλύονται υπερβολικά γιατί χάνουν </a:t>
            </a:r>
            <a:r>
              <a:rPr lang="el-GR" sz="1600" dirty="0">
                <a:latin typeface="Century Gothic" pitchFamily="34" charset="0"/>
              </a:rPr>
              <a:t>το </a:t>
            </a:r>
            <a:r>
              <a:rPr lang="el-GR" sz="1600" dirty="0" smtClean="0">
                <a:latin typeface="Century Gothic" pitchFamily="34" charset="0"/>
              </a:rPr>
              <a:t>νόημα </a:t>
            </a:r>
            <a:r>
              <a:rPr lang="el-GR" sz="1600" dirty="0">
                <a:latin typeface="Century Gothic" pitchFamily="34" charset="0"/>
              </a:rPr>
              <a:t>και τη </a:t>
            </a:r>
            <a:r>
              <a:rPr lang="el-GR" sz="1600" dirty="0" smtClean="0">
                <a:latin typeface="Century Gothic" pitchFamily="34" charset="0"/>
              </a:rPr>
              <a:t>μαγεία τους. Θα </a:t>
            </a:r>
            <a:r>
              <a:rPr lang="el-GR" sz="1600" dirty="0">
                <a:latin typeface="Century Gothic" pitchFamily="34" charset="0"/>
              </a:rPr>
              <a:t>προτιμούσα να δίνεται περισσότερος χώρος για έκφραση των μαθητών, παρά για προετοιμασία των εξετάσεων.</a:t>
            </a:r>
            <a:r>
              <a:rPr lang="el-GR" sz="1600" dirty="0" smtClean="0">
                <a:latin typeface="Century Gothic" pitchFamily="34" charset="0"/>
              </a:rPr>
              <a:t> </a:t>
            </a:r>
          </a:p>
          <a:p>
            <a:pPr>
              <a:buFont typeface="Wingdings" pitchFamily="2" charset="2"/>
              <a:buChar char="ü"/>
            </a:pPr>
            <a:r>
              <a:rPr lang="el-GR" sz="1600" dirty="0" smtClean="0">
                <a:latin typeface="Century Gothic" pitchFamily="34" charset="0"/>
              </a:rPr>
              <a:t>Να </a:t>
            </a:r>
            <a:r>
              <a:rPr lang="el-GR" sz="1600" dirty="0">
                <a:latin typeface="Century Gothic" pitchFamily="34" charset="0"/>
              </a:rPr>
              <a:t>μην εστιάζουμε στο ποίημα συντακτικά ή γραμματικά, αλλά αντίθετα να τα σχολιάζουμε μόνο ως προς το περιεχόμενό </a:t>
            </a:r>
            <a:r>
              <a:rPr lang="el-GR" sz="1600" dirty="0" smtClean="0">
                <a:latin typeface="Century Gothic" pitchFamily="34" charset="0"/>
              </a:rPr>
              <a:t>τους</a:t>
            </a:r>
            <a:r>
              <a:rPr lang="el-GR" sz="1600" dirty="0">
                <a:latin typeface="Century Gothic"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left)">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style>
          <a:lnRef idx="1">
            <a:schemeClr val="accent5"/>
          </a:lnRef>
          <a:fillRef idx="3">
            <a:schemeClr val="accent5"/>
          </a:fillRef>
          <a:effectRef idx="2">
            <a:schemeClr val="accent5"/>
          </a:effectRef>
          <a:fontRef idx="minor">
            <a:schemeClr val="lt1"/>
          </a:fontRef>
        </p:style>
        <p:txBody>
          <a:bodyPr>
            <a:noAutofit/>
          </a:bodyPr>
          <a:lstStyle/>
          <a:p>
            <a:r>
              <a:rPr lang="el-GR" sz="3200" dirty="0" smtClean="0">
                <a:latin typeface="Century Gothic" pitchFamily="34" charset="0"/>
              </a:rPr>
              <a:t>Προτιμάτε τους Έλληνες ποιητές από τους ξένους;</a:t>
            </a:r>
            <a:endParaRPr lang="el-GR" sz="3200" dirty="0">
              <a:latin typeface="Century Gothic" pitchFamily="34" charset="0"/>
            </a:endParaRPr>
          </a:p>
        </p:txBody>
      </p:sp>
      <p:graphicFrame>
        <p:nvGraphicFramePr>
          <p:cNvPr id="10" name="9 - Θέση περιεχομένου"/>
          <p:cNvGraphicFramePr>
            <a:graphicFrameLocks noGrp="1"/>
          </p:cNvGraphicFramePr>
          <p:nvPr>
            <p:ph idx="1"/>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0"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40768"/>
          </a:xfrm>
        </p:spPr>
        <p:style>
          <a:lnRef idx="1">
            <a:schemeClr val="accent4"/>
          </a:lnRef>
          <a:fillRef idx="3">
            <a:schemeClr val="accent4"/>
          </a:fillRef>
          <a:effectRef idx="2">
            <a:schemeClr val="accent4"/>
          </a:effectRef>
          <a:fontRef idx="minor">
            <a:schemeClr val="lt1"/>
          </a:fontRef>
        </p:style>
        <p:txBody>
          <a:bodyPr>
            <a:normAutofit/>
          </a:bodyPr>
          <a:lstStyle/>
          <a:p>
            <a:r>
              <a:rPr lang="el-GR" sz="3200" dirty="0" smtClean="0">
                <a:latin typeface="Century Gothic" pitchFamily="34" charset="0"/>
              </a:rPr>
              <a:t>Σας γοητεύει ιδιαίτερα κάποιο ποιητικό ρεύμα; Αν ναι, ποιο;</a:t>
            </a:r>
            <a:endParaRPr lang="el-GR" sz="3200" dirty="0">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548680"/>
          <a:ext cx="4211960" cy="7704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 Γράφημα"/>
          <p:cNvGraphicFramePr/>
          <p:nvPr/>
        </p:nvGraphicFramePr>
        <p:xfrm>
          <a:off x="3923928" y="1484785"/>
          <a:ext cx="5583238" cy="53732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edge">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edge">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edge">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27" dur="500"/>
                                        <p:tgtEl>
                                          <p:spTgt spid="5">
                                            <p:graphicEl>
                                              <a:chart seriesIdx="-3" categoryIdx="-3" bldStep="gridLegen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32" dur="500"/>
                                        <p:tgtEl>
                                          <p:spTgt spid="5">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37" dur="500"/>
                                        <p:tgtEl>
                                          <p:spTgt spid="5">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42" dur="500"/>
                                        <p:tgtEl>
                                          <p:spTgt spid="5">
                                            <p:graphicEl>
                                              <a:chart seriesIdx="-4" categoryIdx="2"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47" dur="500"/>
                                        <p:tgtEl>
                                          <p:spTgt spid="5">
                                            <p:graphicEl>
                                              <a:chart seriesIdx="-4" categoryIdx="3"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left)">
                                      <p:cBhvr>
                                        <p:cTn id="52" dur="500"/>
                                        <p:tgtEl>
                                          <p:spTgt spid="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Graphic spid="5" grpId="0">
        <p:bldSub>
          <a:bldChart bld="category"/>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76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dirty="0" smtClean="0">
                <a:latin typeface="Century Gothic" pitchFamily="34" charset="0"/>
              </a:rPr>
              <a:t>Ποιος είναι ο αγαπημένος σας ποιητής;</a:t>
            </a:r>
            <a:endParaRPr lang="el-GR" dirty="0">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1124744"/>
          <a:ext cx="4283968" cy="5733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 Γράφημα"/>
          <p:cNvGraphicFramePr/>
          <p:nvPr/>
        </p:nvGraphicFramePr>
        <p:xfrm>
          <a:off x="3203848" y="1196752"/>
          <a:ext cx="5940152"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edge">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edge">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edge">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27" dur="500"/>
                                        <p:tgtEl>
                                          <p:spTgt spid="5">
                                            <p:graphicEl>
                                              <a:chart seriesIdx="-3" categoryIdx="-3" bldStep="gridLegen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32" dur="500"/>
                                        <p:tgtEl>
                                          <p:spTgt spid="5">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37" dur="500"/>
                                        <p:tgtEl>
                                          <p:spTgt spid="5">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42" dur="500"/>
                                        <p:tgtEl>
                                          <p:spTgt spid="5">
                                            <p:graphicEl>
                                              <a:chart seriesIdx="-4" categoryIdx="2"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47" dur="500"/>
                                        <p:tgtEl>
                                          <p:spTgt spid="5">
                                            <p:graphicEl>
                                              <a:chart seriesIdx="-4" categoryIdx="3"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left)">
                                      <p:cBhvr>
                                        <p:cTn id="52" dur="500"/>
                                        <p:tgtEl>
                                          <p:spTgt spid="5">
                                            <p:graphicEl>
                                              <a:chart seriesIdx="-4" categoryIdx="4"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left)">
                                      <p:cBhvr>
                                        <p:cTn id="57" dur="500"/>
                                        <p:tgtEl>
                                          <p:spTgt spid="5">
                                            <p:graphicEl>
                                              <a:chart seriesIdx="-4" categoryIdx="5"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left)">
                                      <p:cBhvr>
                                        <p:cTn id="62" dur="500"/>
                                        <p:tgtEl>
                                          <p:spTgt spid="5">
                                            <p:graphicEl>
                                              <a:chart seriesIdx="-4" categoryIdx="6"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left)">
                                      <p:cBhvr>
                                        <p:cTn id="67" dur="500"/>
                                        <p:tgtEl>
                                          <p:spTgt spid="5">
                                            <p:graphicEl>
                                              <a:chart seriesIdx="-4" categoryIdx="7" bldStep="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left)">
                                      <p:cBhvr>
                                        <p:cTn id="72" dur="500"/>
                                        <p:tgtEl>
                                          <p:spTgt spid="5">
                                            <p:graphicEl>
                                              <a:chart seriesIdx="-4" categoryIdx="8" bldStep="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wipe(left)">
                                      <p:cBhvr>
                                        <p:cTn id="77" dur="500"/>
                                        <p:tgtEl>
                                          <p:spTgt spid="5">
                                            <p:graphicEl>
                                              <a:chart seriesIdx="-4" categoryIdx="9" bldStep="category"/>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wipe(left)">
                                      <p:cBhvr>
                                        <p:cTn id="82" dur="500"/>
                                        <p:tgtEl>
                                          <p:spTgt spid="5">
                                            <p:graphicEl>
                                              <a:chart seriesIdx="-4" categoryIdx="1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Graphic spid="5" grpId="0">
        <p:bldSub>
          <a:bldChart bld="category"/>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l-GR" dirty="0" smtClean="0">
                <a:latin typeface="Century Gothic" pitchFamily="34" charset="0"/>
              </a:rPr>
              <a:t>Πιστεύετε στην αξία της μεταφρασμένης ποίησης;</a:t>
            </a:r>
            <a:endParaRPr lang="el-GR" dirty="0">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1340768"/>
          <a:ext cx="9144000" cy="5517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edge">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edge">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edge">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edge">
                                      <p:cBhvr>
                                        <p:cTn id="27"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72816"/>
          </a:xfrm>
        </p:spPr>
        <p:style>
          <a:lnRef idx="0">
            <a:scrgbClr r="0" g="0" b="0"/>
          </a:lnRef>
          <a:fillRef idx="1001">
            <a:schemeClr val="lt2"/>
          </a:fillRef>
          <a:effectRef idx="0">
            <a:scrgbClr r="0" g="0" b="0"/>
          </a:effectRef>
          <a:fontRef idx="major"/>
        </p:style>
        <p:txBody>
          <a:bodyPr>
            <a:normAutofit fontScale="90000"/>
          </a:bodyPr>
          <a:lstStyle/>
          <a:p>
            <a:r>
              <a:rPr lang="el-GR" sz="3200" dirty="0" smtClean="0">
                <a:effectLst>
                  <a:outerShdw blurRad="38100" dist="38100" dir="2700000" algn="tl">
                    <a:srgbClr val="000000">
                      <a:alpha val="43137"/>
                    </a:srgbClr>
                  </a:outerShdw>
                </a:effectLst>
                <a:latin typeface="Century Gothic" pitchFamily="34" charset="0"/>
              </a:rPr>
              <a:t>Το </a:t>
            </a:r>
            <a:r>
              <a:rPr lang="el-GR" sz="3200" dirty="0" err="1" smtClean="0">
                <a:effectLst>
                  <a:outerShdw blurRad="38100" dist="38100" dir="2700000" algn="tl">
                    <a:srgbClr val="000000">
                      <a:alpha val="43137"/>
                    </a:srgbClr>
                  </a:outerShdw>
                </a:effectLst>
                <a:latin typeface="Century Gothic" pitchFamily="34" charset="0"/>
              </a:rPr>
              <a:t>ίντερνετ</a:t>
            </a:r>
            <a:r>
              <a:rPr lang="el-GR" sz="3200" dirty="0" smtClean="0">
                <a:effectLst>
                  <a:outerShdw blurRad="38100" dist="38100" dir="2700000" algn="tl">
                    <a:srgbClr val="000000">
                      <a:alpha val="43137"/>
                    </a:srgbClr>
                  </a:outerShdw>
                </a:effectLst>
                <a:latin typeface="Century Gothic" pitchFamily="34" charset="0"/>
              </a:rPr>
              <a:t> δίνει πλέον το χώρο στον κάθε ένα να «δημοσιεύει» ποιήματα με αποδέκτη ένα ευρύτατο από κάθε άποψη κοινό. Σας εμπνέει αυτό ο χώρος;</a:t>
            </a:r>
            <a:endParaRPr lang="el-GR" sz="3200" dirty="0">
              <a:effectLst>
                <a:outerShdw blurRad="38100" dist="38100" dir="2700000" algn="tl">
                  <a:srgbClr val="000000">
                    <a:alpha val="43137"/>
                  </a:srgbClr>
                </a:outerShdw>
              </a:effectLst>
              <a:latin typeface="Century Gothic" pitchFamily="34" charset="0"/>
            </a:endParaRPr>
          </a:p>
        </p:txBody>
      </p:sp>
      <p:graphicFrame>
        <p:nvGraphicFramePr>
          <p:cNvPr id="4" name="3 - Γράφημα"/>
          <p:cNvGraphicFramePr/>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edge">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edge">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edge">
                                      <p:cBhvr>
                                        <p:cTn id="22" dur="500"/>
                                        <p:tgtEl>
                                          <p:spTgt spid="4">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Chart bld="category"/>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txBody>
          <a:bodyPr>
            <a:normAutofit/>
          </a:bodyPr>
          <a:lstStyle/>
          <a:p>
            <a:r>
              <a:rPr lang="el-GR" sz="3200" dirty="0" smtClean="0">
                <a:effectLst>
                  <a:outerShdw blurRad="38100" dist="38100" dir="2700000" algn="tl">
                    <a:srgbClr val="000000">
                      <a:alpha val="43137"/>
                    </a:srgbClr>
                  </a:outerShdw>
                </a:effectLst>
                <a:latin typeface="Century Gothic" pitchFamily="34" charset="0"/>
              </a:rPr>
              <a:t>Σας αρέσει ο συνδυασμός της ποίησης με άλλες μορφές τέχνης (π.χ. μουσική) ;</a:t>
            </a:r>
            <a:endParaRPr lang="el-GR" sz="3200" dirty="0">
              <a:effectLst>
                <a:outerShdw blurRad="38100" dist="38100" dir="2700000" algn="tl">
                  <a:srgbClr val="000000">
                    <a:alpha val="43137"/>
                  </a:srgbClr>
                </a:outerShdw>
              </a:effectLst>
              <a:latin typeface="Century Gothic" pitchFamily="34" charset="0"/>
            </a:endParaRPr>
          </a:p>
        </p:txBody>
      </p:sp>
      <p:graphicFrame>
        <p:nvGraphicFramePr>
          <p:cNvPr id="4" name="3 - Θέση περιεχομένου"/>
          <p:cNvGraphicFramePr>
            <a:graphicFrameLocks noGrp="1"/>
          </p:cNvGraphicFramePr>
          <p:nvPr>
            <p:ph idx="1"/>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edge">
                                      <p:cBhvr>
                                        <p:cTn id="12" dur="50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edge">
                                      <p:cBhvr>
                                        <p:cTn id="17" dur="500"/>
                                        <p:tgtEl>
                                          <p:spTgt spid="4">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edge">
                                      <p:cBhvr>
                                        <p:cTn id="22" dur="500"/>
                                        <p:tgtEl>
                                          <p:spTgt spid="4">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edge">
                                      <p:cBhvr>
                                        <p:cTn id="27" dur="500"/>
                                        <p:tgtEl>
                                          <p:spTgt spid="4">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edge">
                                      <p:cBhvr>
                                        <p:cTn id="32" dur="500"/>
                                        <p:tgtEl>
                                          <p:spTgt spid="4">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edge">
                                      <p:cBhvr>
                                        <p:cTn id="37" dur="5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Chart bld="category"/>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ΠΑΡΑΓΩΓΗ ΠΡΩΤΟΤΥΠΩΝ ΚΕΙΜΕΝΩΝ</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b="1" dirty="0" smtClean="0">
                <a:latin typeface="Book Antiqua" pitchFamily="18" charset="0"/>
              </a:rPr>
              <a:t>8</a:t>
            </a:r>
            <a:r>
              <a:rPr lang="el-GR" b="1" baseline="30000" dirty="0" smtClean="0">
                <a:latin typeface="Book Antiqua" pitchFamily="18" charset="0"/>
              </a:rPr>
              <a:t>ο</a:t>
            </a:r>
            <a:r>
              <a:rPr lang="el-GR" b="1" dirty="0" smtClean="0">
                <a:latin typeface="Book Antiqua" pitchFamily="18" charset="0"/>
              </a:rPr>
              <a:t>  ΓΕΝΙΚΟ ΛΥΚΕΙΟ ΗΡΑΚΛΕΙΟΥ</a:t>
            </a:r>
            <a:endParaRPr lang="el-GR" dirty="0" smtClean="0">
              <a:latin typeface="Book Antiqua" pitchFamily="18" charset="0"/>
            </a:endParaRPr>
          </a:p>
          <a:p>
            <a:pPr algn="ctr">
              <a:buNone/>
            </a:pPr>
            <a:r>
              <a:rPr lang="el-GR" b="1" dirty="0" smtClean="0">
                <a:latin typeface="Book Antiqua" pitchFamily="18" charset="0"/>
              </a:rPr>
              <a:t>        ΛΕΣΧΗ ΦΙΛΑΝΑΓΝΩΣΙΑΣ</a:t>
            </a:r>
            <a:endParaRPr lang="en-US" b="1" dirty="0" smtClean="0">
              <a:latin typeface="Book Antiqua" pitchFamily="18" charset="0"/>
            </a:endParaRPr>
          </a:p>
          <a:p>
            <a:endParaRPr lang="el-GR" dirty="0" smtClean="0">
              <a:latin typeface="Book Antiqua" pitchFamily="18" charset="0"/>
            </a:endParaRPr>
          </a:p>
          <a:p>
            <a:pPr lvl="0"/>
            <a:r>
              <a:rPr lang="el-GR" dirty="0" smtClean="0">
                <a:latin typeface="Book Antiqua" pitchFamily="18" charset="0"/>
              </a:rPr>
              <a:t>Λειτούργησε πρώτη φορά κατά το σχολικό έτος 2014-2015.</a:t>
            </a:r>
          </a:p>
          <a:p>
            <a:endParaRPr lang="el-GR" dirty="0" smtClean="0">
              <a:latin typeface="Book Antiqua" pitchFamily="18" charset="0"/>
            </a:endParaRPr>
          </a:p>
          <a:p>
            <a:pPr lvl="0">
              <a:buNone/>
            </a:pPr>
            <a:endParaRPr lang="el-GR" dirty="0" smtClean="0"/>
          </a:p>
        </p:txBody>
      </p:sp>
    </p:spTree>
  </p:cSld>
  <p:clrMapOvr>
    <a:masterClrMapping/>
  </p:clrMapOvr>
  <p:transition>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643710"/>
          </a:xfrm>
        </p:spPr>
        <p:txBody>
          <a:bodyPr>
            <a:noAutofit/>
          </a:bodyPr>
          <a:lstStyle/>
          <a:p>
            <a:r>
              <a:rPr lang="el-GR" sz="1400" b="1" u="sng" dirty="0" smtClean="0"/>
              <a:t>Δέσποινα </a:t>
            </a:r>
            <a:r>
              <a:rPr lang="el-GR" sz="1400" b="1" u="sng" dirty="0" err="1" smtClean="0"/>
              <a:t>Φλουρή</a:t>
            </a:r>
            <a:r>
              <a:rPr lang="el-GR" sz="1400" b="1" u="sng" dirty="0" smtClean="0"/>
              <a:t>, Η γυναίκα με τα κόκκινα μαλλιά</a:t>
            </a:r>
            <a:endParaRPr lang="el-GR" sz="1400" dirty="0" smtClean="0"/>
          </a:p>
          <a:p>
            <a:r>
              <a:rPr lang="el-GR" sz="1400" dirty="0" smtClean="0"/>
              <a:t>Από το ατύχημα δε θυμόταν πολλά πράγματα, κι έπειτα απ’ αυτό, στο μυαλό του απλωνόταν μια ομίχλη. Η σύγκρουση ήταν μετωπική, οι γονείς του πέθαναν ακαριαία. Τη στιγμή που μπήκε σ’ εκείνο το αυτοκίνητο ήταν δεκαπέντε χρονών, μα βγήκε πολύ μεγαλύτερος. Το δικαστήριο ανέθεσε την κηδεμονία στο θείο του. Ο Γεράσιμος </a:t>
            </a:r>
            <a:r>
              <a:rPr lang="el-GR" sz="1400" dirty="0" err="1" smtClean="0"/>
              <a:t>Μανιάς</a:t>
            </a:r>
            <a:r>
              <a:rPr lang="el-GR" sz="1400" dirty="0" smtClean="0"/>
              <a:t> ήταν ένας άνθρωπος εκκεντρικός, που ο Μ. μετά βίας γνώριζε. Ήταν περίεργος, του έλεγε ο πατέρας του, ο θάνατος της μοναδικής γυναίκας που ερωτεύτηκε τον είχε τρελάνει. Ήταν ένας άντρας ψηλός, λίγο μετά τα πενήντα. Τα ατίθασα σγουρά μαλλιά του είχαν ασπρίσει εδώ και χρόνια. Ρυτίδες αυλάκωναν το μέτωπο του, κι ωστόσο τα μάτια του συχνά έλαμπαν σαν μικρού παιδιού.</a:t>
            </a:r>
          </a:p>
          <a:p>
            <a:r>
              <a:rPr lang="el-GR" sz="1400" dirty="0" smtClean="0"/>
              <a:t>Ο Γεράσιμος ήταν πάντα σιωπηλός. Τις ώρες που δε δούλευε βρισκόταν κλειδωμένος στο γραφείο του και τα βράδια στο τραπέζι δεν έβγαινε μιλιά απ’ το στόμα του. Δεν υπήρχε καμιά επαφή μεταξύ τους, κι ο Μ. βρέθηκε να παλεύει με τον ίδιο του τον εαυτό, αναγκασμένος να πολεμήσει χωρίς συμμάχους. Το αίσθημα της μοναξιάς το ‘νιωθε πολύ καθαρά κι έντονα η εφηβική καρδιά του. Παρέες είχε, μα τίποτα δεν στάθηκε αρκετό να αντικαταστήσει όσα έχασε εκείνη τη μέρα του Αυγούστου. Το μικρό διαμέρισμα του Γεράσιμου τον έπνιγε. Ήταν ένα σπίτι μικρό, χωρίς διακόσμηση. Τα έπιπλα από βαρύ ξύλο, έμοιαζαν να ασφυκτιούν στις γωνιές του σαλονιού όπου κάποιος τα είχε απρόσεχτα στριμώξει. Οι τοίχοι γυμνοί, χωρίς καμιά κορνίζα, χωρίς καμιά φωτογραφία. Τίποτα δεν μπορούσε να προδώσει πως εδώ και είκοσι σχεδόν χρόνια το σπίτι αυτό κατοικούνταν. </a:t>
            </a:r>
          </a:p>
          <a:p>
            <a:r>
              <a:rPr lang="el-GR" sz="1400" dirty="0" smtClean="0"/>
              <a:t>Μισό χρόνο είχε περάσει ο Μ. σ’ αυτό το σπίτι, μα στο γραφείο δεν είχε μπει ποτέ. Ο Γεράσιμος κλείδωνε πάντα την πόρτα, λες κι ήθελε κάτι μυστικό να διαφυλάξει μέσα στους τέσσερις τοίχους του. Μια μονάχα φορά η πόρτα ξεχάστηκε ανοιχτή, κι αυτό στάθηκε αρκετό για να αλλάξει ολόκληρη τη ζωή του αγοριού. Το δωμάτιο ήταν μικρό, μα μέσα του έκρυβε έναν θησαυρό ολόκληρο. Η βιβλιοθήκη ήταν γιγάντια κι ασφυκτικά γεμάτη με βιβλία. Ο Μ. έμεινε να τα χαζεύει αφηρημένος. Σε αντίθεση με τους υπόλοιπους χώρους του σπιτιού, αυτός εδώ έμοιαζε να σφύζει από ζωή. Τα βιβλία ήταν εκείνα που τον ζωντάνευαν, εκείνα που έκαναν το μικρό αυτό δωματιάκι να δείχνει τεράστιο.</a:t>
            </a:r>
          </a:p>
          <a:p>
            <a:r>
              <a:rPr lang="el-GR" sz="1400" dirty="0" smtClean="0"/>
              <a:t>Ο Γεράσιμος είχε βγει έξω για δουλείες` θα έλειπε για μια ώρα ακόμα. Είχε χρόνο.  Περιεργάστηκε τον χώρο από πάνω ως κάτω, αφομοίωσε στο μυαλό του κάθε σπιθαμή της χάρτινης όασης που ο θείος του είχε δημιουργήσει μέσα σ’ ένα παλιό διαμέρισμα στον τρίτο όροφο μιας συνηθισμένης πολυκατοικίας. Η βιβλιοθήκη κάλυπτε όλους τους τοίχους κι έφτανε σχεδόν μέχρι το ταβάνι. Στο κέντρο του δωματίου υπήρχε ένα μικρό σκαλιστό γραφειάκι μ’ ένα μεγάλο δερματόδετο βιβλίο επάνω του, και δίπλα του, μια κόκκινη δερμάτινη πολυθρόνα με ψηλή ράχη. Σε μια γωνιά δίπλα στο μεγάλο ορθογώνιο παράθυρο βρισκόταν τοποθετημένη άλλη μία πολυθρόνα. Αυτή ήταν μαύρη, και τα ξύλινα μπράτσα της έμοιαζαν να έχουν πρόσφατα περαστεί με λούστρο. Θα ‘λεγε κανείς πως ήταν κάποιο καλοδιατηρημένο έκθεμα μουσείου.      </a:t>
            </a:r>
          </a:p>
          <a:p>
            <a:pPr>
              <a:buNone/>
            </a:pPr>
            <a:endParaRPr lang="el-GR" sz="14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Autofit/>
          </a:bodyPr>
          <a:lstStyle/>
          <a:p>
            <a:r>
              <a:rPr lang="el-GR" sz="1400" dirty="0" smtClean="0"/>
              <a:t>Ο Μ. σήκωσε το βιβλίο που βρισκόταν πάνω στο γραφείο κι έκατσε στην πολυθρόνα δίπλα στο παράθυρο. Η μητέρα του έτρεφε μεγάλη αγάπη για τα βιβλία, μα εκείνος δεν είχε ποτέ αρκετή περιέργεια να ανακαλύψει τα μυστικά τους. Το ξεφύλλισε βιαστικά και μια εικόνα του τράβηξε την προσοχή` μια υδατογραφία του Ουίλιαμ </a:t>
            </a:r>
            <a:r>
              <a:rPr lang="el-GR" sz="1400" dirty="0" err="1" smtClean="0"/>
              <a:t>Μπλέικ</a:t>
            </a:r>
            <a:r>
              <a:rPr lang="el-GR" sz="1400" dirty="0" smtClean="0"/>
              <a:t>: </a:t>
            </a:r>
            <a:r>
              <a:rPr lang="el-GR" sz="1400" i="1" dirty="0" smtClean="0"/>
              <a:t>«Ο κόκκινος δράκος και η γυναίκα ντυμένη με τον ήλιο»</a:t>
            </a:r>
            <a:r>
              <a:rPr lang="el-GR" sz="1400" dirty="0" smtClean="0"/>
              <a:t>. Την παρατήρησε προσεκτικά και δεν μπόρεσε να μη θαυμάσει την επιβλητικότητα και τη δύναμη που απέπνεαν οι μορφές της. Διάβασε το υπόμνημα:</a:t>
            </a:r>
          </a:p>
          <a:p>
            <a:r>
              <a:rPr lang="el-GR" sz="1400" dirty="0" smtClean="0"/>
              <a:t>«</a:t>
            </a:r>
            <a:r>
              <a:rPr lang="el-GR" sz="1400" i="1" dirty="0" err="1" smtClean="0"/>
              <a:t>καὶ</a:t>
            </a:r>
            <a:r>
              <a:rPr lang="el-GR" sz="1400" i="1" dirty="0" smtClean="0"/>
              <a:t> </a:t>
            </a:r>
            <a:r>
              <a:rPr lang="el-GR" sz="1400" i="1" dirty="0" err="1" smtClean="0"/>
              <a:t>ὤφθη</a:t>
            </a:r>
            <a:r>
              <a:rPr lang="el-GR" sz="1400" i="1" dirty="0" smtClean="0"/>
              <a:t> </a:t>
            </a:r>
            <a:r>
              <a:rPr lang="el-GR" sz="1400" i="1" dirty="0" err="1" smtClean="0"/>
              <a:t>ἄλλο</a:t>
            </a:r>
            <a:r>
              <a:rPr lang="el-GR" sz="1400" i="1" dirty="0" smtClean="0"/>
              <a:t> </a:t>
            </a:r>
            <a:r>
              <a:rPr lang="el-GR" sz="1400" i="1" dirty="0" err="1" smtClean="0"/>
              <a:t>σημεῖον</a:t>
            </a:r>
            <a:r>
              <a:rPr lang="el-GR" sz="1400" i="1" dirty="0" smtClean="0"/>
              <a:t> </a:t>
            </a:r>
            <a:r>
              <a:rPr lang="el-GR" sz="1400" i="1" dirty="0" err="1" smtClean="0"/>
              <a:t>ἐν</a:t>
            </a:r>
            <a:r>
              <a:rPr lang="el-GR" sz="1400" i="1" dirty="0" smtClean="0"/>
              <a:t> </a:t>
            </a:r>
            <a:r>
              <a:rPr lang="el-GR" sz="1400" i="1" dirty="0" err="1" smtClean="0"/>
              <a:t>τῷ</a:t>
            </a:r>
            <a:r>
              <a:rPr lang="el-GR" sz="1400" i="1" dirty="0" smtClean="0"/>
              <a:t> </a:t>
            </a:r>
            <a:r>
              <a:rPr lang="el-GR" sz="1400" i="1" dirty="0" err="1" smtClean="0"/>
              <a:t>οὐρανῷ</a:t>
            </a:r>
            <a:r>
              <a:rPr lang="el-GR" sz="1400" i="1" dirty="0" smtClean="0"/>
              <a:t>, </a:t>
            </a:r>
            <a:r>
              <a:rPr lang="el-GR" sz="1400" i="1" dirty="0" err="1" smtClean="0"/>
              <a:t>καὶ</a:t>
            </a:r>
            <a:r>
              <a:rPr lang="el-GR" sz="1400" i="1" dirty="0" smtClean="0"/>
              <a:t> </a:t>
            </a:r>
            <a:r>
              <a:rPr lang="el-GR" sz="1400" i="1" dirty="0" err="1" smtClean="0"/>
              <a:t>ἰδοὺ</a:t>
            </a:r>
            <a:r>
              <a:rPr lang="el-GR" sz="1400" i="1" dirty="0" smtClean="0"/>
              <a:t> δράκων </a:t>
            </a:r>
            <a:r>
              <a:rPr lang="el-GR" sz="1400" i="1" dirty="0" err="1" smtClean="0"/>
              <a:t>πυῤῥὸς</a:t>
            </a:r>
            <a:r>
              <a:rPr lang="el-GR" sz="1400" i="1" dirty="0" smtClean="0"/>
              <a:t> μέγας, </a:t>
            </a:r>
            <a:r>
              <a:rPr lang="el-GR" sz="1400" i="1" dirty="0" err="1" smtClean="0"/>
              <a:t>ἔχων</a:t>
            </a:r>
            <a:r>
              <a:rPr lang="el-GR" sz="1400" i="1" dirty="0" smtClean="0"/>
              <a:t> </a:t>
            </a:r>
            <a:r>
              <a:rPr lang="el-GR" sz="1400" i="1" dirty="0" err="1" smtClean="0"/>
              <a:t>κεφαλὰς</a:t>
            </a:r>
            <a:r>
              <a:rPr lang="el-GR" sz="1400" i="1" dirty="0" smtClean="0"/>
              <a:t> </a:t>
            </a:r>
            <a:r>
              <a:rPr lang="el-GR" sz="1400" i="1" dirty="0" err="1" smtClean="0"/>
              <a:t>ἑπτὰ</a:t>
            </a:r>
            <a:r>
              <a:rPr lang="el-GR" sz="1400" i="1" dirty="0" smtClean="0"/>
              <a:t> </a:t>
            </a:r>
            <a:r>
              <a:rPr lang="el-GR" sz="1400" i="1" dirty="0" err="1" smtClean="0"/>
              <a:t>καὶ</a:t>
            </a:r>
            <a:r>
              <a:rPr lang="el-GR" sz="1400" i="1" dirty="0" smtClean="0"/>
              <a:t> κέρατα δέκα, </a:t>
            </a:r>
            <a:r>
              <a:rPr lang="el-GR" sz="1400" i="1" dirty="0" err="1" smtClean="0"/>
              <a:t>καὶ</a:t>
            </a:r>
            <a:r>
              <a:rPr lang="el-GR" sz="1400" i="1" dirty="0" smtClean="0"/>
              <a:t> </a:t>
            </a:r>
            <a:r>
              <a:rPr lang="el-GR" sz="1400" i="1" dirty="0" err="1" smtClean="0"/>
              <a:t>ἐπὶ</a:t>
            </a:r>
            <a:r>
              <a:rPr lang="el-GR" sz="1400" i="1" dirty="0" smtClean="0"/>
              <a:t> </a:t>
            </a:r>
            <a:r>
              <a:rPr lang="el-GR" sz="1400" i="1" dirty="0" err="1" smtClean="0"/>
              <a:t>τὰς</a:t>
            </a:r>
            <a:r>
              <a:rPr lang="el-GR" sz="1400" i="1" dirty="0" smtClean="0"/>
              <a:t> </a:t>
            </a:r>
            <a:r>
              <a:rPr lang="el-GR" sz="1400" i="1" dirty="0" err="1" smtClean="0"/>
              <a:t>κεφαλὰς</a:t>
            </a:r>
            <a:r>
              <a:rPr lang="el-GR" sz="1400" i="1" dirty="0" smtClean="0"/>
              <a:t> </a:t>
            </a:r>
            <a:r>
              <a:rPr lang="el-GR" sz="1400" i="1" dirty="0" err="1" smtClean="0"/>
              <a:t>αὐτοῦ</a:t>
            </a:r>
            <a:r>
              <a:rPr lang="el-GR" sz="1400" i="1" dirty="0" smtClean="0"/>
              <a:t> </a:t>
            </a:r>
            <a:r>
              <a:rPr lang="el-GR" sz="1400" i="1" dirty="0" err="1" smtClean="0"/>
              <a:t>ἑπτὰ</a:t>
            </a:r>
            <a:r>
              <a:rPr lang="el-GR" sz="1400" i="1" dirty="0" smtClean="0"/>
              <a:t> διαδήματα, </a:t>
            </a:r>
            <a:r>
              <a:rPr lang="el-GR" sz="1400" i="1" dirty="0" err="1" smtClean="0"/>
              <a:t>καὶ</a:t>
            </a:r>
            <a:r>
              <a:rPr lang="el-GR" sz="1400" i="1" dirty="0" smtClean="0"/>
              <a:t> ἡ </a:t>
            </a:r>
            <a:r>
              <a:rPr lang="el-GR" sz="1400" i="1" dirty="0" err="1" smtClean="0"/>
              <a:t>οὐρὰ</a:t>
            </a:r>
            <a:r>
              <a:rPr lang="el-GR" sz="1400" i="1" dirty="0" smtClean="0"/>
              <a:t> </a:t>
            </a:r>
            <a:r>
              <a:rPr lang="el-GR" sz="1400" i="1" dirty="0" err="1" smtClean="0"/>
              <a:t>αὐτοῦ</a:t>
            </a:r>
            <a:r>
              <a:rPr lang="el-GR" sz="1400" i="1" dirty="0" smtClean="0"/>
              <a:t> σύρει </a:t>
            </a:r>
            <a:r>
              <a:rPr lang="el-GR" sz="1400" i="1" dirty="0" err="1" smtClean="0"/>
              <a:t>τὸ</a:t>
            </a:r>
            <a:r>
              <a:rPr lang="el-GR" sz="1400" i="1" dirty="0" smtClean="0"/>
              <a:t> τρίτον </a:t>
            </a:r>
            <a:r>
              <a:rPr lang="el-GR" sz="1400" i="1" dirty="0" err="1" smtClean="0"/>
              <a:t>τῶν</a:t>
            </a:r>
            <a:r>
              <a:rPr lang="el-GR" sz="1400" i="1" dirty="0" smtClean="0"/>
              <a:t> </a:t>
            </a:r>
            <a:r>
              <a:rPr lang="el-GR" sz="1400" i="1" dirty="0" err="1" smtClean="0"/>
              <a:t>ἀστέρων</a:t>
            </a:r>
            <a:r>
              <a:rPr lang="el-GR" sz="1400" i="1" dirty="0" smtClean="0"/>
              <a:t> </a:t>
            </a:r>
            <a:r>
              <a:rPr lang="el-GR" sz="1400" i="1" dirty="0" err="1" smtClean="0"/>
              <a:t>τοῦ</a:t>
            </a:r>
            <a:r>
              <a:rPr lang="el-GR" sz="1400" i="1" dirty="0" smtClean="0"/>
              <a:t> </a:t>
            </a:r>
            <a:r>
              <a:rPr lang="el-GR" sz="1400" i="1" dirty="0" err="1" smtClean="0"/>
              <a:t>οὐρανοῦ</a:t>
            </a:r>
            <a:r>
              <a:rPr lang="el-GR" sz="1400" i="1" dirty="0" smtClean="0"/>
              <a:t>, </a:t>
            </a:r>
            <a:r>
              <a:rPr lang="el-GR" sz="1400" i="1" dirty="0" err="1" smtClean="0"/>
              <a:t>καὶ</a:t>
            </a:r>
            <a:r>
              <a:rPr lang="el-GR" sz="1400" i="1" dirty="0" smtClean="0"/>
              <a:t> </a:t>
            </a:r>
            <a:r>
              <a:rPr lang="el-GR" sz="1400" i="1" dirty="0" err="1" smtClean="0"/>
              <a:t>ἔβαλεν</a:t>
            </a:r>
            <a:r>
              <a:rPr lang="el-GR" sz="1400" i="1" dirty="0" smtClean="0"/>
              <a:t> </a:t>
            </a:r>
            <a:r>
              <a:rPr lang="el-GR" sz="1400" i="1" dirty="0" err="1" smtClean="0"/>
              <a:t>αὐτοὺς</a:t>
            </a:r>
            <a:r>
              <a:rPr lang="el-GR" sz="1400" i="1" dirty="0" smtClean="0"/>
              <a:t> </a:t>
            </a:r>
            <a:r>
              <a:rPr lang="el-GR" sz="1400" i="1" dirty="0" err="1" smtClean="0"/>
              <a:t>εἰς</a:t>
            </a:r>
            <a:r>
              <a:rPr lang="el-GR" sz="1400" i="1" dirty="0" smtClean="0"/>
              <a:t> </a:t>
            </a:r>
            <a:r>
              <a:rPr lang="el-GR" sz="1400" i="1" dirty="0" err="1" smtClean="0"/>
              <a:t>τὴν</a:t>
            </a:r>
            <a:r>
              <a:rPr lang="el-GR" sz="1400" i="1" dirty="0" smtClean="0"/>
              <a:t> </a:t>
            </a:r>
            <a:r>
              <a:rPr lang="el-GR" sz="1400" i="1" dirty="0" err="1" smtClean="0"/>
              <a:t>γῆν</a:t>
            </a:r>
            <a:r>
              <a:rPr lang="el-GR" sz="1400" i="1" dirty="0" smtClean="0"/>
              <a:t>.»  </a:t>
            </a:r>
            <a:r>
              <a:rPr lang="el-GR" sz="1400" dirty="0" smtClean="0"/>
              <a:t>(Αποκάλυψη 12:3,4)</a:t>
            </a:r>
          </a:p>
          <a:p>
            <a:r>
              <a:rPr lang="el-GR" sz="1400" dirty="0" smtClean="0"/>
              <a:t>Πέρασε το χέρι του για μια στιγμή πάνω από τη σελίδα, κι ύστερα συνέχισε να διαβάζει. Χωρίς να το καταλάβει, ο μαγευτικός κόσμος της τέχνης τον είχε μαγνητίσει. Ρουφούσε διψασμένος την κάθε λέξη, περιεργαζόταν με προσοχή τον κάθε πίνακα. Η ώρα πέρασε κι είχε τόσο απορροφηθεί που δεν πρόσεξε τον Γεράσιμο να τον κοιτά από το κατώφλι της πόρτας. Τον πλησίασε αθόρυβα, και μόνο όταν πια τον είχε φτάσει ήταν που ο Μ. αντιλήφθηκε την παρουσία του. Τινάχτηκε πάνω και κοίταξε τον θείο του απολογητικά` δεν ήθελε να τον νομίσει αδιάκριτο. Εκείνος τον κοίταζε </a:t>
            </a:r>
            <a:r>
              <a:rPr lang="el-GR" sz="1400" dirty="0" err="1" smtClean="0"/>
              <a:t>σκεπτικός“Δεν</a:t>
            </a:r>
            <a:r>
              <a:rPr lang="el-GR" sz="1400" dirty="0" smtClean="0"/>
              <a:t> ήξερα πως μπορείς και διαβάζεις”, του είπε σοβαρά, κι έπειτα για πρώτη φορά έβαλε τα γέλια. </a:t>
            </a:r>
          </a:p>
          <a:p>
            <a:r>
              <a:rPr lang="el-GR" sz="1400" dirty="0" smtClean="0"/>
              <a:t>Ο Μ. τον κοίταξε σαστισμένος, ζυγίζοντας την κατάσταση, μη ξέροντας πώς να αντιδράσει. Ο θείος του για πρώτη φορά του φαινόταν σχεδόν προσιτός, κι αυτό τον μπέρδευε.</a:t>
            </a:r>
          </a:p>
          <a:p>
            <a:r>
              <a:rPr lang="el-GR" sz="1400" dirty="0" smtClean="0"/>
              <a:t>“Έμαθα στο σχολείο”, του απάντησε χαμογελώντας νευρικά. </a:t>
            </a:r>
          </a:p>
          <a:p>
            <a:r>
              <a:rPr lang="el-GR" sz="1400" dirty="0" smtClean="0"/>
              <a:t>“Στο σχολείο; Ω, όχι νεαρέ μου, στο σχολείο δε σας μαθαίνουν να διαβάζετε. Στο σχολείο σας μαθαίνουν το αλφάβητο κι ένα σωρό κούφιους κανόνες. Το διάβασμα είναι κάτι που ξεφεύγει από τα στενόχωρα πλαίσια της γραμματικής και του συντακτικού, το διάβασμα είναι το νέκταρ κι η αμβροσία των θνητών. Είναι ένας τρόπος ζωής.”</a:t>
            </a:r>
          </a:p>
          <a:p>
            <a:r>
              <a:rPr lang="el-GR" sz="1400" dirty="0" smtClean="0"/>
              <a:t>Δεν τον είχε ξαναδεί ποτέ έτσι. Τα μάτια του έλαμπαν, κι οι χειρονομίες του φανέρωναν καθαρά τον ενθουσιασμό του. Άνοιγε το στόμα του και τα λόγια ξεχύνονταν σαν χείμαρρος από μέσα του. Κι έτσι, μέσα σε λίγα μόλις λεπτά, σαν να γεφυρώθηκε η απόσταση που τους χώριζε επί μήνες. Η αγάπη του Γεράσιμου για τα βιβλία ήταν εκείνη που για πρώτη φορά πυροδότησε τη σπίθα στην ατρόμητη καρδιά του εφήβου. Μια σπίθα, που μέρα με τη μέρα, μήνα με το μήνα και χρόνο με το χρόνο δυνάμωσε τόσο, που μετατράπηκε σε μια φλόγα που δεν έμελλε ποτέ να σβήσει. Από τη μέρα εκείνη, οι δυο τους άρχισαν να περνάνε ώρες ατέλειωτες μέσα στη βιβλιοθήκη-γραφείο της οδού </a:t>
            </a:r>
            <a:r>
              <a:rPr lang="el-GR" sz="1400" dirty="0" err="1" smtClean="0"/>
              <a:t>Ωρκάρτ</a:t>
            </a:r>
            <a:r>
              <a:rPr lang="el-GR" sz="1400" dirty="0" smtClean="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Autofit/>
          </a:bodyPr>
          <a:lstStyle/>
          <a:p>
            <a:r>
              <a:rPr lang="el-GR" sz="1400" dirty="0" smtClean="0"/>
              <a:t>Σιγά-σιγά, στο μυαλό του Μ. η συγκεχυμένη εικόνα του Γεράσιμου είχε δώσει τη θέση της σε κάτι πιο ξεκάθαρο, αλλά ένα θολό πέπλο συνέχιζε να καλύπτει το πρόσωπο της μαύρης πολυθρόνας δίπλα στο παράθυρο. Είχε πολλές φορές προσπαθήσει να αποσπάσει πληροφορίες από τον θείο του, μα τότε το βλέμμα του σκοτείνιαζε κι απέφευγε να μιλήσει για το υπόλοιπο της μέρας. Ώσπου, μια βροχερή μέρα του Νοέμβρη, κι ενώ ο Μ. βρισκόταν καθισμένος σ’ ένα μαξιλάρι στο πάτωμα σχεδιάζοντας αφηρημένα, ο Γεράσιμος κοίταξε την πολυθρόνα κι αναστέναξε σιγανά. </a:t>
            </a:r>
          </a:p>
          <a:p>
            <a:r>
              <a:rPr lang="el-GR" sz="1400" dirty="0" smtClean="0"/>
              <a:t>“Ήταν η βασίλισσα μου, ξέρεις. Τη μια στιγμή τη βλέπω να κάθεται εδώ και να μου γελά, και την άλλη έχει φύγει. Εγώ την έδιωξα. Κι απέμεινε μονάχα το φάντασμα της να μου υπενθυμίζει πως κάποτε κι εγώ ερωτεύτηκα.” </a:t>
            </a:r>
          </a:p>
          <a:p>
            <a:r>
              <a:rPr lang="el-GR" sz="1400" dirty="0" smtClean="0"/>
              <a:t>“Κι αφού εσύ την έδιωξες γιατί δεν πας να τη βρεις;”</a:t>
            </a:r>
          </a:p>
          <a:p>
            <a:r>
              <a:rPr lang="el-GR" sz="1400" dirty="0" smtClean="0"/>
              <a:t>“Δεν είναι τόσο απλό μικρέ. Δεν υπάρχει επιστροφή.”</a:t>
            </a:r>
          </a:p>
          <a:p>
            <a:r>
              <a:rPr lang="el-GR" sz="1400" dirty="0" smtClean="0"/>
              <a:t>Ήταν η πρώτη κι η τελευταία ίσως φορά που ο Γεράσιμος μίλησε σε κάποιον για τη γυναίκα που του ‘κλεψε την καρδιά. Ο Μ. δεν τον ξαναρώτησε, ήξερε πως είναι να χάνεις κάποιον που αγαπάς. </a:t>
            </a:r>
          </a:p>
          <a:p>
            <a:r>
              <a:rPr lang="el-GR" sz="1400" dirty="0" smtClean="0"/>
              <a:t>	Ο καιρός περνούσε, κι ο Μ. κάθε μέρα ανακάλυπτε κι ένα καινούριο πέρασμα σε κάποια άλλη διάσταση, σε κάποιον άλλο κόσμο πιο όμορφο και πιο μυρωδάτο απ’ αυτόν στον οποίο κατοικούσε το σώμα του. Αυτός ο κόσμος ήταν αποκλειστικά για την ψυχή του, αυτός ο κόσμος ήταν το βάλσαμο της καρδιάς του. Για πέντε χρόνια έμεινε σ’ εκείνο το σπίτι, κι επί πέντε χρόνια έβλεπε εκείνη στα όνειρα του.</a:t>
            </a:r>
          </a:p>
          <a:p>
            <a:r>
              <a:rPr lang="el-GR" sz="1400" dirty="0" smtClean="0"/>
              <a:t>	Τ’ όνομα της δεν το ‘ξερε. Όσες φορές κι αν την είχε ρωτήσει, εκείνη τον κοίταζε πονηρά και του γελούσε. Δεν ήταν ψηλή, μα το παρουσιαστικό της ήταν εντυπωσιακό. Είχε βαθυκόκκινα μαλλιά που έπεφταν σε μπούκλες καλύπτοντας τους ώμους της. Ήταν λεπτοκαμωμένη, κι είχε αρμονικές αναλογίες και καμπύλες που ενίσχυαν τη θηλυκότητα της. Τα χαρακτηριστικά της ήταν λεπτά και το πρόσωπο της γωνιώδες. Εκείνο όμως που τον μάγευε κάθε νύχτα απ’ την αρχή ήταν τα μάτια της: πράσινα σαν τη φυλλωσιά των δέντρων κι απύθμενα σαν τη θάλασσα. Ήταν η ίδια μια αιθέρια ύπαρξη που τα βιβλία του είχαν πλάσει για αυτόν, μια παρουσία που είχε βαλθεί να τον τρελάνει. </a:t>
            </a:r>
          </a:p>
          <a:p>
            <a:r>
              <a:rPr lang="el-GR" sz="1400" dirty="0" smtClean="0"/>
              <a:t>	Στα τριάντα του χρόνια, ο Μ. ζούσε μια ζωή μοναχική, μα δεν τον ένοιαζε. Οι ερωτικές περιπέτειες δεν του είχαν λείψει ως τότε, αλλά καμιά δεν ήταν σαν εκείνη. Δεν ήθελε να το παραδεχτεί, κι ας ήταν η αλήθεια: ήταν ερωτευμένος με τη γυναίκα που είχε γνωρίσει στα όνειρα του πριν καιρό. Στα τριάντα του χρόνια, ο Μ. εργαζόταν ως βιβλιοθηκάριος σε μια μικρή βιβλιοθήκη, κάπου σ’ έναν άγνωστο δρόμο. Κι εκεί ήταν που τη γνώρισε. Την έλεγαν Ρωξάνη. </a:t>
            </a:r>
          </a:p>
          <a:p>
            <a:r>
              <a:rPr lang="el-GR" sz="1400" dirty="0" smtClean="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Autofit/>
          </a:bodyPr>
          <a:lstStyle/>
          <a:p>
            <a:r>
              <a:rPr lang="el-GR" sz="1400" dirty="0" smtClean="0"/>
              <a:t>Ήταν μέσα Ιανουαρίου κι έξω χιόνιζε. Η θερμοκρασία είχε πέσει κατακόρυφα μέσα στο Σαββατοκύριακο, και τώρα Δευτέρα, το θερμόμετρο έδειχνε -2. Η πόλη είχε ξαφνικά ερημώσει και στη βιβλιοθήκη δεν υπήρχε ψυχή. Ο Μ. είχε τελειώσει τη δουλειά του κι αφού ετοίμασε μια κούπα ζεστό καφέ, βολεύτηκε στην καρέκλα του κι ετοιμάστηκε να ξεκινήσει ένα καινούριο βιβλίο. Του άρεσε να μένει μόνος του στη βιβλιοθήκη. Του θύμιζε τα απογεύματα που περνούσε με τον θείο του στο γραφείο του σπιτιού του. Χαμογέλασε μελαγχολικά αναλογιζόμενος τις πολύωρες συζητήσεις τους. Στην αρχή ο Μ. επισκεπτόταν τον Γεράσιμο μια φορά τον μήνα, μα η διαδρομή ήταν μεγάλη κι έτσι οι συναντήσεις τους είχαν αραιώσει τα τελευταία χρόνια. </a:t>
            </a:r>
          </a:p>
          <a:p>
            <a:r>
              <a:rPr lang="el-GR" sz="1400" dirty="0" smtClean="0"/>
              <a:t>	Τις σκέψεις του διέκοψε το κουδουνάκι της πόρτας. Ένα κύμα παγωμένου αέρα μπήκε στο κτήριο και τον έκανε ν’ ανατριχιάσει. Μια μικροκαμωμένη γυναίκα είχε μπει μέσα και προσπαθούσε να τακτοποιήσει την ομπρέλα της στο χαλάκι της εισόδου. Μόλις τα κατάφερε γύρισε και τον κοίταξε. Χαμογελούσε. Ο  Μ. την αναγνώρισε αμέσως. Φορούσε μια κρεμ πλεκτή μπλούζα κι ένα στενό τζιν παντελόνι. Κρέμασε το παλτό της στην κρεμάστρα πίσω από την πόρτα και πλησίασε στο γραφείο του. Τα κόκκινα μαλλιά της έφταναν ως τη μέση της, και μια ατίθαση τούφα έπεφτε στο μέτωπο της. Την παραμέρισε με μια χαριτωμένη κίνηση του χεριού της. Τα μάτια της ήταν ακριβώς όπως τα θυμόταν: πράσινα και λαμπερά. </a:t>
            </a:r>
          </a:p>
          <a:p>
            <a:r>
              <a:rPr lang="el-GR" sz="1400" dirty="0" smtClean="0"/>
              <a:t>	“Καλημέρα. Θα ήθελα να βγάλω μία κάρτα για τη βιβλιοθήκη. Γίνεται;” </a:t>
            </a:r>
          </a:p>
          <a:p>
            <a:r>
              <a:rPr lang="el-GR" sz="1400" dirty="0" smtClean="0"/>
              <a:t>Του χαμογελούσε ευγενικά, κι ο Μ. ανοιγόκλεισε μια φορά τα μάτια του προσπαθώντας να συνέλθει. Είχε σαστίσει. Πώς ήταν δυνατό να έχει ονειρευτεί τόσες φορές μια γυναίκα που ποτέ του δεν είχε δει; Της ανταπέδωσε το χαμόγελο και πήρε μια αίτηση από ένα συρτάρι.</a:t>
            </a:r>
          </a:p>
          <a:p>
            <a:r>
              <a:rPr lang="el-GR" sz="1400" dirty="0" smtClean="0"/>
              <a:t>“Φυσικά. Θα χρειαστώ απλά τα στοιχεία σου. Συμπλήρωσε αυτή την αίτηση και είμαστε έτοιμοι.”</a:t>
            </a:r>
          </a:p>
          <a:p>
            <a:r>
              <a:rPr lang="el-GR" sz="1400" dirty="0" smtClean="0"/>
              <a:t>~</a:t>
            </a:r>
          </a:p>
          <a:p>
            <a:r>
              <a:rPr lang="el-GR" sz="1400" dirty="0" smtClean="0"/>
              <a:t>Το όνομα της ήταν Ρωξάνη. Ήταν ακριβώς όπως την είχε πλάσει μ’ επιμονή και πείσμα μέσα στο μυαλό του. Κάθε μέρα ευελπιστούσε να φανεί στη βιβλιοθήκη, και σαν το έκανε την παρατηρούσε να χάνεται ανάμεσα στα ράφια και τη θαύμαζε καθώς μελετούσε σκυφτή πάνω από τα βιβλία. Οκτώ χρόνια μικρότερη του, η Ρωξάνη ήταν φοιτήτρια στο τμήμα Ιστορίας και Αρχαιολογίας, με ειδίκευση στον τομέα της Ιστορίας της Τέχνης. </a:t>
            </a:r>
          </a:p>
          <a:p>
            <a:r>
              <a:rPr lang="el-GR" sz="1400" dirty="0" smtClean="0"/>
              <a:t>Κάποια μέρα την έπιασε να επεξεργάζεται τον γνωστό σ’ εκείνον πίνακα του </a:t>
            </a:r>
            <a:r>
              <a:rPr lang="el-GR" sz="1400" dirty="0" err="1" smtClean="0"/>
              <a:t>Μπλέικ</a:t>
            </a:r>
            <a:r>
              <a:rPr lang="el-GR" sz="1400" dirty="0" smtClean="0"/>
              <a:t>. Την παρακολούθησε, κι ήταν σαν να βλέπει τον έφηβο εαυτό του, σχεδόν δεκαπέντε χρόνια πριν. Μια ελαφρά κωμική έκφραση υπήρχε αποτυπωμένη στο πρόσωπο του καθώς παρατηρούσε τις αντιδράσεις της κοπέλας. Η Ρωξάνη κοίταζε με δέος και θαυμασμό το έργο εκείνο που είχε τότε εντυπωσιάσει και τον νεαρό Μ. Την πλησίασε διστακτικά.</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a:bodyPr>
          <a:lstStyle/>
          <a:p>
            <a:r>
              <a:rPr lang="el-GR" sz="1400" dirty="0" smtClean="0"/>
              <a:t>“Έχει μια περίεργη ομορφιά αυτός ο πίνακας, δε νομίζεις;”</a:t>
            </a:r>
          </a:p>
          <a:p>
            <a:r>
              <a:rPr lang="el-GR" sz="1400" dirty="0" smtClean="0"/>
              <a:t>Γύρισε προς το μέρος του. Τα μάτια τους συναντήθηκαν, κι εκείνη τη στιγμή ο Μ. την ερωτεύτηκε ξανά απ’ την αρχή. Άνοιξε την καρδιά του και την έκλεισε μέσα της. Δεν ήθελε να τη χάσει όπως χανόταν τ’ όνειρο της το ξημέρωμα. Την έκανε δικιά του. Την είχε κερδίσει μ’ εκείνη τη ματιά που αντάλλαξαν, και την είχε σκλαβώσει με το γοητευτικό του χαμόγελο. Ήταν άλλωστε ένας ωραίος άντρας: ψηλός, με γυμνασμένο σώμα και φαρδιές πλάτες. Είχε μαλλιά κατάμαυρα και σγουρά, που κάλυπταν το μέτωπο του. Τα μάτια του ήταν ζεστά και καστανά, και μέσα τους καθρεπτιζόταν πεντακάθαρα η ψυχή του.</a:t>
            </a:r>
          </a:p>
          <a:p>
            <a:r>
              <a:rPr lang="el-GR" sz="1400" dirty="0" smtClean="0"/>
              <a:t>~</a:t>
            </a:r>
          </a:p>
          <a:p>
            <a:r>
              <a:rPr lang="el-GR" sz="1400" dirty="0" smtClean="0"/>
              <a:t>“Εκείνα σου τα μάτια ήταν που ερωτεύτηκα ξέρεις”, του είπε και χαμογέλασε πονηρά.</a:t>
            </a:r>
          </a:p>
          <a:p>
            <a:r>
              <a:rPr lang="el-GR" sz="1400" dirty="0" smtClean="0"/>
              <a:t>Ήταν κουκουλωμένη με τα σκεπάσματα, κι ο Μ. την αγκάλιασε για να της δώσει λίγη από τη θέρμη του κορμιού του. Η Ρωξάνη του ανταπέδωσε μ’ ένα ζεστό, παθιασμένο φιλί. Τα γυμνά κορμιά τους έγιναν ένα, οι ανάσες τους κοφτές κι η φύση σα’ να ζήλεψε την μεταξύ τους έλξη. Μια γάτα νιαούριζε παραπονεμένα κάπου έξω, μα κανένας απ’ τους δυο τους δεν το πρόσεξε. </a:t>
            </a:r>
          </a:p>
          <a:p>
            <a:r>
              <a:rPr lang="el-GR" sz="1400" dirty="0" smtClean="0"/>
              <a:t>~</a:t>
            </a:r>
          </a:p>
          <a:p>
            <a:r>
              <a:rPr lang="el-GR" sz="1400" dirty="0" smtClean="0"/>
              <a:t>Είχε κιόλας περάσει ένας χρόνος από εκείνη την κρύα μέρα του Γενάρη που η Ρωξάνη </a:t>
            </a:r>
            <a:r>
              <a:rPr lang="el-GR" sz="1400" dirty="0" err="1" smtClean="0"/>
              <a:t>πρωτομπήκε</a:t>
            </a:r>
            <a:r>
              <a:rPr lang="el-GR" sz="1400" dirty="0" smtClean="0"/>
              <a:t> στη βιβλιοθήκη. Κι όμως, ακόμα και τώρα, κάθε φορά που την κοίταζε μαγνητιζόταν από τα μάτια της κι έχανε τη μιλιά του. Δεν είχε έγνοιες όταν βρισκόταν κοντά της, ένιωθε ασφαλής. Η ατμόσφαιρα γινόταν εκρηκτική σαν βρισκόταν τριγύρω. Ο έρωτας του για ‘κείνη καθόριζε τη ζωή του, όχι πια μόνο στον ύπνο, αλλά και στον ξύπνιο του. Η μυρωδιά της του φαινόταν ολοένα και πιο μεθυστική, και η παρουσία της του γινόταν ολοένα και πιο απαραίτητη. </a:t>
            </a:r>
          </a:p>
          <a:p>
            <a:r>
              <a:rPr lang="el-GR" sz="1400" dirty="0" smtClean="0"/>
              <a:t>Ο Γεράσιμος κατάλαβε αμέσως πως κάτι είχε αλλάξει δραματικά πάνω του. Η φωνή του ακουγόταν διαφορετική, αλλαγμένη, έστω κι από το τηλέφωνο. Τη στιγμή που του άνοιξε την πόρτα συνειδητοποίησε πως είχε δίκιο. Το χαμόγελο του ήταν πιο πλατύ και λιγότερο μελαγχολικό, και τα μάτια του γυάλιζαν ζωηρά πίσω απ’ τα τετράγωνα γυαλιά του. Ο Μ. έδειχνε ευχάριστα ξαφνιασμένος από την απρόσμενη αυτή επίσκεψη` είχε να δει τον θείο του πάνω από ένα χρόνο. Του έκανε νόημα να περάσει μέσα. Οι δυο άντρες έκατσαν στον μικρό καναπέ του σαλονιού κι άρχισαν να συζητούν όπως έκαναν παλιά, σαν να μην είχε περάσει μία μέρα.</a:t>
            </a:r>
          </a:p>
          <a:p>
            <a:r>
              <a:rPr lang="el-GR" sz="1400" dirty="0" smtClean="0"/>
              <a:t>Είχε πια σουρουπώσει, κι ο Γεράσιμος δεν είχε μάθει ακόμα τι ήταν εκείνο που είχε τόσο πολύ αλλάξει αυτόν τον κάποτε μοναχικό και κλεισμένο στον εαυτό του νεαρό. Πρόσεξε ένα καινούριο βιβλίο ανάμεσα σε μια στοίβα από ξεφτισμένα μυθιστορήματα τσέπης. Έκανε να το πάρει στα χέρια του, κι από μέσα του έπεσε ένα φύλλο χαρτί. Το σήκωσε από το πάτωμα κι αμέσως πάγωσε. Ήταν ένα καλοδουλεμένο σχέδιο μιας γυναίκας με κόκκινα μαλλιά, στο χρώμα της φωτιάς.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dirty="0" smtClean="0"/>
              <a:t>“Ρεγκίνα…” ψιθύρισε.</a:t>
            </a:r>
          </a:p>
          <a:p>
            <a:r>
              <a:rPr lang="el-GR" dirty="0" smtClean="0"/>
              <a:t>Ο Μ. τον κοίταζε χαμογελώντας σχεδόν απολογητικά. </a:t>
            </a:r>
          </a:p>
          <a:p>
            <a:r>
              <a:rPr lang="el-GR" dirty="0" smtClean="0"/>
              <a:t>“Τη λένε Ρωξάνη. Νομίζω πως ήρθε η ώρα να τη γνωρίσεις.”</a:t>
            </a:r>
          </a:p>
          <a:p>
            <a:r>
              <a:rPr lang="el-GR" dirty="0" smtClean="0"/>
              <a:t>Ο Γεράσιμος έφυγε απ’ το σπίτι νιώθοντας ένα παγωμένο χέρι να του σφίγγει την καρδιά. Δεν ήθελε να το πιστέψει. Έβλεπε την ίδια ιστορία να επαναλαμβάνεται, μόνο που αυτή τη φορά δεν ήταν εκείνος ο πρωταγωνιστής. Όπως κι αυτός, σχεδόν τριάντα χρόνια πριν, έτσι τώρα και ο Μ. είχε αγαπήσει μια σκιά. Και τότε ξαφνικά απέκτησαν όλα νόημα στο μυαλό του. Τώρα ήξερε τι ήταν εκείνο το απροσδιόριστο «κάτι» που τον βασάνιζε από τη στιγμή που μπήκε στο σπίτι του ανιψιού του. Δεν είχε σημασία αν την έλεγαν Ρεγκίνα ή Ρωξάνη. Η σκιά ήταν η ίδια.</a:t>
            </a:r>
          </a:p>
          <a:p>
            <a:r>
              <a:rPr lang="el-GR" dirty="0" smtClean="0"/>
              <a:t>~</a:t>
            </a:r>
          </a:p>
          <a:p>
            <a:r>
              <a:rPr lang="el-GR" dirty="0" smtClean="0"/>
              <a:t>Την επόμενη φορά που ο Γεράσιμος πέρασε την πόρτα αυτού του σπιτιού ήξερε τι επρόκειτο να συναντήσει. Ο Μ. τον οδήγησε στο καθιστικό. Πήρε μια βαθιά ανάσα, κι έστρεψε το βλέμμα του προς τη μεριά που ο ανιψιός του κοίταζε χαμογελώντας. Δεν υπήρχε κανείς εκεί.</a:t>
            </a:r>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47500" lnSpcReduction="20000"/>
          </a:bodyPr>
          <a:lstStyle/>
          <a:p>
            <a:pPr>
              <a:buNone/>
            </a:pPr>
            <a:r>
              <a:rPr lang="el-GR" sz="3500" b="1" dirty="0" smtClean="0"/>
              <a:t>Δ. </a:t>
            </a:r>
            <a:r>
              <a:rPr lang="el-GR" sz="3500" b="1" dirty="0" err="1" smtClean="0"/>
              <a:t>Φλουρή</a:t>
            </a:r>
            <a:r>
              <a:rPr lang="el-GR" sz="3500" b="1" dirty="0" smtClean="0"/>
              <a:t> </a:t>
            </a:r>
            <a:r>
              <a:rPr lang="el-GR" sz="3500" b="1" u="sng" dirty="0" smtClean="0"/>
              <a:t>Το βιολί</a:t>
            </a:r>
            <a:endParaRPr lang="el-GR" sz="3500" b="1" dirty="0" smtClean="0"/>
          </a:p>
          <a:p>
            <a:pPr>
              <a:buNone/>
            </a:pPr>
            <a:r>
              <a:rPr lang="el-GR" sz="3500" dirty="0" smtClean="0"/>
              <a:t> </a:t>
            </a:r>
          </a:p>
          <a:p>
            <a:pPr>
              <a:buNone/>
            </a:pPr>
            <a:r>
              <a:rPr lang="el-GR" sz="3500" dirty="0" smtClean="0"/>
              <a:t>Κραυγή υπόκωφη και τρομερή</a:t>
            </a:r>
          </a:p>
          <a:p>
            <a:pPr>
              <a:buNone/>
            </a:pPr>
            <a:r>
              <a:rPr lang="el-GR" sz="3500" dirty="0" smtClean="0"/>
              <a:t>-τραγούδι ενός κύκνου που πεθαίνει,</a:t>
            </a:r>
          </a:p>
          <a:p>
            <a:pPr>
              <a:buNone/>
            </a:pPr>
            <a:r>
              <a:rPr lang="el-GR" sz="3500" dirty="0" smtClean="0"/>
              <a:t>την εύθραυστη ράγισε σιωπή</a:t>
            </a:r>
          </a:p>
          <a:p>
            <a:pPr>
              <a:buNone/>
            </a:pPr>
            <a:r>
              <a:rPr lang="el-GR" sz="3500" dirty="0" smtClean="0"/>
              <a:t>που μ’ ευλάβεια πρόστυχη</a:t>
            </a:r>
          </a:p>
          <a:p>
            <a:pPr>
              <a:buNone/>
            </a:pPr>
            <a:r>
              <a:rPr lang="el-GR" sz="3500" dirty="0" smtClean="0"/>
              <a:t>σκέπαζε τη γύμνια των καιρών.</a:t>
            </a:r>
          </a:p>
          <a:p>
            <a:pPr>
              <a:buNone/>
            </a:pPr>
            <a:r>
              <a:rPr lang="el-GR" sz="3500" dirty="0" smtClean="0"/>
              <a:t> </a:t>
            </a:r>
          </a:p>
          <a:p>
            <a:pPr>
              <a:buNone/>
            </a:pPr>
            <a:r>
              <a:rPr lang="el-GR" sz="3500" dirty="0" smtClean="0"/>
              <a:t>Βιολί αλαβάστρινο θρηνεί</a:t>
            </a:r>
          </a:p>
          <a:p>
            <a:pPr>
              <a:buNone/>
            </a:pPr>
            <a:r>
              <a:rPr lang="el-GR" sz="3500" dirty="0" smtClean="0"/>
              <a:t>παίζοντας μια βουβή και λυπημένη παρτιτούρα </a:t>
            </a:r>
          </a:p>
          <a:p>
            <a:pPr>
              <a:buNone/>
            </a:pPr>
            <a:r>
              <a:rPr lang="el-GR" sz="3500" dirty="0" smtClean="0"/>
              <a:t>-ωδή στην ομορφιά του φεγγαριού,</a:t>
            </a:r>
          </a:p>
          <a:p>
            <a:pPr>
              <a:buNone/>
            </a:pPr>
            <a:r>
              <a:rPr lang="el-GR" sz="3500" dirty="0" smtClean="0"/>
              <a:t>που ένας τυφλός έγραψε μουσικός</a:t>
            </a:r>
          </a:p>
          <a:p>
            <a:pPr>
              <a:buNone/>
            </a:pPr>
            <a:r>
              <a:rPr lang="el-GR" sz="3500" dirty="0" smtClean="0"/>
              <a:t>λίγο προτού πεθάνει.</a:t>
            </a:r>
          </a:p>
          <a:p>
            <a:pPr>
              <a:buNone/>
            </a:pPr>
            <a:r>
              <a:rPr lang="el-GR" sz="3500" dirty="0" smtClean="0"/>
              <a:t> </a:t>
            </a:r>
          </a:p>
          <a:p>
            <a:pPr>
              <a:buNone/>
            </a:pPr>
            <a:r>
              <a:rPr lang="el-GR" sz="3500" dirty="0" smtClean="0"/>
              <a:t>Με δόντι δράκου χάραξε -στο ίδιο του το χέρι</a:t>
            </a:r>
          </a:p>
          <a:p>
            <a:pPr>
              <a:buNone/>
            </a:pPr>
            <a:r>
              <a:rPr lang="el-GR" sz="3500" dirty="0" smtClean="0"/>
              <a:t>τις νότες για μια σύνθεση ιερή</a:t>
            </a:r>
          </a:p>
          <a:p>
            <a:pPr>
              <a:buNone/>
            </a:pPr>
            <a:r>
              <a:rPr lang="el-GR" sz="3500" dirty="0" smtClean="0"/>
              <a:t>και στοιχειωμένη:</a:t>
            </a:r>
          </a:p>
          <a:p>
            <a:pPr>
              <a:buNone/>
            </a:pPr>
            <a:r>
              <a:rPr lang="el-GR" sz="3500" dirty="0" smtClean="0"/>
              <a:t>η ομολογία εκείνου η στερνή,</a:t>
            </a:r>
          </a:p>
          <a:p>
            <a:pPr>
              <a:buNone/>
            </a:pPr>
            <a:r>
              <a:rPr lang="el-GR" sz="3500" dirty="0" smtClean="0"/>
              <a:t>η λύτρωση για μια ψυχή βεβηλωμένη.</a:t>
            </a:r>
          </a:p>
          <a:p>
            <a:pPr>
              <a:buNone/>
            </a:pPr>
            <a:r>
              <a:rPr lang="el-GR" sz="3500" dirty="0" smtClean="0"/>
              <a:t> </a:t>
            </a:r>
          </a:p>
          <a:p>
            <a:pPr>
              <a:buNone/>
            </a:pPr>
            <a:r>
              <a:rPr lang="el-GR" sz="3500" dirty="0" smtClean="0"/>
              <a:t>Αγέρωχο απ’ την καταχνιά ξεπρόβαλε</a:t>
            </a:r>
          </a:p>
          <a:p>
            <a:pPr>
              <a:buNone/>
            </a:pPr>
            <a:r>
              <a:rPr lang="el-GR" sz="3500" dirty="0" smtClean="0"/>
              <a:t>το φάντασμα του ήλιου-</a:t>
            </a:r>
          </a:p>
          <a:p>
            <a:pPr>
              <a:buNone/>
            </a:pPr>
            <a:r>
              <a:rPr lang="el-GR" sz="3500" dirty="0" smtClean="0"/>
              <a:t>‘κείνο το πνεύμα το αρχέγονο</a:t>
            </a:r>
          </a:p>
          <a:p>
            <a:pPr>
              <a:buNone/>
            </a:pPr>
            <a:r>
              <a:rPr lang="el-GR" sz="3500" dirty="0" smtClean="0"/>
              <a:t>που στους μυστήριους βασίλευε ουρανούς`</a:t>
            </a:r>
          </a:p>
          <a:p>
            <a:pPr>
              <a:buNone/>
            </a:pPr>
            <a:r>
              <a:rPr lang="el-GR" sz="3500" dirty="0" smtClean="0"/>
              <a:t>‘κείνο το πνεύμα το περήφανο, τ’ αλύγιστο</a:t>
            </a:r>
          </a:p>
          <a:p>
            <a:pPr>
              <a:buNone/>
            </a:pPr>
            <a:r>
              <a:rPr lang="el-GR" sz="3500" dirty="0" smtClean="0"/>
              <a:t>που δάκρυζε σαν άκουγε τη μελωδία του βιολιού.</a:t>
            </a:r>
          </a:p>
          <a:p>
            <a:pPr>
              <a:buNone/>
            </a:pPr>
            <a:endParaRPr lang="el-GR" sz="35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pPr>
              <a:buNone/>
            </a:pPr>
            <a:r>
              <a:rPr lang="el-GR" b="1" dirty="0" smtClean="0"/>
              <a:t>Δ. </a:t>
            </a:r>
            <a:r>
              <a:rPr lang="el-GR" b="1" dirty="0" err="1" smtClean="0"/>
              <a:t>Φλουρή</a:t>
            </a:r>
            <a:r>
              <a:rPr lang="el-GR" b="1" dirty="0" smtClean="0"/>
              <a:t>, </a:t>
            </a:r>
            <a:r>
              <a:rPr lang="en-US" b="1" dirty="0" smtClean="0"/>
              <a:t>Dies </a:t>
            </a:r>
            <a:r>
              <a:rPr lang="en-US" b="1" dirty="0" err="1" smtClean="0"/>
              <a:t>Sanguinis</a:t>
            </a:r>
            <a:endParaRPr lang="el-GR" b="1" dirty="0" smtClean="0"/>
          </a:p>
          <a:p>
            <a:pPr>
              <a:buNone/>
            </a:pPr>
            <a:endParaRPr lang="el-GR" dirty="0" smtClean="0"/>
          </a:p>
          <a:p>
            <a:pPr>
              <a:buNone/>
            </a:pPr>
            <a:r>
              <a:rPr lang="el-GR" dirty="0" smtClean="0"/>
              <a:t>Σημάδια από μελάνι </a:t>
            </a:r>
            <a:r>
              <a:rPr lang="el-GR" dirty="0" err="1" smtClean="0"/>
              <a:t>στιγματίζαν</a:t>
            </a:r>
            <a:r>
              <a:rPr lang="el-GR" dirty="0" smtClean="0"/>
              <a:t>’ το κορμί σου:</a:t>
            </a:r>
          </a:p>
          <a:p>
            <a:pPr>
              <a:buNone/>
            </a:pPr>
            <a:r>
              <a:rPr lang="el-GR" dirty="0" smtClean="0"/>
              <a:t>λέξεις ακατανόητες που σου ‘καιγαν τη σάρκα</a:t>
            </a:r>
          </a:p>
          <a:p>
            <a:pPr>
              <a:buNone/>
            </a:pPr>
            <a:r>
              <a:rPr lang="el-GR" dirty="0" smtClean="0"/>
              <a:t>κι αιμάτινα φτερά στη ράχη, διπλωμένα</a:t>
            </a:r>
          </a:p>
          <a:p>
            <a:pPr>
              <a:buNone/>
            </a:pPr>
            <a:r>
              <a:rPr lang="el-GR" dirty="0" smtClean="0"/>
              <a:t>–μια απομίμηση φθηνή της νίκης σου υπέρ του ιλίγγου,</a:t>
            </a:r>
          </a:p>
          <a:p>
            <a:pPr>
              <a:buNone/>
            </a:pPr>
            <a:r>
              <a:rPr lang="el-GR" dirty="0" smtClean="0"/>
              <a:t>που για μια κάλπικη αθωότητα θυσίασες με χάρη.</a:t>
            </a:r>
          </a:p>
          <a:p>
            <a:pPr>
              <a:buNone/>
            </a:pPr>
            <a:r>
              <a:rPr lang="el-GR" dirty="0" smtClean="0"/>
              <a:t> </a:t>
            </a:r>
          </a:p>
          <a:p>
            <a:pPr>
              <a:buNone/>
            </a:pPr>
            <a:r>
              <a:rPr lang="el-GR" dirty="0" smtClean="0"/>
              <a:t>Οσμή από πεύκο και λωτό, γεύση από </a:t>
            </a:r>
            <a:r>
              <a:rPr lang="el-GR" dirty="0" err="1" smtClean="0"/>
              <a:t>ρόγδι</a:t>
            </a:r>
            <a:r>
              <a:rPr lang="el-GR" dirty="0" smtClean="0"/>
              <a:t> και κυδώνι,</a:t>
            </a:r>
          </a:p>
          <a:p>
            <a:pPr>
              <a:buNone/>
            </a:pPr>
            <a:r>
              <a:rPr lang="el-GR" dirty="0" smtClean="0"/>
              <a:t>χορεύανε στα χείλη σου –ναρκωτικά του εραστή σου,</a:t>
            </a:r>
          </a:p>
          <a:p>
            <a:pPr>
              <a:buNone/>
            </a:pPr>
            <a:r>
              <a:rPr lang="el-GR" dirty="0" smtClean="0"/>
              <a:t>που ακολούθησε παραπαίοντας μεθυσμένος</a:t>
            </a:r>
          </a:p>
          <a:p>
            <a:pPr>
              <a:buNone/>
            </a:pPr>
            <a:r>
              <a:rPr lang="el-GR" dirty="0" smtClean="0"/>
              <a:t>τη μέθεξη εκείνη τη γλυκιά της γυναικός,</a:t>
            </a:r>
          </a:p>
          <a:p>
            <a:pPr>
              <a:buNone/>
            </a:pPr>
            <a:r>
              <a:rPr lang="el-GR" dirty="0" smtClean="0"/>
              <a:t>και ξάπλωσε ολοπρόθυμα εμπρός σου στο βωμό.</a:t>
            </a:r>
          </a:p>
          <a:p>
            <a:pPr>
              <a:buNone/>
            </a:pPr>
            <a:r>
              <a:rPr lang="el-GR" dirty="0" smtClean="0"/>
              <a:t> </a:t>
            </a:r>
          </a:p>
          <a:p>
            <a:pPr>
              <a:buNone/>
            </a:pPr>
            <a:r>
              <a:rPr lang="el-GR" dirty="0" smtClean="0"/>
              <a:t>Το αίμα πορφυρό στον κρύσταλλο έσταζε</a:t>
            </a:r>
          </a:p>
          <a:p>
            <a:pPr>
              <a:buNone/>
            </a:pPr>
            <a:r>
              <a:rPr lang="el-GR" dirty="0" smtClean="0"/>
              <a:t>–κρασί απ’ άνθρωπο, νέκταρ για τους θνητούς`</a:t>
            </a:r>
          </a:p>
          <a:p>
            <a:pPr>
              <a:buNone/>
            </a:pPr>
            <a:r>
              <a:rPr lang="el-GR" dirty="0" smtClean="0"/>
              <a:t>κι εσύ, ως μια Κυβέλη αιμοδιψής –με βλέμμα αισχρό</a:t>
            </a:r>
          </a:p>
          <a:p>
            <a:pPr>
              <a:buNone/>
            </a:pPr>
            <a:r>
              <a:rPr lang="el-GR" dirty="0" smtClean="0"/>
              <a:t>έμεινες να ευφραίνεσαι</a:t>
            </a:r>
          </a:p>
          <a:p>
            <a:pPr>
              <a:buNone/>
            </a:pPr>
            <a:r>
              <a:rPr lang="el-GR" dirty="0" smtClean="0"/>
              <a:t>μπροστά στη θέα του σταυρωμένου </a:t>
            </a:r>
            <a:r>
              <a:rPr lang="el-GR" dirty="0" err="1" smtClean="0"/>
              <a:t>Άττι</a:t>
            </a:r>
            <a:r>
              <a:rPr lang="el-GR" dirty="0" smtClean="0"/>
              <a:t>.</a:t>
            </a:r>
          </a:p>
          <a:p>
            <a:pPr>
              <a:buNone/>
            </a:pPr>
            <a:endParaRPr lang="el-GR" dirty="0" smtClean="0"/>
          </a:p>
          <a:p>
            <a:pPr>
              <a:buNone/>
            </a:pP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32500" lnSpcReduction="20000"/>
          </a:bodyPr>
          <a:lstStyle/>
          <a:p>
            <a:pPr>
              <a:buNone/>
            </a:pPr>
            <a:r>
              <a:rPr lang="el-GR" sz="4800" b="1" dirty="0" err="1" smtClean="0"/>
              <a:t>Ζαφείρα</a:t>
            </a:r>
            <a:r>
              <a:rPr lang="el-GR" sz="4800" b="1" dirty="0" smtClean="0"/>
              <a:t> </a:t>
            </a:r>
            <a:r>
              <a:rPr lang="el-GR" sz="4800" b="1" dirty="0" err="1" smtClean="0"/>
              <a:t>Φουντουλάκη</a:t>
            </a:r>
            <a:r>
              <a:rPr lang="el-GR" sz="4800" b="1" dirty="0" smtClean="0"/>
              <a:t>, Ζωή εστί</a:t>
            </a:r>
          </a:p>
          <a:p>
            <a:pPr>
              <a:buNone/>
            </a:pPr>
            <a:r>
              <a:rPr lang="el-GR" sz="4800" b="1" dirty="0" smtClean="0"/>
              <a:t> </a:t>
            </a:r>
          </a:p>
          <a:p>
            <a:pPr>
              <a:buNone/>
            </a:pPr>
            <a:r>
              <a:rPr lang="el-GR" sz="4800" dirty="0" smtClean="0"/>
              <a:t>Ανοίγω τα μάτια* το πρωί,	</a:t>
            </a:r>
          </a:p>
          <a:p>
            <a:pPr>
              <a:buNone/>
            </a:pPr>
            <a:r>
              <a:rPr lang="el-GR" sz="4800" dirty="0" smtClean="0"/>
              <a:t>ανοίγω μια πόρτα* που ήταν κλειστή,</a:t>
            </a:r>
          </a:p>
          <a:p>
            <a:pPr>
              <a:buNone/>
            </a:pPr>
            <a:r>
              <a:rPr lang="el-GR" sz="4800" dirty="0" smtClean="0"/>
              <a:t>γυρίζω σελίδα* στο βιβλίο μου.</a:t>
            </a:r>
          </a:p>
          <a:p>
            <a:pPr>
              <a:buNone/>
            </a:pPr>
            <a:r>
              <a:rPr lang="el-GR" sz="4800" dirty="0" smtClean="0"/>
              <a:t>Όλα αυτά μαζί είναι ζωή.</a:t>
            </a:r>
          </a:p>
          <a:p>
            <a:pPr>
              <a:buNone/>
            </a:pPr>
            <a:r>
              <a:rPr lang="el-GR" sz="4800" dirty="0" smtClean="0"/>
              <a:t> </a:t>
            </a:r>
          </a:p>
          <a:p>
            <a:pPr>
              <a:buNone/>
            </a:pPr>
            <a:r>
              <a:rPr lang="el-GR" sz="4800" dirty="0" smtClean="0"/>
              <a:t>Ένα γεγονός* τόσο οικείο,</a:t>
            </a:r>
          </a:p>
          <a:p>
            <a:pPr>
              <a:buNone/>
            </a:pPr>
            <a:r>
              <a:rPr lang="el-GR" sz="4800" dirty="0" smtClean="0"/>
              <a:t>μια απόφαση* μεγάλη,</a:t>
            </a:r>
          </a:p>
          <a:p>
            <a:pPr>
              <a:buNone/>
            </a:pPr>
            <a:r>
              <a:rPr lang="el-GR" sz="4800" dirty="0" smtClean="0"/>
              <a:t>κάτι που μπορείς να αλλάξεις,</a:t>
            </a:r>
          </a:p>
          <a:p>
            <a:pPr>
              <a:buNone/>
            </a:pPr>
            <a:r>
              <a:rPr lang="el-GR" sz="4800" dirty="0" smtClean="0"/>
              <a:t>και το παιδί σου να ονομάσεις.</a:t>
            </a:r>
          </a:p>
          <a:p>
            <a:pPr>
              <a:buNone/>
            </a:pPr>
            <a:r>
              <a:rPr lang="el-GR" sz="4800" dirty="0" smtClean="0"/>
              <a:t>Όλα αυτά μαζί είναι ζωή.</a:t>
            </a:r>
          </a:p>
          <a:p>
            <a:pPr>
              <a:buNone/>
            </a:pPr>
            <a:r>
              <a:rPr lang="el-GR" sz="4800" dirty="0" smtClean="0"/>
              <a:t> </a:t>
            </a:r>
          </a:p>
          <a:p>
            <a:pPr>
              <a:buNone/>
            </a:pPr>
            <a:r>
              <a:rPr lang="el-GR" sz="4800" dirty="0" smtClean="0"/>
              <a:t>Αρχίζει με πόνο και κλάμα,</a:t>
            </a:r>
          </a:p>
          <a:p>
            <a:pPr>
              <a:buNone/>
            </a:pPr>
            <a:r>
              <a:rPr lang="el-GR" sz="4800" dirty="0" smtClean="0"/>
              <a:t>μα τα μυαλά τα μεγάλα μιλάνε για πλανήτες</a:t>
            </a:r>
          </a:p>
          <a:p>
            <a:pPr>
              <a:buNone/>
            </a:pPr>
            <a:r>
              <a:rPr lang="el-GR" sz="4800" dirty="0" smtClean="0"/>
              <a:t>και οι θρησκείες για όντα πιο μεγάλα</a:t>
            </a:r>
          </a:p>
          <a:p>
            <a:pPr>
              <a:buNone/>
            </a:pPr>
            <a:r>
              <a:rPr lang="el-GR" sz="4800" dirty="0" smtClean="0"/>
              <a:t>και όλοι συμφωνούν στο ΘΑΥΜΑ.</a:t>
            </a:r>
          </a:p>
          <a:p>
            <a:pPr>
              <a:buNone/>
            </a:pPr>
            <a:r>
              <a:rPr lang="el-GR" sz="4800" dirty="0" smtClean="0"/>
              <a:t>Όλα αυτά μαζί είναι ζωή.</a:t>
            </a:r>
          </a:p>
          <a:p>
            <a:pPr>
              <a:buNone/>
            </a:pPr>
            <a:r>
              <a:rPr lang="el-GR" sz="4800" dirty="0" smtClean="0"/>
              <a:t> </a:t>
            </a:r>
          </a:p>
          <a:p>
            <a:pPr>
              <a:buNone/>
            </a:pPr>
            <a:r>
              <a:rPr lang="el-GR" sz="4800" dirty="0" smtClean="0"/>
              <a:t>Όσο για το τέλος, λόγος κανείς,</a:t>
            </a:r>
          </a:p>
          <a:p>
            <a:pPr>
              <a:buNone/>
            </a:pPr>
            <a:r>
              <a:rPr lang="el-GR" sz="4800" dirty="0" smtClean="0"/>
              <a:t>είναι απόφαση της στιγμής,</a:t>
            </a:r>
          </a:p>
          <a:p>
            <a:pPr>
              <a:buNone/>
            </a:pPr>
            <a:r>
              <a:rPr lang="el-GR" sz="4800" dirty="0" smtClean="0"/>
              <a:t>γήρας ή αρρώστια,</a:t>
            </a:r>
          </a:p>
          <a:p>
            <a:pPr>
              <a:buNone/>
            </a:pPr>
            <a:r>
              <a:rPr lang="el-GR" sz="4800" dirty="0" smtClean="0"/>
              <a:t>τύχη ρώσικης ρουλέτας</a:t>
            </a:r>
          </a:p>
          <a:p>
            <a:pPr>
              <a:buNone/>
            </a:pPr>
            <a:r>
              <a:rPr lang="el-GR" sz="4800" dirty="0" smtClean="0"/>
              <a:t>κι όταν τύχει, παύει να είναι ζωή.</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32500" lnSpcReduction="20000"/>
          </a:bodyPr>
          <a:lstStyle/>
          <a:p>
            <a:pPr>
              <a:buNone/>
            </a:pPr>
            <a:r>
              <a:rPr lang="el-GR" sz="4000" b="1" dirty="0" err="1" smtClean="0"/>
              <a:t>Ζαφείρα</a:t>
            </a:r>
            <a:r>
              <a:rPr lang="el-GR" sz="4000" b="1" dirty="0" smtClean="0"/>
              <a:t> </a:t>
            </a:r>
            <a:r>
              <a:rPr lang="el-GR" sz="4000" b="1" dirty="0" err="1" smtClean="0"/>
              <a:t>Φουντουλάκη</a:t>
            </a:r>
            <a:r>
              <a:rPr lang="el-GR" sz="4000" b="1" dirty="0" smtClean="0"/>
              <a:t>, </a:t>
            </a:r>
            <a:r>
              <a:rPr lang="el-GR" sz="3700" b="1" dirty="0" smtClean="0"/>
              <a:t>Η χορεύτρια</a:t>
            </a:r>
          </a:p>
          <a:p>
            <a:pPr>
              <a:buNone/>
            </a:pPr>
            <a:r>
              <a:rPr lang="el-GR" sz="3700" dirty="0" smtClean="0"/>
              <a:t> </a:t>
            </a:r>
          </a:p>
          <a:p>
            <a:pPr>
              <a:buNone/>
            </a:pPr>
            <a:r>
              <a:rPr lang="el-GR" sz="3700" dirty="0" smtClean="0"/>
              <a:t>Κοίτα αυτή τη χορεύτρια.</a:t>
            </a:r>
          </a:p>
          <a:p>
            <a:pPr>
              <a:buNone/>
            </a:pPr>
            <a:r>
              <a:rPr lang="el-GR" sz="3700" dirty="0" smtClean="0"/>
              <a:t>Στο χορό των τσιγγάνων, πρώτη είναι αυτή.</a:t>
            </a:r>
          </a:p>
          <a:p>
            <a:pPr>
              <a:buNone/>
            </a:pPr>
            <a:r>
              <a:rPr lang="el-GR" sz="3700" dirty="0" smtClean="0"/>
              <a:t>Σαν αρχίσει το χορό της, όλοι αυτή κοιτάζουν μαγεμένοι.</a:t>
            </a:r>
          </a:p>
          <a:p>
            <a:pPr>
              <a:buNone/>
            </a:pPr>
            <a:r>
              <a:rPr lang="el-GR" sz="3700" dirty="0" smtClean="0"/>
              <a:t> </a:t>
            </a:r>
          </a:p>
          <a:p>
            <a:pPr>
              <a:buNone/>
            </a:pPr>
            <a:r>
              <a:rPr lang="el-GR" sz="3700" dirty="0" smtClean="0"/>
              <a:t>Κοίτα αυτή τη χορεύτρια.</a:t>
            </a:r>
          </a:p>
          <a:p>
            <a:pPr>
              <a:buNone/>
            </a:pPr>
            <a:r>
              <a:rPr lang="el-GR" sz="3700" dirty="0" smtClean="0"/>
              <a:t>Σαν πατήσει το πόδι της κάτω στη γη, φωτίζουν τα βήματά της.</a:t>
            </a:r>
          </a:p>
          <a:p>
            <a:pPr>
              <a:buNone/>
            </a:pPr>
            <a:r>
              <a:rPr lang="el-GR" sz="3700" dirty="0" smtClean="0"/>
              <a:t>Μα σαν τελειώσει η μουσική κι εκείνη μας αφήσει,</a:t>
            </a:r>
          </a:p>
          <a:p>
            <a:pPr>
              <a:buNone/>
            </a:pPr>
            <a:r>
              <a:rPr lang="el-GR" sz="3700" dirty="0" smtClean="0"/>
              <a:t>ένα πέπλο θανάτου έχει μονάχα απομείνει.</a:t>
            </a:r>
          </a:p>
          <a:p>
            <a:pPr>
              <a:buNone/>
            </a:pPr>
            <a:r>
              <a:rPr lang="el-GR" sz="3700" dirty="0" smtClean="0"/>
              <a:t> </a:t>
            </a:r>
          </a:p>
          <a:p>
            <a:pPr>
              <a:buNone/>
            </a:pPr>
            <a:r>
              <a:rPr lang="el-GR" sz="3700" dirty="0" smtClean="0"/>
              <a:t>Κοίτα αυτή τη χορεύτρια.</a:t>
            </a:r>
          </a:p>
          <a:p>
            <a:pPr>
              <a:buNone/>
            </a:pPr>
            <a:r>
              <a:rPr lang="el-GR" sz="3700" dirty="0" smtClean="0"/>
              <a:t>Το όνομά της είναι Φωτιά,</a:t>
            </a:r>
          </a:p>
          <a:p>
            <a:pPr>
              <a:buNone/>
            </a:pPr>
            <a:r>
              <a:rPr lang="el-GR" sz="3700" dirty="0" smtClean="0"/>
              <a:t>κι άλλη σαν αυτή στον κόσμο όλο δεν θα βρεις.</a:t>
            </a:r>
          </a:p>
          <a:p>
            <a:pPr>
              <a:buNone/>
            </a:pPr>
            <a:r>
              <a:rPr lang="el-GR" sz="3700" dirty="0" smtClean="0"/>
              <a:t>Τα μαλλιά της </a:t>
            </a:r>
            <a:r>
              <a:rPr lang="el-GR" sz="3700" dirty="0" err="1" smtClean="0"/>
              <a:t>ειν</a:t>
            </a:r>
            <a:r>
              <a:rPr lang="el-GR" sz="3700" dirty="0" smtClean="0"/>
              <a:t>’ πυρόξανθα,</a:t>
            </a:r>
          </a:p>
          <a:p>
            <a:pPr>
              <a:buNone/>
            </a:pPr>
            <a:r>
              <a:rPr lang="el-GR" sz="3700" dirty="0" smtClean="0"/>
              <a:t>και το κίτρινο φουστάνι της έχει μεγάλη ουρά,</a:t>
            </a:r>
          </a:p>
          <a:p>
            <a:pPr>
              <a:buNone/>
            </a:pPr>
            <a:r>
              <a:rPr lang="el-GR" sz="3700" dirty="0" smtClean="0"/>
              <a:t>που απλώνεται παντού όταν χορεύει.</a:t>
            </a:r>
          </a:p>
          <a:p>
            <a:pPr>
              <a:buNone/>
            </a:pPr>
            <a:r>
              <a:rPr lang="el-GR" sz="3700" dirty="0" smtClean="0"/>
              <a:t> </a:t>
            </a:r>
          </a:p>
          <a:p>
            <a:pPr>
              <a:buNone/>
            </a:pPr>
            <a:r>
              <a:rPr lang="el-GR" sz="3700" dirty="0" smtClean="0"/>
              <a:t>Κοίτα αυτή τη χορεύτρια.</a:t>
            </a:r>
          </a:p>
          <a:p>
            <a:pPr>
              <a:buNone/>
            </a:pPr>
            <a:r>
              <a:rPr lang="el-GR" sz="3700" dirty="0" smtClean="0"/>
              <a:t>Αν πας να την αγγίξεις, θα σε πονέσει όσο κανείς.</a:t>
            </a:r>
          </a:p>
          <a:p>
            <a:pPr>
              <a:buNone/>
            </a:pPr>
            <a:r>
              <a:rPr lang="el-GR" sz="3700" dirty="0" smtClean="0"/>
              <a:t>Δεν είναι εύθραυστο γυαλί να σπάσει στο χέρι σου,</a:t>
            </a:r>
          </a:p>
          <a:p>
            <a:pPr>
              <a:buNone/>
            </a:pPr>
            <a:r>
              <a:rPr lang="el-GR" sz="3700" dirty="0" smtClean="0"/>
              <a:t>γιατί εσύ είσαι το γυαλί κι αυτή το χέρι.</a:t>
            </a:r>
          </a:p>
          <a:p>
            <a:pPr>
              <a:buNone/>
            </a:pPr>
            <a:r>
              <a:rPr lang="el-GR" sz="3700" dirty="0" smtClean="0"/>
              <a:t> </a:t>
            </a:r>
          </a:p>
          <a:p>
            <a:pPr>
              <a:buNone/>
            </a:pPr>
            <a:r>
              <a:rPr lang="el-GR" sz="3700" dirty="0" smtClean="0"/>
              <a:t>Κοίτα αυτή τη χορεύτρια.</a:t>
            </a:r>
          </a:p>
          <a:p>
            <a:pPr>
              <a:buNone/>
            </a:pPr>
            <a:r>
              <a:rPr lang="el-GR" sz="3700" dirty="0" smtClean="0"/>
              <a:t>Φαίνεται καλή και γλυκιά, αλλά έχει κάνει εγκλήματα πολλά.</a:t>
            </a:r>
          </a:p>
          <a:p>
            <a:pPr>
              <a:buNone/>
            </a:pPr>
            <a:r>
              <a:rPr lang="el-GR" sz="3700" dirty="0" smtClean="0"/>
              <a:t>Πρώτα με την ομορφιά της σε μαγεύει</a:t>
            </a:r>
          </a:p>
          <a:p>
            <a:pPr>
              <a:buNone/>
            </a:pPr>
            <a:r>
              <a:rPr lang="el-GR" sz="3700" dirty="0" smtClean="0"/>
              <a:t>κι ύστερα αμέσως σε φονεύει.</a:t>
            </a:r>
          </a:p>
          <a:p>
            <a:pPr>
              <a:buNone/>
            </a:pPr>
            <a:r>
              <a:rPr lang="el-GR" sz="3700" dirty="0" smtClean="0"/>
              <a:t> </a:t>
            </a:r>
          </a:p>
          <a:p>
            <a:pPr>
              <a:buNone/>
            </a:pPr>
            <a:r>
              <a:rPr lang="el-GR" sz="3700" dirty="0" smtClean="0"/>
              <a:t>Κοίτα αυτή τη χορεύτρια.</a:t>
            </a:r>
          </a:p>
          <a:p>
            <a:pPr>
              <a:buNone/>
            </a:pPr>
            <a:r>
              <a:rPr lang="el-GR" sz="3700" dirty="0" smtClean="0"/>
              <a:t>Έχει μονάχα μία αδυναμία.</a:t>
            </a:r>
          </a:p>
          <a:p>
            <a:pPr>
              <a:buNone/>
            </a:pPr>
            <a:r>
              <a:rPr lang="el-GR" sz="3700" dirty="0" smtClean="0"/>
              <a:t>Φόβος και τρόμος της το νερό που πίνεις στο ποτήρι.</a:t>
            </a:r>
          </a:p>
          <a:p>
            <a:pPr>
              <a:buNone/>
            </a:pPr>
            <a:r>
              <a:rPr lang="el-GR" sz="3700" dirty="0" smtClean="0"/>
              <a:t> </a:t>
            </a:r>
          </a:p>
          <a:p>
            <a:pPr>
              <a:buNone/>
            </a:pPr>
            <a:r>
              <a:rPr lang="el-GR" sz="3700" dirty="0" smtClean="0"/>
              <a:t>Κοίτα αυτή τη χορεύτρια.</a:t>
            </a:r>
          </a:p>
          <a:p>
            <a:pPr>
              <a:buNone/>
            </a:pPr>
            <a:r>
              <a:rPr lang="el-GR" sz="3700" dirty="0" smtClean="0"/>
              <a:t>Πήγαινε κοντά της και γίνε εσύ δικός της καβαλιέρος.</a:t>
            </a:r>
          </a:p>
          <a:p>
            <a:pPr>
              <a:buNone/>
            </a:pPr>
            <a:r>
              <a:rPr lang="el-GR" sz="3700" dirty="0" smtClean="0"/>
              <a:t>Όταν θα πάει να σε τυλίξει, εσύ λούσε την με το νερό</a:t>
            </a:r>
          </a:p>
          <a:p>
            <a:pPr>
              <a:buNone/>
            </a:pPr>
            <a:r>
              <a:rPr lang="el-GR" sz="3700" dirty="0" smtClean="0"/>
              <a:t>και μην το μετανιώσεις, που την όμορφή σου ντάμα σκότωσες.</a:t>
            </a:r>
          </a:p>
          <a:p>
            <a:pPr>
              <a:buNone/>
            </a:pPr>
            <a:r>
              <a:rPr lang="el-GR" sz="3700" dirty="0" smtClean="0"/>
              <a:t>Γιατί αυτή θα ξαναγεννηθεί κι άλλον θα βρει για να χορέψει.</a:t>
            </a:r>
          </a:p>
          <a:p>
            <a:pPr>
              <a:buNone/>
            </a:pPr>
            <a:endParaRPr lang="el-G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dirty="0" smtClean="0">
                <a:latin typeface="Book Antiqua" pitchFamily="18" charset="0"/>
              </a:rPr>
              <a:t>ΔΡΑΣΕΙΣ </a:t>
            </a:r>
            <a:endParaRPr lang="en-US" dirty="0" smtClean="0">
              <a:latin typeface="Book Antiqua" pitchFamily="18" charset="0"/>
            </a:endParaRPr>
          </a:p>
          <a:p>
            <a:pPr algn="ctr">
              <a:buNone/>
            </a:pPr>
            <a:r>
              <a:rPr lang="el-GR" dirty="0" smtClean="0">
                <a:latin typeface="Book Antiqua" pitchFamily="18" charset="0"/>
              </a:rPr>
              <a:t>ΕΝΤΟΣ ΚΑΙ ΕΚΤΟΣ ΣΧΟΛΕΙΟΥ</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25000" lnSpcReduction="20000"/>
          </a:bodyPr>
          <a:lstStyle/>
          <a:p>
            <a:pPr>
              <a:buNone/>
            </a:pPr>
            <a:r>
              <a:rPr lang="el-GR" sz="4000" b="1" dirty="0" smtClean="0"/>
              <a:t>Δ. </a:t>
            </a:r>
            <a:r>
              <a:rPr lang="el-GR" sz="4000" b="1" dirty="0" err="1" smtClean="0"/>
              <a:t>Φλουρή</a:t>
            </a:r>
            <a:r>
              <a:rPr lang="el-GR" sz="4000" b="1" dirty="0" smtClean="0"/>
              <a:t>, Φίλοι της τέχνης</a:t>
            </a:r>
          </a:p>
          <a:p>
            <a:pPr>
              <a:buNone/>
            </a:pPr>
            <a:r>
              <a:rPr lang="el-GR" sz="4000" dirty="0" smtClean="0"/>
              <a:t> </a:t>
            </a:r>
          </a:p>
          <a:p>
            <a:pPr>
              <a:buNone/>
            </a:pPr>
            <a:r>
              <a:rPr lang="el-GR" sz="4000" dirty="0" smtClean="0"/>
              <a:t>Φίλοι μου μοναδικοί,</a:t>
            </a:r>
          </a:p>
          <a:p>
            <a:pPr>
              <a:buNone/>
            </a:pPr>
            <a:r>
              <a:rPr lang="el-GR" sz="4000" dirty="0" smtClean="0"/>
              <a:t>μία μάσκα, μία σκηνή.</a:t>
            </a:r>
          </a:p>
          <a:p>
            <a:pPr>
              <a:buNone/>
            </a:pPr>
            <a:r>
              <a:rPr lang="el-GR" sz="4000" dirty="0" smtClean="0"/>
              <a:t>Τι θα έκανα άραγε εγώ,</a:t>
            </a:r>
          </a:p>
          <a:p>
            <a:pPr>
              <a:buNone/>
            </a:pPr>
            <a:r>
              <a:rPr lang="el-GR" sz="4000" dirty="0" smtClean="0"/>
              <a:t>μία ταπεινή ηθοποιός,</a:t>
            </a:r>
          </a:p>
          <a:p>
            <a:pPr>
              <a:buNone/>
            </a:pPr>
            <a:r>
              <a:rPr lang="el-GR" sz="4000" dirty="0" smtClean="0"/>
              <a:t>χωρίς εσάς τους δυο</a:t>
            </a:r>
            <a:r>
              <a:rPr lang="en-US" sz="4000" dirty="0" smtClean="0"/>
              <a:t>;</a:t>
            </a:r>
            <a:endParaRPr lang="el-GR" sz="4000" dirty="0" smtClean="0"/>
          </a:p>
          <a:p>
            <a:pPr>
              <a:buNone/>
            </a:pPr>
            <a:r>
              <a:rPr lang="el-GR" sz="4000" dirty="0" smtClean="0"/>
              <a:t> </a:t>
            </a:r>
          </a:p>
          <a:p>
            <a:pPr>
              <a:buNone/>
            </a:pPr>
            <a:r>
              <a:rPr lang="el-GR" sz="4000" dirty="0" smtClean="0"/>
              <a:t>Φίλοι μου μοναδικοί,</a:t>
            </a:r>
          </a:p>
          <a:p>
            <a:pPr>
              <a:buNone/>
            </a:pPr>
            <a:r>
              <a:rPr lang="el-GR" sz="4000" dirty="0" smtClean="0"/>
              <a:t>ένα βήμα, μία μουσική.</a:t>
            </a:r>
          </a:p>
          <a:p>
            <a:pPr>
              <a:buNone/>
            </a:pPr>
            <a:r>
              <a:rPr lang="el-GR" sz="4000" dirty="0" smtClean="0"/>
              <a:t>Τι θα έκανα άραγε εγώ,</a:t>
            </a:r>
          </a:p>
          <a:p>
            <a:pPr>
              <a:buNone/>
            </a:pPr>
            <a:r>
              <a:rPr lang="el-GR" sz="4000" dirty="0" smtClean="0"/>
              <a:t>μία ταπεινή χορεύτρια,</a:t>
            </a:r>
          </a:p>
          <a:p>
            <a:pPr>
              <a:buNone/>
            </a:pPr>
            <a:r>
              <a:rPr lang="el-GR" sz="4000" dirty="0" smtClean="0"/>
              <a:t>χωρίς εσάς τους δυο;</a:t>
            </a:r>
          </a:p>
          <a:p>
            <a:pPr>
              <a:buNone/>
            </a:pPr>
            <a:r>
              <a:rPr lang="el-GR" sz="4000" dirty="0" smtClean="0"/>
              <a:t> </a:t>
            </a:r>
          </a:p>
          <a:p>
            <a:pPr>
              <a:buNone/>
            </a:pPr>
            <a:r>
              <a:rPr lang="el-GR" sz="4000" dirty="0" smtClean="0"/>
              <a:t>Φίλοι μου μοναδικοί,</a:t>
            </a:r>
          </a:p>
          <a:p>
            <a:pPr>
              <a:buNone/>
            </a:pPr>
            <a:r>
              <a:rPr lang="el-GR" sz="4000" dirty="0" smtClean="0"/>
              <a:t>ένα χρώμα, ένα πανί.</a:t>
            </a:r>
          </a:p>
          <a:p>
            <a:pPr>
              <a:buNone/>
            </a:pPr>
            <a:r>
              <a:rPr lang="el-GR" sz="4000" dirty="0" smtClean="0"/>
              <a:t>Τι θα έκανα άραγε εγώ,</a:t>
            </a:r>
          </a:p>
          <a:p>
            <a:pPr>
              <a:buNone/>
            </a:pPr>
            <a:r>
              <a:rPr lang="el-GR" sz="4000" dirty="0" smtClean="0"/>
              <a:t>μία ταπεινή ζωγράφος,</a:t>
            </a:r>
          </a:p>
          <a:p>
            <a:pPr>
              <a:buNone/>
            </a:pPr>
            <a:r>
              <a:rPr lang="el-GR" sz="4000" dirty="0" smtClean="0"/>
              <a:t>χωρίς εσάς τους δυο;</a:t>
            </a:r>
          </a:p>
          <a:p>
            <a:pPr>
              <a:buNone/>
            </a:pPr>
            <a:r>
              <a:rPr lang="el-GR" sz="4000" dirty="0" smtClean="0"/>
              <a:t> </a:t>
            </a:r>
          </a:p>
          <a:p>
            <a:pPr>
              <a:buNone/>
            </a:pPr>
            <a:r>
              <a:rPr lang="el-GR" sz="4000" dirty="0" smtClean="0"/>
              <a:t> </a:t>
            </a:r>
          </a:p>
          <a:p>
            <a:pPr>
              <a:buNone/>
            </a:pPr>
            <a:r>
              <a:rPr lang="el-GR" sz="4000" dirty="0" smtClean="0"/>
              <a:t>Φίλοι μου μοναδικοί,</a:t>
            </a:r>
          </a:p>
          <a:p>
            <a:pPr>
              <a:buNone/>
            </a:pPr>
            <a:r>
              <a:rPr lang="el-GR" sz="4000" dirty="0" smtClean="0"/>
              <a:t>μία νότα, μία χορδή.</a:t>
            </a:r>
          </a:p>
          <a:p>
            <a:pPr>
              <a:buNone/>
            </a:pPr>
            <a:r>
              <a:rPr lang="el-GR" sz="4000" dirty="0" smtClean="0"/>
              <a:t>Τι θα έκανα άραγε εγώ,</a:t>
            </a:r>
          </a:p>
          <a:p>
            <a:pPr>
              <a:buNone/>
            </a:pPr>
            <a:r>
              <a:rPr lang="el-GR" sz="4000" dirty="0" smtClean="0"/>
              <a:t>μία ταπεινή μουσικός,</a:t>
            </a:r>
          </a:p>
          <a:p>
            <a:pPr>
              <a:buNone/>
            </a:pPr>
            <a:r>
              <a:rPr lang="el-GR" sz="4000" dirty="0" smtClean="0"/>
              <a:t>χωρίς εσάς τους δυο;</a:t>
            </a:r>
          </a:p>
          <a:p>
            <a:pPr>
              <a:buNone/>
            </a:pPr>
            <a:r>
              <a:rPr lang="el-GR" sz="4000" dirty="0" smtClean="0"/>
              <a:t> </a:t>
            </a:r>
          </a:p>
          <a:p>
            <a:pPr>
              <a:buNone/>
            </a:pPr>
            <a:r>
              <a:rPr lang="el-GR" sz="4000" dirty="0" smtClean="0"/>
              <a:t>Φίλοι μου μοναδικοί,</a:t>
            </a:r>
          </a:p>
          <a:p>
            <a:pPr>
              <a:buNone/>
            </a:pPr>
            <a:r>
              <a:rPr lang="el-GR" sz="4000" dirty="0" smtClean="0"/>
              <a:t>ένα μολύβι, ένα χαρτί.</a:t>
            </a:r>
          </a:p>
          <a:p>
            <a:pPr>
              <a:buNone/>
            </a:pPr>
            <a:r>
              <a:rPr lang="el-GR" sz="4000" dirty="0" smtClean="0"/>
              <a:t>Τι θα έκανα άραγε εγώ,</a:t>
            </a:r>
          </a:p>
          <a:p>
            <a:pPr>
              <a:buNone/>
            </a:pPr>
            <a:r>
              <a:rPr lang="el-GR" sz="4000" dirty="0" smtClean="0"/>
              <a:t>μία ταπεινή ποιήτρια,</a:t>
            </a:r>
          </a:p>
          <a:p>
            <a:pPr>
              <a:buNone/>
            </a:pPr>
            <a:r>
              <a:rPr lang="el-GR" sz="4000" dirty="0" smtClean="0"/>
              <a:t>χωρίς εσάς τους δυο;</a:t>
            </a:r>
          </a:p>
          <a:p>
            <a:pPr>
              <a:buNone/>
            </a:pPr>
            <a:r>
              <a:rPr lang="el-GR" sz="4000" dirty="0" smtClean="0"/>
              <a:t> </a:t>
            </a:r>
          </a:p>
          <a:p>
            <a:pPr>
              <a:buNone/>
            </a:pPr>
            <a:r>
              <a:rPr lang="el-GR" sz="4000" dirty="0" smtClean="0"/>
              <a:t>Χωρίς εσάς τους φίλους μου,</a:t>
            </a:r>
          </a:p>
          <a:p>
            <a:pPr>
              <a:buNone/>
            </a:pPr>
            <a:r>
              <a:rPr lang="el-GR" sz="4000" dirty="0" smtClean="0"/>
              <a:t>γυμνή θα περπατούσα,</a:t>
            </a:r>
          </a:p>
          <a:p>
            <a:pPr>
              <a:buNone/>
            </a:pPr>
            <a:r>
              <a:rPr lang="el-GR" sz="4000" dirty="0" smtClean="0"/>
              <a:t>σε ένα δρόμο δίχως χρώμα,</a:t>
            </a:r>
          </a:p>
          <a:p>
            <a:pPr>
              <a:buNone/>
            </a:pPr>
            <a:r>
              <a:rPr lang="el-GR" sz="4000" dirty="0" smtClean="0"/>
              <a:t>με μια σιγή σαν του κοιμητηρίου,</a:t>
            </a:r>
          </a:p>
          <a:p>
            <a:pPr>
              <a:buNone/>
            </a:pPr>
            <a:r>
              <a:rPr lang="el-GR" sz="4000" dirty="0" smtClean="0"/>
              <a:t>χωρίς ένα τετράδιο να γράφω για να μιλήσω.</a:t>
            </a:r>
          </a:p>
          <a:p>
            <a:pPr>
              <a:buNone/>
            </a:pPr>
            <a:r>
              <a:rPr lang="el-GR" sz="4000" dirty="0" smtClean="0"/>
              <a:t> </a:t>
            </a:r>
          </a:p>
          <a:p>
            <a:pPr>
              <a:buNone/>
            </a:pPr>
            <a:r>
              <a:rPr lang="el-GR" sz="4000" dirty="0" smtClean="0"/>
              <a:t> </a:t>
            </a:r>
          </a:p>
          <a:p>
            <a:pPr>
              <a:buNone/>
            </a:pPr>
            <a:r>
              <a:rPr lang="el-GR" sz="4000" dirty="0" smtClean="0"/>
              <a:t>Χωρίς εσάς τους φίλους μου,</a:t>
            </a:r>
          </a:p>
          <a:p>
            <a:pPr>
              <a:buNone/>
            </a:pPr>
            <a:r>
              <a:rPr lang="el-GR" sz="4000" dirty="0" smtClean="0"/>
              <a:t>θα ήμουνα κι εγώ,</a:t>
            </a:r>
          </a:p>
          <a:p>
            <a:pPr>
              <a:buNone/>
            </a:pPr>
            <a:r>
              <a:rPr lang="el-GR" sz="4000" dirty="0" smtClean="0"/>
              <a:t>ένας άνθρωπος του 21</a:t>
            </a:r>
            <a:r>
              <a:rPr lang="el-GR" sz="4000" baseline="30000" dirty="0" smtClean="0"/>
              <a:t>ου</a:t>
            </a:r>
            <a:r>
              <a:rPr lang="el-GR" sz="4000" dirty="0" smtClean="0"/>
              <a:t> αιώνα,</a:t>
            </a:r>
          </a:p>
          <a:p>
            <a:pPr>
              <a:buNone/>
            </a:pPr>
            <a:r>
              <a:rPr lang="el-GR" sz="4000" dirty="0" smtClean="0"/>
              <a:t>ένα σώμα φυλακή,</a:t>
            </a:r>
          </a:p>
          <a:p>
            <a:pPr>
              <a:buNone/>
            </a:pPr>
            <a:r>
              <a:rPr lang="el-GR" sz="4000" dirty="0" smtClean="0"/>
              <a:t>του πνεύματός μου.</a:t>
            </a:r>
          </a:p>
          <a:p>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pPr algn="ctr"/>
            <a:r>
              <a:rPr lang="el-GR" dirty="0" smtClean="0">
                <a:latin typeface="Book Antiqua" pitchFamily="18" charset="0"/>
              </a:rPr>
              <a:t>ΑΞΙΟΛΟΓΗΣΗ </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r>
              <a:rPr lang="el-GR" dirty="0" smtClean="0">
                <a:latin typeface="Book Antiqua" pitchFamily="18" charset="0"/>
              </a:rPr>
              <a:t>ΟΙ ΑΡΧΙΚΟΙ ΜΑΣ ΣΤΟΧΟΙ</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latin typeface="Book Antiqua" pitchFamily="18" charset="0"/>
            </a:endParaRPr>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b="1" dirty="0">
                <a:latin typeface="Book Antiqua" pitchFamily="18" charset="0"/>
              </a:rPr>
              <a:t>ΠΑΙΔΑΓΩΓΙΚΗ ΔΙΑΔΙΚΑΣΙΑ</a:t>
            </a:r>
            <a:endParaRPr lang="el-GR" dirty="0">
              <a:latin typeface="Book Antiqua" pitchFamily="18" charset="0"/>
            </a:endParaRPr>
          </a:p>
          <a:p>
            <a:pPr lvl="0"/>
            <a:r>
              <a:rPr lang="el-GR" b="1" dirty="0">
                <a:latin typeface="Book Antiqua" pitchFamily="18" charset="0"/>
              </a:rPr>
              <a:t>ΥΠΟΘΕΜΑΤΑ (ΠΟΙΕΣ ΔΙΑΣΤΑΣΕΙΣ-ΟΨΕΙΣ ΤΟΥ ΘΕΜΑΤΟΣ ΘΑ ΠΡΟΣΕΓΓΙΣΕΤΕ) :</a:t>
            </a:r>
          </a:p>
          <a:p>
            <a:r>
              <a:rPr lang="el-GR" dirty="0" smtClean="0">
                <a:latin typeface="Book Antiqua" pitchFamily="18" charset="0"/>
              </a:rPr>
              <a:t>Γνωριμία- </a:t>
            </a:r>
            <a:r>
              <a:rPr lang="el-GR" dirty="0">
                <a:latin typeface="Book Antiqua" pitchFamily="18" charset="0"/>
              </a:rPr>
              <a:t>επαφή των μαθητών με διαφορετικά λογοτεχνικά είδη (πεζογραφία- ποίηση)</a:t>
            </a:r>
          </a:p>
          <a:p>
            <a:r>
              <a:rPr lang="el-GR" dirty="0">
                <a:latin typeface="Book Antiqua" pitchFamily="18" charset="0"/>
              </a:rPr>
              <a:t>Εμβάθυνση στο κείμενο, στο σκοπό της συγγραφής ενός πεζού και ποιητικού κειμένου</a:t>
            </a:r>
          </a:p>
          <a:p>
            <a:r>
              <a:rPr lang="el-GR" dirty="0">
                <a:latin typeface="Book Antiqua" pitchFamily="18" charset="0"/>
              </a:rPr>
              <a:t>Σύνδεση του κόσμου του βιβλίου με άλλες μορφές τέχνης  (κινηματογράφος, ζωγραφική, μουσική σύνθεση, θέατρο)</a:t>
            </a:r>
          </a:p>
          <a:p>
            <a:r>
              <a:rPr lang="el-GR" dirty="0">
                <a:latin typeface="Book Antiqua" pitchFamily="18" charset="0"/>
              </a:rPr>
              <a:t>Συνάντηση – συζήτηση με λέσχες άλλων σχολείων.</a:t>
            </a:r>
          </a:p>
          <a:p>
            <a:r>
              <a:rPr lang="el-GR" dirty="0">
                <a:latin typeface="Book Antiqua" pitchFamily="18" charset="0"/>
              </a:rPr>
              <a:t>Προγραμματισμένες επισκέψεις ομάδων μαθητών σε βιβλιοθήκες</a:t>
            </a:r>
          </a:p>
          <a:p>
            <a:r>
              <a:rPr lang="el-GR" dirty="0">
                <a:latin typeface="Book Antiqua" pitchFamily="18" charset="0"/>
              </a:rPr>
              <a:t>Πρόσκληση λογοτεχνών στο σχολείο, παρακολούθηση παρουσίασης λογοτεχνικού έργου</a:t>
            </a:r>
          </a:p>
          <a:p>
            <a:r>
              <a:rPr lang="el-GR" dirty="0">
                <a:latin typeface="Book Antiqua" pitchFamily="18" charset="0"/>
              </a:rPr>
              <a:t>Παρουσίαση πρωτότυπου έργου μαθητών</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latin typeface="Book Antiqua" pitchFamily="18" charset="0"/>
            </a:endParaRPr>
          </a:p>
        </p:txBody>
      </p:sp>
      <p:sp>
        <p:nvSpPr>
          <p:cNvPr id="3" name="2 - Θέση περιεχομένου"/>
          <p:cNvSpPr>
            <a:spLocks noGrp="1"/>
          </p:cNvSpPr>
          <p:nvPr>
            <p:ph idx="1"/>
          </p:nvPr>
        </p:nvSpPr>
        <p:spPr>
          <a:xfrm>
            <a:off x="0" y="0"/>
            <a:ext cx="9144000" cy="6858000"/>
          </a:xfrm>
        </p:spPr>
        <p:txBody>
          <a:bodyPr>
            <a:normAutofit fontScale="77500" lnSpcReduction="20000"/>
          </a:bodyPr>
          <a:lstStyle/>
          <a:p>
            <a:r>
              <a:rPr lang="el-GR" b="1" dirty="0">
                <a:latin typeface="Book Antiqua" pitchFamily="18" charset="0"/>
              </a:rPr>
              <a:t>Β. ΠΟΙΟΥΣ ΠΑΙΔΑΓΩΓΙΚΟΥΣ ΣΤΟΧΟΥΣ ΒΑΛΑΤΕ; (γράψτε συνοπτικά τους πιο σημαντικούς</a:t>
            </a:r>
            <a:r>
              <a:rPr lang="el-GR" b="1" dirty="0" smtClean="0">
                <a:latin typeface="Book Antiqua" pitchFamily="18" charset="0"/>
              </a:rPr>
              <a:t>)</a:t>
            </a:r>
          </a:p>
          <a:p>
            <a:r>
              <a:rPr lang="el-GR" dirty="0">
                <a:latin typeface="Book Antiqua" pitchFamily="18" charset="0"/>
              </a:rPr>
              <a:t>Να εμπλακούν στη διαδικασία της ανάγνωσης,  να γνωρίσουν τον κόσμο του βιβλίου,  να προβληματιστούν πάνω σε θέματα που θίγονται μέσα από συγκεκριμένα έργα, να συγκρίνουν ιδέες – στερεότυπα- συμπεριφορές άλλων εποχών, όπως παρουσιάζονται στα λογοτεχνικά βιβλία,  με τη σημερινή.</a:t>
            </a:r>
          </a:p>
          <a:p>
            <a:r>
              <a:rPr lang="el-GR" dirty="0">
                <a:latin typeface="Book Antiqua" pitchFamily="18" charset="0"/>
              </a:rPr>
              <a:t>Να ανταλλάξουν ιδέες, να συζητήσουν, να εξωτερικεύσουν τα συναισθήματά τους, να επικοινωνήσουν με τους συμμαθητές τους και να δημιουργηθεί έτσι μεταξύ τους ένα κλίμα φιλίας και συνεργασίας.</a:t>
            </a:r>
          </a:p>
          <a:p>
            <a:r>
              <a:rPr lang="el-GR" dirty="0">
                <a:latin typeface="Book Antiqua" pitchFamily="18" charset="0"/>
              </a:rPr>
              <a:t>Να νιώσουν ικανοποίηση και πληρότητα από την ανακαλυπτική - </a:t>
            </a:r>
            <a:r>
              <a:rPr lang="el-GR" dirty="0" smtClean="0">
                <a:latin typeface="Book Antiqua" pitchFamily="18" charset="0"/>
              </a:rPr>
              <a:t>βιωματική  </a:t>
            </a:r>
            <a:r>
              <a:rPr lang="el-GR" dirty="0">
                <a:latin typeface="Book Antiqua" pitchFamily="18" charset="0"/>
              </a:rPr>
              <a:t>μάθηση.</a:t>
            </a:r>
          </a:p>
          <a:p>
            <a:r>
              <a:rPr lang="el-GR" dirty="0">
                <a:latin typeface="Book Antiqua" pitchFamily="18" charset="0"/>
              </a:rPr>
              <a:t>Να καλλιεργήσουν το αισθητικό τους κριτήριο, να γνωρίσουν άλλες μορφές τέχνης εμπνευσμένες από τα λογοτεχνικά έργα και αντίστροφα.</a:t>
            </a:r>
          </a:p>
          <a:p>
            <a:r>
              <a:rPr lang="el-GR" dirty="0">
                <a:latin typeface="Book Antiqua" pitchFamily="18" charset="0"/>
              </a:rPr>
              <a:t>Να ανακαλύψουν πτυχές του χαρακτήρα τους, τις κλίσεις τους και να καλλιεργήσουν δεξιότητες που  ανακαλύπτουν μέσα από το  πρόγραμμα.</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a:xfrm>
            <a:off x="0" y="0"/>
            <a:ext cx="9144000" cy="6858000"/>
          </a:xfrm>
        </p:spPr>
        <p:txBody>
          <a:bodyPr>
            <a:normAutofit fontScale="77500" lnSpcReduction="20000"/>
          </a:bodyPr>
          <a:lstStyle/>
          <a:p>
            <a:r>
              <a:rPr lang="el-GR" dirty="0">
                <a:latin typeface="Book Antiqua" pitchFamily="18" charset="0"/>
              </a:rPr>
              <a:t>Γ. ΜΕΘΟΔΟΛΟΓΙΑ ΥΛΟΠΟΙΗΣΗΣ – ΣΥΝΕΡΓΑΣΙΕΣ ΜΕ ΑΛΛΟΥΣ ΦΟΡΕΙΣ:</a:t>
            </a:r>
          </a:p>
          <a:p>
            <a:r>
              <a:rPr lang="el-GR" dirty="0">
                <a:latin typeface="Book Antiqua" pitchFamily="18" charset="0"/>
              </a:rPr>
              <a:t>Επιμερισμός των μαθητών σε ομάδες ανάλογα με τη μορφή του λογοτεχνικού έργου που τους ενδιαφέρει περισσότερο (ποίηση – πεζογραφία)  και συνεργασία στο πλαίσιο αυτό: Ομαδοσυνεργατική μέθοδος</a:t>
            </a:r>
          </a:p>
          <a:p>
            <a:r>
              <a:rPr lang="el-GR" dirty="0">
                <a:latin typeface="Book Antiqua" pitchFamily="18" charset="0"/>
              </a:rPr>
              <a:t>Παρουσίαση λογοτεχνικού έργου (πεζού – ποιητικού), ανάπτυξη συζήτησης  σχετικά με το θέμα μηνύματα – ιδέες που θέτονται από τα αντίστοιχα έργα: βιωματική μέθοδος</a:t>
            </a:r>
          </a:p>
          <a:p>
            <a:r>
              <a:rPr lang="el-GR" dirty="0">
                <a:latin typeface="Book Antiqua" pitchFamily="18" charset="0"/>
              </a:rPr>
              <a:t>Σύνδεση βιβλίου με ταινία ή άλλη μορφή τέχνης , διαπίστωση άλλης οπτικής από τους καλλιτέχνες : ερευνητική - ανακαλυπτική μέθοδος </a:t>
            </a:r>
          </a:p>
          <a:p>
            <a:r>
              <a:rPr lang="el-GR" dirty="0">
                <a:latin typeface="Book Antiqua" pitchFamily="18" charset="0"/>
              </a:rPr>
              <a:t>Επίσκεψη σε βιβλιοθήκες εντός και εκτός Κρήτης: ερευνητική - ανακαλυπτική μέθοδος</a:t>
            </a:r>
          </a:p>
          <a:p>
            <a:r>
              <a:rPr lang="el-GR" dirty="0">
                <a:latin typeface="Book Antiqua" pitchFamily="18" charset="0"/>
              </a:rPr>
              <a:t>Επίσκεψη λογοτεχνών στο σχολείο μας: βιωματική μέθοδος</a:t>
            </a:r>
          </a:p>
          <a:p>
            <a:r>
              <a:rPr lang="el-GR" dirty="0">
                <a:latin typeface="Book Antiqua" pitchFamily="18" charset="0"/>
              </a:rPr>
              <a:t>Μουσική επένδυση - δραματοποίηση, θεατρικό αναλόγιο λογοτεχνικών κειμένων: βιωματική μέθοδος</a:t>
            </a:r>
          </a:p>
          <a:p>
            <a:r>
              <a:rPr lang="el-GR" dirty="0">
                <a:latin typeface="Book Antiqua" pitchFamily="18" charset="0"/>
              </a:rPr>
              <a:t>Παρουσίαση πρωτότυπου έργου μαθητών – δημοσίευσή του στη σχολική εφημερίδα: βιωματική μέθοδος</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latin typeface="Book Antiqua" pitchFamily="18" charset="0"/>
            </a:endParaRPr>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r>
              <a:rPr lang="el-GR" b="1" dirty="0">
                <a:latin typeface="Book Antiqua" pitchFamily="18" charset="0"/>
              </a:rPr>
              <a:t>Δ. ΠΕΔΙΑ ΣΥΝΔΕΣΗΣ ΜΕ ΤΑ ΠΡΟΓΡΑΜΜΑΤΑ ΣΠΟΥΔΩΝ ΤΩΝ ΑΝΤΙΣΤΟΙΧΩΝ ΓΝΩΣΤΙΚΩΝ ΑΝΤΙΚΕΙΜΕΝΩΝ</a:t>
            </a:r>
            <a:endParaRPr lang="el-GR" dirty="0">
              <a:latin typeface="Book Antiqua" pitchFamily="18" charset="0"/>
            </a:endParaRPr>
          </a:p>
          <a:p>
            <a:r>
              <a:rPr lang="el-GR" dirty="0">
                <a:latin typeface="Book Antiqua" pitchFamily="18" charset="0"/>
              </a:rPr>
              <a:t>Το πρόγραμμα σχετίζεται </a:t>
            </a:r>
          </a:p>
          <a:p>
            <a:r>
              <a:rPr lang="el-GR" dirty="0">
                <a:latin typeface="Book Antiqua" pitchFamily="18" charset="0"/>
              </a:rPr>
              <a:t>1. με το μάθημα της Νεοελληνικής Γλώσσας και Λογοτεχνίας και σκοπό έχει την καλλιέργεια του λόγου, προφορικού και γραπτού</a:t>
            </a:r>
          </a:p>
          <a:p>
            <a:r>
              <a:rPr lang="el-GR" dirty="0">
                <a:latin typeface="Book Antiqua" pitchFamily="18" charset="0"/>
              </a:rPr>
              <a:t>2. με το μάθημα της Ιστορίας, καθώς το περιεχόμενο των λογοτεχνικών έργων τοποθετείται μέσα σε συγκεκριμένο ιστορικό, κοινωνικό και πολιτικό, πλαίσιο </a:t>
            </a:r>
          </a:p>
          <a:p>
            <a:r>
              <a:rPr lang="el-GR" dirty="0">
                <a:latin typeface="Book Antiqua" pitchFamily="18" charset="0"/>
              </a:rPr>
              <a:t>3. με το μάθημα της Καλλιτεχνικής Παιδείας, αφού θα εξετάσουμε τη σχέση των λογοτεχνικών κειμένων με άλλες μορφές τέχνης.</a:t>
            </a:r>
          </a:p>
          <a:p>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a:xfrm>
            <a:off x="0" y="0"/>
            <a:ext cx="9144000" cy="6858000"/>
          </a:xfrm>
        </p:spPr>
        <p:txBody>
          <a:bodyPr>
            <a:normAutofit fontScale="47500" lnSpcReduction="20000"/>
          </a:bodyPr>
          <a:lstStyle/>
          <a:p>
            <a:r>
              <a:rPr lang="el-GR" dirty="0">
                <a:latin typeface="Book Antiqua" pitchFamily="18" charset="0"/>
              </a:rPr>
              <a:t> </a:t>
            </a:r>
          </a:p>
          <a:p>
            <a:r>
              <a:rPr lang="el-GR" dirty="0">
                <a:latin typeface="Book Antiqua" pitchFamily="18" charset="0"/>
              </a:rPr>
              <a:t>Ε. ΚΑΤΑΓΡΑΨΤΕ ΣΥΝΟΠΤΙΚΑ ΤΗΝ ΧΡΟΝΙΚΗ ΕΞΕΛΙΞΗ ΤΟΥ ΠΡΟΓΡΑΜΜΑΤΟΣ ΣΑΣ </a:t>
            </a:r>
            <a:br>
              <a:rPr lang="el-GR" dirty="0">
                <a:latin typeface="Book Antiqua" pitchFamily="18" charset="0"/>
              </a:rPr>
            </a:br>
            <a:r>
              <a:rPr lang="el-GR" dirty="0">
                <a:latin typeface="Book Antiqua" pitchFamily="18" charset="0"/>
              </a:rPr>
              <a:t>ΚΑΤΑ ΤΗ ΣΧΟΛΙΚΗ ΧΡΟΝΙΑ (20- 25 ΔΙΩΡΑ)</a:t>
            </a:r>
          </a:p>
          <a:p>
            <a:r>
              <a:rPr lang="el-GR" dirty="0">
                <a:latin typeface="Book Antiqua" pitchFamily="18" charset="0"/>
              </a:rPr>
              <a:t>Η χρονική εξέλιξη του προγράμματος</a:t>
            </a:r>
            <a:br>
              <a:rPr lang="el-GR" dirty="0">
                <a:latin typeface="Book Antiqua" pitchFamily="18" charset="0"/>
              </a:rPr>
            </a:br>
            <a:r>
              <a:rPr lang="el-GR" dirty="0">
                <a:latin typeface="Book Antiqua" pitchFamily="18" charset="0"/>
              </a:rPr>
              <a:t>( διερεύνηση θέματος, επεξεργασία, υλοποίηση δράσεων, επισκέψεων, παρουσίαση κλπ)</a:t>
            </a:r>
          </a:p>
          <a:p>
            <a:r>
              <a:rPr lang="el-GR" b="1" i="1" dirty="0">
                <a:effectLst>
                  <a:outerShdw blurRad="50800" dist="38100" algn="tr" rotWithShape="0">
                    <a:prstClr val="black">
                      <a:alpha val="40000"/>
                    </a:prstClr>
                  </a:outerShdw>
                </a:effectLst>
                <a:latin typeface="Book Antiqua" pitchFamily="18" charset="0"/>
              </a:rPr>
              <a:t>1</a:t>
            </a:r>
            <a:r>
              <a:rPr lang="el-GR" b="1" i="1" baseline="30000" dirty="0">
                <a:effectLst>
                  <a:outerShdw blurRad="50800" dist="38100" algn="tr" rotWithShape="0">
                    <a:prstClr val="black">
                      <a:alpha val="40000"/>
                    </a:prstClr>
                  </a:outerShdw>
                </a:effectLst>
                <a:latin typeface="Book Antiqua" pitchFamily="18" charset="0"/>
              </a:rPr>
              <a:t>ος</a:t>
            </a:r>
            <a:br>
              <a:rPr lang="el-GR" b="1" i="1" baseline="30000" dirty="0">
                <a:effectLst>
                  <a:outerShdw blurRad="50800" dist="38100" algn="tr" rotWithShape="0">
                    <a:prstClr val="black">
                      <a:alpha val="40000"/>
                    </a:prstClr>
                  </a:outerShdw>
                </a:effectLst>
                <a:latin typeface="Book Antiqua" pitchFamily="18" charset="0"/>
              </a:rPr>
            </a:br>
            <a:r>
              <a:rPr lang="el-GR" b="1" i="1" dirty="0">
                <a:effectLst>
                  <a:outerShdw blurRad="50800" dist="38100" algn="tr" rotWithShape="0">
                    <a:prstClr val="black">
                      <a:alpha val="40000"/>
                    </a:prstClr>
                  </a:outerShdw>
                </a:effectLst>
                <a:latin typeface="Book Antiqua" pitchFamily="18" charset="0"/>
              </a:rPr>
              <a:t>ΜΗΝΑΣ</a:t>
            </a:r>
            <a:endParaRPr lang="el-GR" dirty="0">
              <a:latin typeface="Book Antiqua" pitchFamily="18" charset="0"/>
            </a:endParaRPr>
          </a:p>
          <a:p>
            <a:r>
              <a:rPr lang="el-GR" dirty="0">
                <a:latin typeface="Book Antiqua" pitchFamily="18" charset="0"/>
              </a:rPr>
              <a:t>Διερεύνηση θέματος, πρόκληση ενδιαφέροντος των μαθητών και χωρισμός τους σε ομάδες, ανάλογα με το αντικείμενο με το οποίο επιθυμούν περισσότερο να ασχοληθούν.</a:t>
            </a:r>
          </a:p>
          <a:p>
            <a:r>
              <a:rPr lang="el-GR" dirty="0">
                <a:latin typeface="Book Antiqua" pitchFamily="18" charset="0"/>
              </a:rPr>
              <a:t>Καταιγισμός ιδεών (</a:t>
            </a:r>
            <a:r>
              <a:rPr lang="el-GR" dirty="0" err="1">
                <a:latin typeface="Book Antiqua" pitchFamily="18" charset="0"/>
              </a:rPr>
              <a:t>ιδεοθύελλα</a:t>
            </a:r>
            <a:r>
              <a:rPr lang="el-GR" dirty="0">
                <a:latin typeface="Book Antiqua" pitchFamily="18" charset="0"/>
              </a:rPr>
              <a:t>) </a:t>
            </a:r>
          </a:p>
          <a:p>
            <a:r>
              <a:rPr lang="el-GR" dirty="0">
                <a:latin typeface="Book Antiqua" pitchFamily="18" charset="0"/>
              </a:rPr>
              <a:t>Παρακολούθηση παρουσίασης λογοτεχνικού έργου.</a:t>
            </a:r>
          </a:p>
          <a:p>
            <a:r>
              <a:rPr lang="el-GR" b="1" dirty="0">
                <a:latin typeface="Book Antiqua" pitchFamily="18" charset="0"/>
              </a:rPr>
              <a:t> </a:t>
            </a:r>
            <a:endParaRPr lang="el-GR" dirty="0">
              <a:latin typeface="Book Antiqua" pitchFamily="18" charset="0"/>
            </a:endParaRPr>
          </a:p>
          <a:p>
            <a:r>
              <a:rPr lang="el-GR" b="1" i="1" dirty="0">
                <a:effectLst>
                  <a:outerShdw blurRad="50800" dist="38100" algn="tr" rotWithShape="0">
                    <a:prstClr val="black">
                      <a:alpha val="40000"/>
                    </a:prstClr>
                  </a:outerShdw>
                </a:effectLst>
                <a:latin typeface="Book Antiqua" pitchFamily="18" charset="0"/>
              </a:rPr>
              <a:t>2ος ΜΗΝΑΣ</a:t>
            </a:r>
            <a:endParaRPr lang="el-GR" dirty="0">
              <a:latin typeface="Book Antiqua" pitchFamily="18" charset="0"/>
            </a:endParaRPr>
          </a:p>
          <a:p>
            <a:r>
              <a:rPr lang="el-GR" dirty="0">
                <a:latin typeface="Book Antiqua" pitchFamily="18" charset="0"/>
              </a:rPr>
              <a:t>Μουσικές και λογοτεχνικά έργα: επιρροές </a:t>
            </a:r>
          </a:p>
          <a:p>
            <a:r>
              <a:rPr lang="el-GR" dirty="0">
                <a:latin typeface="Book Antiqua" pitchFamily="18" charset="0"/>
              </a:rPr>
              <a:t>Παρουσίαση εργασίας από τους μαθητές – συζήτηση</a:t>
            </a:r>
          </a:p>
          <a:p>
            <a:r>
              <a:rPr lang="el-GR" dirty="0">
                <a:latin typeface="Book Antiqua" pitchFamily="18" charset="0"/>
              </a:rPr>
              <a:t>Προβολή ταινίας βασισμένης σε λογοτεχνικό έργο</a:t>
            </a:r>
          </a:p>
          <a:p>
            <a:r>
              <a:rPr lang="el-GR" b="1" i="1" dirty="0">
                <a:effectLst>
                  <a:outerShdw blurRad="50800" dist="38100" algn="tr" rotWithShape="0">
                    <a:prstClr val="black">
                      <a:alpha val="40000"/>
                    </a:prstClr>
                  </a:outerShdw>
                </a:effectLst>
                <a:latin typeface="Book Antiqua" pitchFamily="18" charset="0"/>
              </a:rPr>
              <a:t>3ος ΜΗΝΑΣ</a:t>
            </a:r>
            <a:endParaRPr lang="el-GR" dirty="0">
              <a:latin typeface="Book Antiqua" pitchFamily="18" charset="0"/>
            </a:endParaRPr>
          </a:p>
          <a:p>
            <a:r>
              <a:rPr lang="el-GR" dirty="0">
                <a:latin typeface="Book Antiqua" pitchFamily="18" charset="0"/>
              </a:rPr>
              <a:t>Παρουσίαση εργασίας από τους μαθητές – συζήτηση</a:t>
            </a:r>
          </a:p>
          <a:p>
            <a:r>
              <a:rPr lang="el-GR" dirty="0">
                <a:latin typeface="Book Antiqua" pitchFamily="18" charset="0"/>
              </a:rPr>
              <a:t>Προβολή ταινίας βασισμένης σε λογοτεχνικό έργο</a:t>
            </a:r>
          </a:p>
          <a:p>
            <a:r>
              <a:rPr lang="el-GR" dirty="0">
                <a:latin typeface="Book Antiqua" pitchFamily="18" charset="0"/>
              </a:rPr>
              <a:t>Επίσκεψη στη Βικελαία Βιβλιοθήκη Ηρακλείου </a:t>
            </a:r>
          </a:p>
          <a:p>
            <a:r>
              <a:rPr lang="el-GR" b="1" i="1" dirty="0">
                <a:effectLst>
                  <a:outerShdw blurRad="50800" dist="38100" algn="tr" rotWithShape="0">
                    <a:prstClr val="black">
                      <a:alpha val="40000"/>
                    </a:prstClr>
                  </a:outerShdw>
                </a:effectLst>
                <a:latin typeface="Book Antiqua" pitchFamily="18" charset="0"/>
              </a:rPr>
              <a:t>4ος ΜΗΝΑΣ</a:t>
            </a:r>
            <a:endParaRPr lang="el-GR" dirty="0">
              <a:latin typeface="Book Antiqua" pitchFamily="18" charset="0"/>
            </a:endParaRPr>
          </a:p>
          <a:p>
            <a:r>
              <a:rPr lang="el-GR" dirty="0">
                <a:latin typeface="Book Antiqua" pitchFamily="18" charset="0"/>
              </a:rPr>
              <a:t>Παρουσίαση εργασίας από τους μαθητές – συζήτηση</a:t>
            </a:r>
          </a:p>
          <a:p>
            <a:r>
              <a:rPr lang="el-GR" dirty="0">
                <a:latin typeface="Book Antiqua" pitchFamily="18" charset="0"/>
              </a:rPr>
              <a:t>Επαφή με μέλη άλλης λέσχης σχολείου ή  με τη λέσχη ποίησης Ηρακλείου</a:t>
            </a:r>
          </a:p>
          <a:p>
            <a:r>
              <a:rPr lang="el-GR" dirty="0">
                <a:latin typeface="Book Antiqua" pitchFamily="18" charset="0"/>
              </a:rPr>
              <a:t>Επίσκεψη στη βιβλιοθήκη του Πανεπιστημίου Κρήτης (Ρέθυμνο)</a:t>
            </a:r>
          </a:p>
          <a:p>
            <a:r>
              <a:rPr lang="el-GR" b="1" i="1" dirty="0">
                <a:effectLst>
                  <a:outerShdw blurRad="50800" dist="38100" algn="tr" rotWithShape="0">
                    <a:prstClr val="black">
                      <a:alpha val="40000"/>
                    </a:prstClr>
                  </a:outerShdw>
                </a:effectLst>
                <a:latin typeface="Book Antiqua" pitchFamily="18" charset="0"/>
              </a:rPr>
              <a:t>5ος ΜΗΝΑΣ</a:t>
            </a:r>
            <a:endParaRPr lang="el-GR" dirty="0">
              <a:latin typeface="Book Antiqua" pitchFamily="18" charset="0"/>
            </a:endParaRPr>
          </a:p>
          <a:p>
            <a:r>
              <a:rPr lang="el-GR" dirty="0">
                <a:latin typeface="Book Antiqua" pitchFamily="18" charset="0"/>
              </a:rPr>
              <a:t>Παρουσίαση εργασίας από τους μαθητές – συζήτηση</a:t>
            </a:r>
          </a:p>
          <a:p>
            <a:r>
              <a:rPr lang="el-GR" dirty="0">
                <a:latin typeface="Book Antiqua" pitchFamily="18" charset="0"/>
              </a:rPr>
              <a:t>Πρόσκληση λογοτέχνη στο σχολείο</a:t>
            </a:r>
          </a:p>
          <a:p>
            <a:r>
              <a:rPr lang="el-GR" dirty="0">
                <a:latin typeface="Book Antiqua" pitchFamily="18" charset="0"/>
              </a:rPr>
              <a:t>Επίσκεψη στις βιβλιοθήκες Λειβαδιάς και Βέροιας</a:t>
            </a:r>
          </a:p>
          <a:p>
            <a:r>
              <a:rPr lang="el-GR" dirty="0">
                <a:latin typeface="Book Antiqua" pitchFamily="18" charset="0"/>
              </a:rPr>
              <a:t>Παραγωγή πρωτότυπου λογοτεχνικού έργου και  δημοσίευσή του στη σχολική εφημερίδα και στον τοπικό τύπο</a:t>
            </a:r>
            <a:r>
              <a:rPr lang="el-GR" dirty="0" smtClean="0">
                <a:latin typeface="Book Antiqua" pitchFamily="18" charset="0"/>
              </a:rPr>
              <a:t>.</a:t>
            </a:r>
            <a:r>
              <a:rPr lang="el-GR" i="1" dirty="0">
                <a:latin typeface="Book Antiqua" pitchFamily="18" charset="0"/>
              </a:rPr>
              <a:t> Αριθμός προβλεπόμενων επισκέψεων  πέντε ( 05 ) ................</a:t>
            </a:r>
            <a:r>
              <a:rPr lang="el-GR" dirty="0">
                <a:latin typeface="Book Antiqua" pitchFamily="18" charset="0"/>
              </a:rPr>
              <a:t>                                      </a:t>
            </a:r>
          </a:p>
          <a:p>
            <a:endParaRPr lang="el-GR" dirty="0">
              <a:latin typeface="Book Antiqua" pitchFamily="18" charset="0"/>
            </a:endParaRPr>
          </a:p>
          <a:p>
            <a:pPr>
              <a:buNone/>
            </a:pP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55000" lnSpcReduction="20000"/>
          </a:bodyPr>
          <a:lstStyle/>
          <a:p>
            <a:endParaRPr lang="el-GR" dirty="0" smtClean="0"/>
          </a:p>
          <a:p>
            <a:r>
              <a:rPr lang="el-GR" dirty="0" smtClean="0"/>
              <a:t>α. επίτευξη των στόχων:</a:t>
            </a:r>
          </a:p>
          <a:p>
            <a:r>
              <a:rPr lang="el-GR" dirty="0" smtClean="0">
                <a:latin typeface="Book Antiqua" pitchFamily="18" charset="0"/>
              </a:rPr>
              <a:t>Θεωρούμε  ότι οι στόχοι μας επιτεύχθηκαν στη συντριπτική τους πλειοψηφία σε πολύ ικανοποιητικό βαθμό.</a:t>
            </a:r>
          </a:p>
          <a:p>
            <a:r>
              <a:rPr lang="el-GR" dirty="0" smtClean="0"/>
              <a:t>    </a:t>
            </a:r>
          </a:p>
          <a:p>
            <a:r>
              <a:rPr lang="el-GR" dirty="0" smtClean="0"/>
              <a:t>β.  μέθοδος</a:t>
            </a:r>
          </a:p>
          <a:p>
            <a:r>
              <a:rPr lang="el-GR" dirty="0" smtClean="0"/>
              <a:t>Η μέθοδος διαλόγου και αλληλεπίδρασης αποδείχτηκε ιδιαίτερα αποτελεσματική.</a:t>
            </a:r>
          </a:p>
          <a:p>
            <a:r>
              <a:rPr lang="el-GR" dirty="0" smtClean="0"/>
              <a:t> </a:t>
            </a:r>
          </a:p>
          <a:p>
            <a:r>
              <a:rPr lang="el-GR" dirty="0" smtClean="0"/>
              <a:t>    γ. συντονισμός του προγράμματος:</a:t>
            </a:r>
          </a:p>
          <a:p>
            <a:r>
              <a:rPr lang="el-GR" dirty="0" smtClean="0"/>
              <a:t>Ο συντονισμός του προγράμματος ήταν άριστος.</a:t>
            </a:r>
          </a:p>
          <a:p>
            <a:r>
              <a:rPr lang="el-GR" dirty="0" smtClean="0"/>
              <a:t> </a:t>
            </a:r>
          </a:p>
          <a:p>
            <a:r>
              <a:rPr lang="el-GR" dirty="0" smtClean="0"/>
              <a:t>    δ. επίδραση του προγράμματος στους μαθητές που πήραν μέρος:</a:t>
            </a:r>
          </a:p>
          <a:p>
            <a:r>
              <a:rPr lang="el-GR" dirty="0" smtClean="0"/>
              <a:t>Οι μαθητές αποκόμισαν γόνιμες εμπειρίες από τη συμμετοχή τους στο πρόγραμμα. </a:t>
            </a:r>
          </a:p>
          <a:p>
            <a:r>
              <a:rPr lang="el-GR" dirty="0" smtClean="0"/>
              <a:t> </a:t>
            </a:r>
          </a:p>
          <a:p>
            <a:r>
              <a:rPr lang="el-GR" dirty="0" smtClean="0"/>
              <a:t> </a:t>
            </a:r>
          </a:p>
          <a:p>
            <a:r>
              <a:rPr lang="el-GR" dirty="0" smtClean="0"/>
              <a:t>    ε. επίδρασή του προγράμματος στη σχολική και στην ευρύτερη κοινότητα:</a:t>
            </a:r>
          </a:p>
          <a:p>
            <a:r>
              <a:rPr lang="el-GR" dirty="0" smtClean="0"/>
              <a:t>Η υλοποίηση του προγράμματος καλλιέργησε  κλίμα </a:t>
            </a:r>
            <a:r>
              <a:rPr lang="el-GR" dirty="0" err="1" smtClean="0"/>
              <a:t>φιλαναγνωσίας</a:t>
            </a:r>
            <a:r>
              <a:rPr lang="el-GR" dirty="0" smtClean="0"/>
              <a:t> και σε μαθητές που δε συμμετείχαν στο πρόγραμμα. </a:t>
            </a:r>
          </a:p>
          <a:p>
            <a:r>
              <a:rPr lang="el-GR" dirty="0" smtClean="0"/>
              <a:t> </a:t>
            </a:r>
          </a:p>
          <a:p>
            <a:r>
              <a:rPr lang="el-GR" dirty="0" smtClean="0"/>
              <a:t> </a:t>
            </a:r>
          </a:p>
          <a:p>
            <a:r>
              <a:rPr lang="el-GR" dirty="0" smtClean="0"/>
              <a:t>    γ. διάδοση-διάχυση των αποτελεσμάτων του προγράμματος:</a:t>
            </a:r>
          </a:p>
          <a:p>
            <a:r>
              <a:rPr lang="el-GR" dirty="0" smtClean="0"/>
              <a:t>Η υλοποίηση του προγράμματος συνέβαλε στην αξιοποίηση της σχολικής βιβλιοθήκης από μεγάλο αριθμό μαθητών που συμμετείχαν ή όχι στο πρόγραμμα. </a:t>
            </a:r>
          </a:p>
          <a:p>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 Antiqua" pitchFamily="18" charset="0"/>
            </a:endParaRPr>
          </a:p>
        </p:txBody>
      </p:sp>
      <p:sp>
        <p:nvSpPr>
          <p:cNvPr id="3" name="2 - Θέση περιεχομένου"/>
          <p:cNvSpPr>
            <a:spLocks noGrp="1"/>
          </p:cNvSpPr>
          <p:nvPr>
            <p:ph idx="1"/>
          </p:nvPr>
        </p:nvSpPr>
        <p:spPr/>
        <p:txBody>
          <a:bodyPr/>
          <a:lstStyle/>
          <a:p>
            <a:r>
              <a:rPr lang="el-GR" dirty="0" smtClean="0">
                <a:latin typeface="Book Antiqua" pitchFamily="18" charset="0"/>
              </a:rPr>
              <a:t>ΣΤΟΧΟΙ ΜΑΣ ΓΙΑ ΤΟ ΜΕΛΛΟΝ</a:t>
            </a:r>
          </a:p>
          <a:p>
            <a:pPr>
              <a:buNone/>
            </a:pPr>
            <a:r>
              <a:rPr lang="el-GR" dirty="0" smtClean="0">
                <a:latin typeface="Book Antiqua" pitchFamily="18" charset="0"/>
              </a:rPr>
              <a:t>  Υλοποίηση ανάλογου πολιτιστικού προγράμματος και την επόμενη χρονιά </a:t>
            </a:r>
          </a:p>
          <a:p>
            <a:pPr>
              <a:buNone/>
            </a:pPr>
            <a:r>
              <a:rPr lang="el-GR" dirty="0" smtClean="0">
                <a:latin typeface="Book Antiqua" pitchFamily="18" charset="0"/>
              </a:rPr>
              <a:t>    με συμμετοχή μεγαλύτερου αριθμού μαθητών και πραγματοποίηση περισσότερων εκπαιδευτικών επισκέψεων και δράσεων γενικότερα εντός και εκτός σχολείου. </a:t>
            </a:r>
            <a:endParaRPr lang="el-GR"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endParaRPr lang="el-GR"/>
          </a:p>
        </p:txBody>
      </p:sp>
      <p:pic>
        <p:nvPicPr>
          <p:cNvPr id="22530" name="Picture 2" descr="E:\ΕΙΚΟΝΕΣ ΓΙΑ ΦΙΛΑΝΑΓΝΩΣΙΑ\μωσιαδου\DSC_0482.JPG"/>
          <p:cNvPicPr>
            <a:picLocks noGrp="1" noChangeAspect="1" noChangeArrowheads="1"/>
          </p:cNvPicPr>
          <p:nvPr>
            <p:ph idx="1"/>
          </p:nvPr>
        </p:nvPicPr>
        <p:blipFill>
          <a:blip r:embed="rId2" cstate="print"/>
          <a:stretch>
            <a:fillRect/>
          </a:stretch>
        </p:blipFill>
        <p:spPr>
          <a:xfrm>
            <a:off x="0" y="1538380"/>
            <a:ext cx="8028384" cy="5319620"/>
          </a:xfrm>
        </p:spPr>
      </p:pic>
      <p:sp>
        <p:nvSpPr>
          <p:cNvPr id="5" name="4 - Θέση κειμένου"/>
          <p:cNvSpPr>
            <a:spLocks noGrp="1"/>
          </p:cNvSpPr>
          <p:nvPr>
            <p:ph type="body" sz="half" idx="4294967295"/>
          </p:nvPr>
        </p:nvSpPr>
        <p:spPr>
          <a:xfrm>
            <a:off x="0" y="0"/>
            <a:ext cx="9144000" cy="6126163"/>
          </a:xfrm>
        </p:spPr>
        <p:txBody>
          <a:bodyPr>
            <a:normAutofit/>
          </a:bodyPr>
          <a:lstStyle/>
          <a:p>
            <a:r>
              <a:rPr lang="el-GR" dirty="0" smtClean="0"/>
              <a:t>ΠΑΡΑΚΟΛΟΥΘΗΣΗ ΠΑΡΟΥΣΙΑΣΗΣ </a:t>
            </a:r>
          </a:p>
          <a:p>
            <a:r>
              <a:rPr lang="el-GR" dirty="0" smtClean="0"/>
              <a:t>Της ποιητικής συλλογής της Ελένης </a:t>
            </a:r>
            <a:r>
              <a:rPr lang="el-GR" dirty="0" err="1" smtClean="0"/>
              <a:t>Μωυσιάδου</a:t>
            </a:r>
            <a:r>
              <a:rPr lang="el-GR" dirty="0" smtClean="0"/>
              <a:t> –</a:t>
            </a:r>
            <a:r>
              <a:rPr lang="el-GR" dirty="0" err="1" smtClean="0"/>
              <a:t>Δοξαστάκη</a:t>
            </a:r>
            <a:r>
              <a:rPr lang="el-GR" dirty="0" smtClean="0"/>
              <a:t> </a:t>
            </a:r>
            <a:r>
              <a:rPr lang="el-GR" dirty="0" smtClean="0">
                <a:hlinkClick r:id="rId3"/>
              </a:rPr>
              <a:t>Ο μύθος και ο ήλιος</a:t>
            </a:r>
            <a:endParaRPr lang="el-GR" dirty="0" smtClean="0"/>
          </a:p>
          <a:p>
            <a:endParaRPr lang="el-GR" dirty="0"/>
          </a:p>
        </p:txBody>
      </p:sp>
    </p:spTree>
  </p:cSld>
  <p:clrMapOvr>
    <a:masterClrMapping/>
  </p:clrMapOvr>
  <p:transition>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6" name="5 - Θέση περιεχομένου"/>
          <p:cNvGraphicFramePr>
            <a:graphicFrameLocks noGrp="1"/>
          </p:cNvGraphicFramePr>
          <p:nvPr>
            <p:ph idx="1"/>
          </p:nvPr>
        </p:nvGraphicFramePr>
        <p:xfrm>
          <a:off x="0" y="0"/>
          <a:ext cx="9144000" cy="7101411"/>
        </p:xfrm>
        <a:graphic>
          <a:graphicData uri="http://schemas.openxmlformats.org/drawingml/2006/table">
            <a:tbl>
              <a:tblPr firstRow="1" bandRow="1">
                <a:tableStyleId>{5C22544A-7EE6-4342-B048-85BDC9FD1C3A}</a:tableStyleId>
              </a:tblPr>
              <a:tblGrid>
                <a:gridCol w="3048000"/>
                <a:gridCol w="3048000"/>
                <a:gridCol w="3048000"/>
              </a:tblGrid>
              <a:tr h="470818">
                <a:tc>
                  <a:txBody>
                    <a:bodyPr/>
                    <a:lstStyle/>
                    <a:p>
                      <a:pPr>
                        <a:lnSpc>
                          <a:spcPct val="115000"/>
                        </a:lnSpc>
                        <a:spcAft>
                          <a:spcPts val="0"/>
                        </a:spcAft>
                      </a:pPr>
                      <a:r>
                        <a:rPr lang="el-GR" sz="1400" b="1" dirty="0">
                          <a:latin typeface="Bookman Old Style"/>
                          <a:ea typeface="Times New Roman"/>
                          <a:cs typeface="Times New Roman"/>
                        </a:rPr>
                        <a:t>ΕΠΩΝΥΜΟ</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b="1">
                          <a:latin typeface="Bookman Old Style"/>
                          <a:ea typeface="Times New Roman"/>
                          <a:cs typeface="Times New Roman"/>
                        </a:rPr>
                        <a:t>ΟΝΟΜΑ</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b="1" dirty="0">
                          <a:latin typeface="Bookman Old Style"/>
                          <a:ea typeface="Times New Roman"/>
                          <a:cs typeface="Times New Roman"/>
                        </a:rPr>
                        <a:t>ΤΜΗΜΑ</a:t>
                      </a:r>
                      <a:endParaRPr lang="el-GR" sz="1400" dirty="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ΝΙΚΟΛΟΥΔΑΚΗ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ΝΙΚΗ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Α1</a:t>
                      </a:r>
                      <a:endParaRPr lang="el-GR" sz="1400" dirty="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ΛΑΜΠΡΙΝΟΥΔΑΚΗ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ΘΕΝΙΑ </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ΜΑΚΡΑΚΗ</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ΕΙΡΗΝΗ</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ΜΟΧΙΑΝΑΚΗ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ΚΑΤΕΡΙΝΑ</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ΜΠΙΛΛΙΑΡΗ</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ΕΛΕΝΗ</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ΜΠΟΡΜΠΟΥΔΑΚΗΣ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Calibri"/>
                          <a:ea typeface="Times New Roman"/>
                          <a:cs typeface="Calibri"/>
                        </a:rPr>
                        <a:t>ΑΡΙΣΤΕΙΔΗΣ Α </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Calibri"/>
                          <a:ea typeface="Times New Roman"/>
                          <a:cs typeface="Calibri"/>
                        </a:rPr>
                        <a:t>A4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ΠΑΝΑΚΑΚΗ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ΜΑΡΙΑ</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ΠΑΠΑΔΑΚΗΣ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ΔΙΟΓΕΝΗΣ </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Α4</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ΡΟΚΟΥ</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ΚΑΤΕΡΙΝΑ</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Α5</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ΑΠΟΣΤΟΛΑΚΗ</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ΧΡΥΣΑ</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Β1</a:t>
                      </a:r>
                      <a:endParaRPr lang="el-GR" sz="1400" dirty="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dirty="0">
                          <a:solidFill>
                            <a:srgbClr val="000000"/>
                          </a:solidFill>
                          <a:latin typeface="Bookman Old Style"/>
                          <a:ea typeface="Times New Roman"/>
                          <a:cs typeface="Calibri"/>
                        </a:rPr>
                        <a:t>ΑΣΚΙΑΝΑΚΗ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ΡΟΔΑΝΘΗ</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Β1</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a:solidFill>
                            <a:srgbClr val="000000"/>
                          </a:solidFill>
                          <a:latin typeface="Bookman Old Style"/>
                          <a:ea typeface="Times New Roman"/>
                          <a:cs typeface="Calibri"/>
                        </a:rPr>
                        <a:t>ΒΑΡΔΑΣ </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ΜΙΧΑΛΗΣ</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Β1</a:t>
                      </a:r>
                      <a:endParaRPr lang="el-GR" sz="1400">
                        <a:latin typeface="Calibri"/>
                        <a:ea typeface="Calibri"/>
                        <a:cs typeface="Times New Roman"/>
                      </a:endParaRPr>
                    </a:p>
                  </a:txBody>
                  <a:tcPr marL="68580" marR="68580" marT="0" marB="0" anchor="b"/>
                </a:tc>
              </a:tr>
              <a:tr h="470818">
                <a:tc>
                  <a:txBody>
                    <a:bodyPr/>
                    <a:lstStyle/>
                    <a:p>
                      <a:pPr>
                        <a:lnSpc>
                          <a:spcPct val="115000"/>
                        </a:lnSpc>
                        <a:spcAft>
                          <a:spcPts val="0"/>
                        </a:spcAft>
                      </a:pPr>
                      <a:r>
                        <a:rPr lang="el-GR" sz="1400">
                          <a:solidFill>
                            <a:srgbClr val="000000"/>
                          </a:solidFill>
                          <a:latin typeface="Bookman Old Style"/>
                          <a:ea typeface="Times New Roman"/>
                          <a:cs typeface="Calibri"/>
                        </a:rPr>
                        <a:t>ΓΙΑΚΟΥΜΑΚΗ</a:t>
                      </a:r>
                      <a:endParaRPr lang="el-GR" sz="140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ΚΑΤΕΡΙΝΑ</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a:solidFill>
                            <a:srgbClr val="000000"/>
                          </a:solidFill>
                          <a:latin typeface="Bookman Old Style"/>
                          <a:ea typeface="Times New Roman"/>
                          <a:cs typeface="Calibri"/>
                        </a:rPr>
                        <a:t>Β1</a:t>
                      </a:r>
                      <a:endParaRPr lang="el-GR" sz="1400">
                        <a:latin typeface="Calibri"/>
                        <a:ea typeface="Calibri"/>
                        <a:cs typeface="Times New Roman"/>
                      </a:endParaRPr>
                    </a:p>
                  </a:txBody>
                  <a:tcPr marL="68580" marR="68580" marT="0" marB="0" anchor="b"/>
                </a:tc>
              </a:tr>
              <a:tr h="509959">
                <a:tc>
                  <a:txBody>
                    <a:bodyPr/>
                    <a:lstStyle/>
                    <a:p>
                      <a:pPr>
                        <a:lnSpc>
                          <a:spcPct val="115000"/>
                        </a:lnSpc>
                        <a:spcAft>
                          <a:spcPts val="0"/>
                        </a:spcAft>
                      </a:pPr>
                      <a:r>
                        <a:rPr lang="el-GR" sz="1400" dirty="0">
                          <a:solidFill>
                            <a:srgbClr val="000000"/>
                          </a:solidFill>
                          <a:latin typeface="Bookman Old Style"/>
                          <a:ea typeface="Times New Roman"/>
                          <a:cs typeface="Calibri"/>
                        </a:rPr>
                        <a:t>ΔΡΑΚΑΚΗ </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ΑΛΕΞΑΝΔΡΑ</a:t>
                      </a:r>
                      <a:endParaRPr lang="el-GR" sz="1400" dirty="0">
                        <a:latin typeface="Calibri"/>
                        <a:ea typeface="Calibri"/>
                        <a:cs typeface="Times New Roman"/>
                      </a:endParaRPr>
                    </a:p>
                  </a:txBody>
                  <a:tcPr marL="68580" marR="68580" marT="0" marB="0" anchor="b"/>
                </a:tc>
                <a:tc>
                  <a:txBody>
                    <a:bodyPr/>
                    <a:lstStyle/>
                    <a:p>
                      <a:pPr>
                        <a:lnSpc>
                          <a:spcPct val="115000"/>
                        </a:lnSpc>
                        <a:spcAft>
                          <a:spcPts val="0"/>
                        </a:spcAft>
                      </a:pPr>
                      <a:r>
                        <a:rPr lang="el-GR" sz="1400" dirty="0">
                          <a:solidFill>
                            <a:srgbClr val="000000"/>
                          </a:solidFill>
                          <a:latin typeface="Bookman Old Style"/>
                          <a:ea typeface="Times New Roman"/>
                          <a:cs typeface="Calibri"/>
                        </a:rPr>
                        <a:t>Β2</a:t>
                      </a:r>
                      <a:endParaRPr lang="el-GR" sz="1400" dirty="0">
                        <a:latin typeface="Calibri"/>
                        <a:ea typeface="Calibri"/>
                        <a:cs typeface="Times New Roman"/>
                      </a:endParaRPr>
                    </a:p>
                  </a:txBody>
                  <a:tcPr marL="68580" marR="68580" marT="0" marB="0" anchor="b"/>
                </a:tc>
              </a:tr>
            </a:tbl>
          </a:graphicData>
        </a:graphic>
      </p:graphicFrame>
    </p:spTree>
  </p:cSld>
  <p:clrMapOvr>
    <a:masterClrMapping/>
  </p:clrMapOvr>
  <p:transition>
    <p:wheel spokes="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7572396" cy="6857997"/>
        </p:xfrm>
        <a:graphic>
          <a:graphicData uri="http://schemas.openxmlformats.org/drawingml/2006/table">
            <a:tbl>
              <a:tblPr firstRow="1" bandRow="1">
                <a:tableStyleId>{5C22544A-7EE6-4342-B048-85BDC9FD1C3A}</a:tableStyleId>
              </a:tblPr>
              <a:tblGrid>
                <a:gridCol w="2524132"/>
                <a:gridCol w="2524132"/>
                <a:gridCol w="2524132"/>
              </a:tblGrid>
              <a:tr h="485458">
                <a:tc>
                  <a:txBody>
                    <a:bodyPr/>
                    <a:lstStyle/>
                    <a:p>
                      <a:pPr>
                        <a:lnSpc>
                          <a:spcPct val="115000"/>
                        </a:lnSpc>
                        <a:spcAft>
                          <a:spcPts val="0"/>
                        </a:spcAft>
                      </a:pPr>
                      <a:r>
                        <a:rPr lang="el-GR" sz="1600" b="1" dirty="0">
                          <a:latin typeface="Bookman Old Style"/>
                          <a:ea typeface="Times New Roman"/>
                          <a:cs typeface="Times New Roman"/>
                        </a:rPr>
                        <a:t>ΕΠΩΝΥΜΟ</a:t>
                      </a:r>
                      <a:endParaRPr lang="el-GR" sz="1600" dirty="0">
                        <a:latin typeface="Calibri"/>
                        <a:ea typeface="Calibri"/>
                        <a:cs typeface="Times New Roman"/>
                      </a:endParaRPr>
                    </a:p>
                  </a:txBody>
                  <a:tcPr marL="68580" marR="68580" marT="0" marB="0" anchor="b"/>
                </a:tc>
                <a:tc>
                  <a:txBody>
                    <a:bodyPr/>
                    <a:lstStyle/>
                    <a:p>
                      <a:pPr>
                        <a:lnSpc>
                          <a:spcPct val="115000"/>
                        </a:lnSpc>
                        <a:spcAft>
                          <a:spcPts val="0"/>
                        </a:spcAft>
                      </a:pPr>
                      <a:r>
                        <a:rPr lang="el-GR" sz="1600" b="1">
                          <a:latin typeface="Bookman Old Style"/>
                          <a:ea typeface="Times New Roman"/>
                          <a:cs typeface="Times New Roman"/>
                        </a:rPr>
                        <a:t>ΟΝΟΜΑ</a:t>
                      </a:r>
                      <a:endParaRPr lang="el-GR" sz="1600">
                        <a:latin typeface="Calibri"/>
                        <a:ea typeface="Calibri"/>
                        <a:cs typeface="Times New Roman"/>
                      </a:endParaRPr>
                    </a:p>
                  </a:txBody>
                  <a:tcPr marL="68580" marR="68580" marT="0" marB="0" anchor="b"/>
                </a:tc>
                <a:tc>
                  <a:txBody>
                    <a:bodyPr/>
                    <a:lstStyle/>
                    <a:p>
                      <a:pPr>
                        <a:lnSpc>
                          <a:spcPct val="115000"/>
                        </a:lnSpc>
                        <a:spcAft>
                          <a:spcPts val="0"/>
                        </a:spcAft>
                      </a:pPr>
                      <a:r>
                        <a:rPr lang="el-GR" sz="1600" b="1" dirty="0">
                          <a:latin typeface="Bookman Old Style"/>
                          <a:ea typeface="Times New Roman"/>
                          <a:cs typeface="Times New Roman"/>
                        </a:rPr>
                        <a:t>ΤΜΗΜΑ</a:t>
                      </a:r>
                      <a:endParaRPr lang="el-GR" sz="1600" dirty="0">
                        <a:latin typeface="Calibri"/>
                        <a:ea typeface="Calibri"/>
                        <a:cs typeface="Times New Roman"/>
                      </a:endParaRPr>
                    </a:p>
                  </a:txBody>
                  <a:tcPr marL="68580" marR="68580" marT="0" marB="0" anchor="b"/>
                </a:tc>
              </a:tr>
              <a:tr h="485458">
                <a:tc>
                  <a:txBody>
                    <a:bodyPr/>
                    <a:lstStyle/>
                    <a:p>
                      <a:pPr>
                        <a:lnSpc>
                          <a:spcPct val="115000"/>
                        </a:lnSpc>
                        <a:spcAft>
                          <a:spcPts val="0"/>
                        </a:spcAft>
                      </a:pPr>
                      <a:r>
                        <a:rPr lang="el-GR" sz="1400" b="1" kern="1200">
                          <a:solidFill>
                            <a:srgbClr val="000000"/>
                          </a:solidFill>
                          <a:latin typeface="Bookman Old Style"/>
                          <a:ea typeface="Times New Roman"/>
                          <a:cs typeface="Calibri"/>
                        </a:rPr>
                        <a:t>ΗΛΙΑΚΗΣ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b="1" kern="1200">
                          <a:solidFill>
                            <a:srgbClr val="000000"/>
                          </a:solidFill>
                          <a:latin typeface="Bookman Old Style"/>
                          <a:ea typeface="Times New Roman"/>
                          <a:cs typeface="Calibri"/>
                        </a:rPr>
                        <a:t>ΣΤΡΑΤΗΣ</a:t>
                      </a:r>
                      <a:r>
                        <a:rPr lang="el-GR" sz="1400" b="1" kern="1200">
                          <a:solidFill>
                            <a:srgbClr val="FFFFFF"/>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b="1" kern="1200">
                          <a:solidFill>
                            <a:srgbClr val="000000"/>
                          </a:solidFill>
                          <a:latin typeface="Bookman Old Style"/>
                          <a:ea typeface="Times New Roman"/>
                          <a:cs typeface="Calibri"/>
                        </a:rPr>
                        <a:t>Β2</a:t>
                      </a:r>
                      <a:r>
                        <a:rPr lang="el-GR" sz="1400" b="1" kern="1200">
                          <a:solidFill>
                            <a:srgbClr val="FFFFFF"/>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ΚΑΖΑΝΤΖΗΣ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ΓΙΑΝΝΗΣ</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Β2</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ΚΑΚΟΥΔΑΚΗ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ΧΑΡΑ</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Β2</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ΚΑΡΑΤΖΗ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ΕΙΡΗΝΗ</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Β2</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547043">
                <a:tc>
                  <a:txBody>
                    <a:bodyPr/>
                    <a:lstStyle/>
                    <a:p>
                      <a:pPr>
                        <a:lnSpc>
                          <a:spcPct val="115000"/>
                        </a:lnSpc>
                        <a:spcAft>
                          <a:spcPts val="0"/>
                        </a:spcAft>
                      </a:pPr>
                      <a:r>
                        <a:rPr lang="en-US" sz="1400" kern="1200">
                          <a:solidFill>
                            <a:srgbClr val="000000"/>
                          </a:solidFill>
                          <a:latin typeface="Bookman Old Style"/>
                          <a:ea typeface="Times New Roman"/>
                          <a:cs typeface="Calibri"/>
                        </a:rPr>
                        <a:t>ΚΟΡΕΝΕΛΑΚΗ </a:t>
                      </a:r>
                      <a:endParaRPr lang="el-GR" sz="1100">
                        <a:latin typeface="Calibri"/>
                        <a:ea typeface="Calibri"/>
                        <a:cs typeface="Times New Roman"/>
                      </a:endParaRPr>
                    </a:p>
                    <a:p>
                      <a:pPr>
                        <a:lnSpc>
                          <a:spcPct val="115000"/>
                        </a:lnSpc>
                        <a:spcAft>
                          <a:spcPts val="0"/>
                        </a:spcAft>
                      </a:pPr>
                      <a:r>
                        <a:rPr lang="el-GR" sz="1400" kern="1200">
                          <a:solidFill>
                            <a:srgbClr val="000000"/>
                          </a:solidFill>
                          <a:latin typeface="Bookman Old Style"/>
                          <a:ea typeface="Times New Roman"/>
                          <a:cs typeface="Calibri"/>
                        </a:rPr>
                        <a:t>ΚΡΑΣΑΝΑΚΗ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ΣΟΦΙΑ</a:t>
                      </a:r>
                      <a:endParaRPr lang="el-GR" sz="1100">
                        <a:latin typeface="Calibri"/>
                        <a:ea typeface="Calibri"/>
                        <a:cs typeface="Times New Roman"/>
                      </a:endParaRPr>
                    </a:p>
                    <a:p>
                      <a:pPr>
                        <a:lnSpc>
                          <a:spcPct val="115000"/>
                        </a:lnSpc>
                        <a:spcAft>
                          <a:spcPts val="0"/>
                        </a:spcAft>
                      </a:pPr>
                      <a:r>
                        <a:rPr lang="el-GR" sz="1400" kern="1200">
                          <a:solidFill>
                            <a:srgbClr val="000000"/>
                          </a:solidFill>
                          <a:latin typeface="Bookman Old Style"/>
                          <a:ea typeface="Times New Roman"/>
                          <a:cs typeface="Calibri"/>
                        </a:rPr>
                        <a:t>ΕΛΕΥΘΕΡΙΑ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Β3 </a:t>
                      </a:r>
                      <a:endParaRPr lang="el-GR" sz="1100">
                        <a:latin typeface="Calibri"/>
                        <a:ea typeface="Calibri"/>
                        <a:cs typeface="Times New Roman"/>
                      </a:endParaRPr>
                    </a:p>
                    <a:p>
                      <a:pPr>
                        <a:lnSpc>
                          <a:spcPct val="115000"/>
                        </a:lnSpc>
                        <a:spcAft>
                          <a:spcPts val="0"/>
                        </a:spcAft>
                      </a:pPr>
                      <a:r>
                        <a:rPr lang="el-GR" sz="1400" kern="1200">
                          <a:solidFill>
                            <a:srgbClr val="000000"/>
                          </a:solidFill>
                          <a:latin typeface="Bookman Old Style"/>
                          <a:ea typeface="Times New Roman"/>
                          <a:cs typeface="Calibri"/>
                        </a:rPr>
                        <a:t>Β3</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ΠΑΠΑΔΑΚΗ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ΣΤΑΥΡΟΥΛΑ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Β5</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ΦΛΟΥΡΗ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ΔΕΣΠΟΙΝΑ</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Β6</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ΦΟΥΝΤΟΥΛΑΚΗ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ΖΑΦΕΙΡΑ</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Β6</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ΣΤΕΡΝΑΡΑ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ΑΓΑΠΗ</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Calibri"/>
                          <a:ea typeface="Times New Roman"/>
                          <a:cs typeface="Calibri"/>
                        </a:rPr>
                        <a:t>Β5</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ΓΙΟΚΕΑ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ΕΛΕΝΗ</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Β7</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ΞΗΡΟΥΧΑΚΗ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ΕΜΜΑΝΟΥΕΛΑ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Β7</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ΣΤΑΥΡΟΥΛΑΚΗ</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ΕΙΡΗΝΗ</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Β7</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r>
              <a:tr h="485458">
                <a:tc>
                  <a:txBody>
                    <a:bodyPr/>
                    <a:lstStyle/>
                    <a:p>
                      <a:pPr>
                        <a:lnSpc>
                          <a:spcPct val="115000"/>
                        </a:lnSpc>
                        <a:spcAft>
                          <a:spcPts val="0"/>
                        </a:spcAft>
                      </a:pPr>
                      <a:r>
                        <a:rPr lang="el-GR" sz="1400" kern="1200">
                          <a:solidFill>
                            <a:srgbClr val="000000"/>
                          </a:solidFill>
                          <a:latin typeface="Bookman Old Style"/>
                          <a:ea typeface="Times New Roman"/>
                          <a:cs typeface="Calibri"/>
                        </a:rPr>
                        <a:t>ΣΤΙΒΑΚΤΑΚΗΣ</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a:solidFill>
                            <a:srgbClr val="000000"/>
                          </a:solidFill>
                          <a:latin typeface="Bookman Old Style"/>
                          <a:ea typeface="Times New Roman"/>
                          <a:cs typeface="Calibri"/>
                        </a:rPr>
                        <a:t>ΙΩΑΝΝΗΣ</a:t>
                      </a:r>
                      <a:r>
                        <a:rPr lang="el-GR" sz="1400" kern="1200">
                          <a:solidFill>
                            <a:srgbClr val="000000"/>
                          </a:solidFill>
                          <a:latin typeface="Calibri"/>
                          <a:ea typeface="Calibri"/>
                          <a:cs typeface="Times New Roman"/>
                        </a:rPr>
                        <a:t> </a:t>
                      </a:r>
                      <a:endParaRPr lang="el-GR" sz="1100">
                        <a:latin typeface="Calibri"/>
                        <a:ea typeface="Calibri"/>
                        <a:cs typeface="Times New Roman"/>
                      </a:endParaRPr>
                    </a:p>
                  </a:txBody>
                  <a:tcPr marL="68580" marR="68580" marT="9525" marB="0" anchor="b"/>
                </a:tc>
                <a:tc>
                  <a:txBody>
                    <a:bodyPr/>
                    <a:lstStyle/>
                    <a:p>
                      <a:pPr>
                        <a:lnSpc>
                          <a:spcPct val="115000"/>
                        </a:lnSpc>
                        <a:spcAft>
                          <a:spcPts val="0"/>
                        </a:spcAft>
                      </a:pPr>
                      <a:r>
                        <a:rPr lang="el-GR" sz="1400" kern="1200" dirty="0">
                          <a:solidFill>
                            <a:srgbClr val="000000"/>
                          </a:solidFill>
                          <a:latin typeface="Bookman Old Style"/>
                          <a:ea typeface="Times New Roman"/>
                          <a:cs typeface="Calibri"/>
                        </a:rPr>
                        <a:t>Β7</a:t>
                      </a:r>
                      <a:r>
                        <a:rPr lang="el-GR" sz="1400" kern="1200" dirty="0">
                          <a:solidFill>
                            <a:srgbClr val="000000"/>
                          </a:solidFill>
                          <a:latin typeface="Calibri"/>
                          <a:ea typeface="Calibri"/>
                          <a:cs typeface="Times New Roman"/>
                        </a:rPr>
                        <a:t> </a:t>
                      </a:r>
                      <a:endParaRPr lang="el-GR" sz="1100" dirty="0">
                        <a:latin typeface="Calibri"/>
                        <a:ea typeface="Calibri"/>
                        <a:cs typeface="Times New Roman"/>
                      </a:endParaRPr>
                    </a:p>
                  </a:txBody>
                  <a:tcPr marL="68580" marR="68580" marT="9525" marB="0" anchor="b"/>
                </a:tc>
              </a:tr>
            </a:tbl>
          </a:graphicData>
        </a:graphic>
      </p:graphicFrame>
    </p:spTree>
  </p:cSld>
  <p:clrMapOvr>
    <a:masterClrMapping/>
  </p:clrMapOvr>
  <p:transition>
    <p:wheel spokes="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000" dirty="0" smtClean="0">
                <a:latin typeface="Book Antiqua" pitchFamily="18" charset="0"/>
              </a:rPr>
              <a:t>ΣΥΝΤΟΝΙΣΤΕΣ ΚΑΘΗΓΗΤΕΣ </a:t>
            </a:r>
          </a:p>
          <a:p>
            <a:endParaRPr lang="el-GR" sz="2000" dirty="0" smtClean="0">
              <a:latin typeface="Book Antiqua" pitchFamily="18" charset="0"/>
            </a:endParaRPr>
          </a:p>
          <a:p>
            <a:r>
              <a:rPr lang="el-GR" sz="2000" dirty="0" smtClean="0">
                <a:latin typeface="Book Antiqua" pitchFamily="18" charset="0"/>
              </a:rPr>
              <a:t>ΒΑΦΕΙΑΔΟΥ ΚΟΡΙΝΑ</a:t>
            </a:r>
          </a:p>
          <a:p>
            <a:r>
              <a:rPr lang="el-GR" sz="2000" dirty="0" smtClean="0">
                <a:latin typeface="Book Antiqua" pitchFamily="18" charset="0"/>
              </a:rPr>
              <a:t>ΓΙΑΚΟΥΜΑΚΗ ΜΑΡΙΑ</a:t>
            </a:r>
          </a:p>
          <a:p>
            <a:r>
              <a:rPr lang="el-GR" sz="2000" dirty="0" smtClean="0">
                <a:latin typeface="Book Antiqua" pitchFamily="18" charset="0"/>
              </a:rPr>
              <a:t>ΤΑΜΠΟΥΡΑΤΖΗ ΡΕΝΙΑ </a:t>
            </a:r>
          </a:p>
          <a:p>
            <a:r>
              <a:rPr lang="el-GR" sz="2000" dirty="0" smtClean="0">
                <a:latin typeface="Book Antiqua" pitchFamily="18" charset="0"/>
              </a:rPr>
              <a:t>ΤΖΑΛΑΛΗΣ ΑΓΓΕΛΟΣ</a:t>
            </a:r>
            <a:endParaRPr lang="el-GR" sz="2000" dirty="0">
              <a:latin typeface="Book Antiqua" pitchFamily="18" charset="0"/>
            </a:endParaRPr>
          </a:p>
        </p:txBody>
      </p:sp>
    </p:spTree>
  </p:cSld>
  <p:clrMapOvr>
    <a:masterClrMapping/>
  </p:clrMapOvr>
  <p:transition>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Ανάρτηση στην ιστοσελίδα του 8</a:t>
            </a:r>
            <a:r>
              <a:rPr lang="el-GR" baseline="30000" dirty="0" smtClean="0"/>
              <a:t>ου</a:t>
            </a:r>
            <a:r>
              <a:rPr lang="el-GR" dirty="0" smtClean="0"/>
              <a:t> ΓΕΛ Ηρακλείου</a:t>
            </a:r>
          </a:p>
          <a:p>
            <a:pPr>
              <a:buNone/>
            </a:pPr>
            <a:endParaRPr lang="el-GR" dirty="0" smtClean="0">
              <a:hlinkClick r:id="rId2"/>
            </a:endParaRPr>
          </a:p>
          <a:p>
            <a:pPr>
              <a:buNone/>
            </a:pPr>
            <a:r>
              <a:rPr lang="en-US" dirty="0" smtClean="0">
                <a:hlinkClick r:id="rId2"/>
              </a:rPr>
              <a:t>http://8lyk-irakl.ira.sch.gr/wordpress/?p=398</a:t>
            </a:r>
            <a:endParaRPr lang="el-GR" dirty="0" smtClean="0"/>
          </a:p>
          <a:p>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Ανάρτηση στην </a:t>
            </a:r>
            <a:r>
              <a:rPr lang="el-GR" dirty="0" smtClean="0">
                <a:hlinkClick r:id="rId2"/>
              </a:rPr>
              <a:t>ιστοσελίδα </a:t>
            </a:r>
            <a:r>
              <a:rPr lang="el-GR" dirty="0" smtClean="0"/>
              <a:t>της φιλολόγου Γιακουμάκη Μαρίας του 8</a:t>
            </a:r>
            <a:r>
              <a:rPr lang="el-GR" baseline="30000" dirty="0" smtClean="0"/>
              <a:t>ου</a:t>
            </a:r>
            <a:r>
              <a:rPr lang="el-GR" dirty="0" smtClean="0"/>
              <a:t> ΓΕΛ Ηρακλείου</a:t>
            </a:r>
          </a:p>
          <a:p>
            <a:endParaRPr lang="el-GR" dirty="0" smtClean="0"/>
          </a:p>
          <a:p>
            <a:endParaRPr lang="en-US" dirty="0" smtClean="0"/>
          </a:p>
          <a:p>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i="1" dirty="0" smtClean="0"/>
              <a:t>Στο φιλόξενο χώρο του καφέ ΕΝΕΤΙΚΟΝ στα Λιοντάρια, κέντρο Ηρακλείου, παρουσιάστηκε </a:t>
            </a:r>
            <a:r>
              <a:rPr lang="el-GR" dirty="0" smtClean="0"/>
              <a:t>σε μια ζεστή ποιητική βραδιά με εξαιρετικούς εισηγητές και συμμετοχή του ποιητικού κόσμου αυτής της πόλης παρουσιάστηκε η κομψή συλλογή </a:t>
            </a:r>
            <a:r>
              <a:rPr lang="el-GR" dirty="0" err="1" smtClean="0"/>
              <a:t>χάι</a:t>
            </a:r>
            <a:r>
              <a:rPr lang="el-GR" dirty="0" smtClean="0"/>
              <a:t> κου </a:t>
            </a:r>
            <a:r>
              <a:rPr lang="el-GR" b="1" dirty="0" smtClean="0"/>
              <a:t>Ο μύθος και ο ήλιος</a:t>
            </a:r>
            <a:r>
              <a:rPr lang="el-GR" dirty="0" smtClean="0"/>
              <a:t> της φιλολόγου,  ζωγράφου και ποιήτριας Ελένης </a:t>
            </a:r>
            <a:r>
              <a:rPr lang="el-GR" dirty="0" err="1" smtClean="0"/>
              <a:t>Μωυσιάδου</a:t>
            </a:r>
            <a:r>
              <a:rPr lang="el-GR" dirty="0" smtClean="0"/>
              <a:t> </a:t>
            </a:r>
            <a:r>
              <a:rPr lang="el-GR" dirty="0" err="1" smtClean="0"/>
              <a:t>Κουντούρη</a:t>
            </a:r>
            <a:r>
              <a:rPr lang="el-GR" i="1" dirty="0" smtClean="0"/>
              <a:t> από τις εκδόσεις  (</a:t>
            </a:r>
            <a:r>
              <a:rPr lang="el-GR" i="1" dirty="0" err="1" smtClean="0"/>
              <a:t>poema</a:t>
            </a:r>
            <a:r>
              <a:rPr lang="el-GR" i="1" dirty="0" smtClean="0"/>
              <a:t>…</a:t>
            </a:r>
            <a:endParaRPr lang="el-GR" dirty="0" smtClean="0"/>
          </a:p>
          <a:p>
            <a:r>
              <a:rPr lang="el-GR" dirty="0" smtClean="0"/>
              <a:t>Για το ποιητικό είδος, που κερδίζει ολοένα περισσότερους τόσο δημιουργούς όσο και αναγνώστες, μίλησε ο Θεοχάρης </a:t>
            </a:r>
            <a:r>
              <a:rPr lang="el-GR" dirty="0" err="1" smtClean="0"/>
              <a:t>Δετοράκης</a:t>
            </a:r>
            <a:r>
              <a:rPr lang="el-GR" dirty="0" smtClean="0"/>
              <a:t>, </a:t>
            </a:r>
            <a:r>
              <a:rPr lang="el-GR" i="1" dirty="0" smtClean="0"/>
              <a:t> «Ομότιμος καθηγητής Βυζαντινής Φιλολογίας στο Πανεπιστήμιο Κρήτης».  </a:t>
            </a:r>
            <a:r>
              <a:rPr lang="el-GR" dirty="0" smtClean="0"/>
              <a:t> Για την αξία της συλλογής μίλησαν οι έμπειροι και έγκριτοι φιλόλογοι Ζαχαρίας </a:t>
            </a:r>
            <a:r>
              <a:rPr lang="el-GR" dirty="0" err="1" smtClean="0"/>
              <a:t>Κατσακός</a:t>
            </a:r>
            <a:r>
              <a:rPr lang="el-GR" dirty="0" smtClean="0"/>
              <a:t> </a:t>
            </a:r>
            <a:r>
              <a:rPr lang="el-GR" i="1" dirty="0" smtClean="0"/>
              <a:t>DEA Νεοελληνικής Φιλολογίας στο Πανεπιστήμιο </a:t>
            </a:r>
            <a:r>
              <a:rPr lang="el-GR" i="1" dirty="0" err="1" smtClean="0"/>
              <a:t>Paris</a:t>
            </a:r>
            <a:r>
              <a:rPr lang="el-GR" i="1" dirty="0" smtClean="0"/>
              <a:t> IV - Κριτικός Λογοτεχνίας, </a:t>
            </a:r>
            <a:r>
              <a:rPr lang="el-GR" dirty="0" smtClean="0"/>
              <a:t>και Βαρβάρα Ρούσσου, </a:t>
            </a:r>
            <a:r>
              <a:rPr lang="el-GR" i="1" dirty="0" smtClean="0"/>
              <a:t>«Διδάκτωρ Νεοελληνικής Φιλολογίας στο ΕΚΠΑ»</a:t>
            </a:r>
            <a:r>
              <a:rPr lang="el-GR" dirty="0" smtClean="0"/>
              <a:t>. </a:t>
            </a:r>
            <a:r>
              <a:rPr lang="el-GR" i="1" dirty="0" smtClean="0"/>
              <a:t>με την οργάνωση και στήριξη του Βιβλιοπωλείου Ελευθερουδάκη.</a:t>
            </a:r>
            <a:r>
              <a:rPr lang="el-GR" dirty="0" smtClean="0"/>
              <a:t> Το συντονισμό ανέλαβε η φιλόλογος Μαρία </a:t>
            </a:r>
            <a:r>
              <a:rPr lang="el-GR" dirty="0" err="1" smtClean="0"/>
              <a:t>Φραγκιαδάκη</a:t>
            </a:r>
            <a:r>
              <a:rPr lang="el-GR" dirty="0" smtClean="0"/>
              <a:t> πρώην πρόεδρος της ΕΦΝΗ Ηρακλείου που δεν παρέλειψε να μας μαγέψει με τη μελίρρυτη φωνή της.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4772</Words>
  <Application>Microsoft Office PowerPoint</Application>
  <PresentationFormat>Προβολή στην οθόνη (4:3)</PresentationFormat>
  <Paragraphs>820</Paragraphs>
  <Slides>84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84</vt:i4>
      </vt:variant>
    </vt:vector>
  </HeadingPairs>
  <TitlesOfParts>
    <vt:vector size="85" baseType="lpstr">
      <vt:lpstr>Θέμα του Office</vt:lpstr>
      <vt:lpstr>ΠΑΡΟΥΣΙΑΣΗ ΠΟΛΙΤΙΣΤΙΚΟΥ ΠΡΟΓΡΑΜΜΑΤΟΣ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Επίσκεψη  της Ελένης  Μωυσιάδου Δοξαστάκη και της Ρένας Πετροπούλου Κουντούρη  στο σχολείο μας με  αφορμή τον εορτασμό της ημέρας Ποίησης  </vt:lpstr>
      <vt:lpstr>Διαφάνεια 16</vt:lpstr>
      <vt:lpstr>Διαφάνεια 17</vt:lpstr>
      <vt:lpstr>Ενημέρωση  Ξενάγηση στους χώρους της βιβλιοθήκης</vt:lpstr>
      <vt:lpstr>Ξενάγηση στο τμήμα συντήρησης βιβλίων </vt:lpstr>
      <vt:lpstr>Επίσκεψη στο Αρχαιολογικό Μουσείο Ρεθύμνου  Ξενάγηση από την κ. Ειρήνη Γαβριλάκη </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Διαβάζετε ποίηση;</vt:lpstr>
      <vt:lpstr>Διαφάνεια 50</vt:lpstr>
      <vt:lpstr>Βρίσκετε ενδιαφέρουσα τη διδασκαλία της ποίησης στο σχολείο;</vt:lpstr>
      <vt:lpstr>Τι θα θέλατε να προτείνετε για την καλύτερη διδασκαλία της ποίησης στο σχολείο;</vt:lpstr>
      <vt:lpstr>Προτιμάτε τους Έλληνες ποιητές από τους ξένους;</vt:lpstr>
      <vt:lpstr>Σας γοητεύει ιδιαίτερα κάποιο ποιητικό ρεύμα; Αν ναι, ποιο;</vt:lpstr>
      <vt:lpstr>Ποιος είναι ο αγαπημένος σας ποιητής;</vt:lpstr>
      <vt:lpstr>Πιστεύετε στην αξία της μεταφρασμένης ποίησης;</vt:lpstr>
      <vt:lpstr>Το ίντερνετ δίνει πλέον το χώρο στον κάθε ένα να «δημοσιεύει» ποιήματα με αποδέκτη ένα ευρύτατο από κάθε άποψη κοινό. Σας εμπνέει αυτό ο χώρος;</vt:lpstr>
      <vt:lpstr>Σας αρέσει ο συνδυασμός της ποίησης με άλλες μορφές τέχνης (π.χ. μουσική) ;</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ΠΑΡΟΥΣΙΑΣΗ ΠΟΛΙΤΙΣΤΙΚΟΥ ΠΡΟΓΡΑΜΜΑΤΟΣ</dc:title>
  <dc:creator>user</dc:creator>
  <cp:lastModifiedBy>user</cp:lastModifiedBy>
  <cp:revision>111</cp:revision>
  <dcterms:created xsi:type="dcterms:W3CDTF">2015-05-05T16:52:18Z</dcterms:created>
  <dcterms:modified xsi:type="dcterms:W3CDTF">2015-06-30T12:27:34Z</dcterms:modified>
</cp:coreProperties>
</file>