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8" r:id="rId3"/>
    <p:sldId id="318" r:id="rId4"/>
    <p:sldId id="319" r:id="rId5"/>
    <p:sldId id="310" r:id="rId6"/>
    <p:sldId id="311" r:id="rId7"/>
    <p:sldId id="312" r:id="rId8"/>
    <p:sldId id="309" r:id="rId9"/>
    <p:sldId id="257" r:id="rId10"/>
    <p:sldId id="258" r:id="rId11"/>
    <p:sldId id="259" r:id="rId12"/>
    <p:sldId id="284" r:id="rId13"/>
    <p:sldId id="261" r:id="rId14"/>
    <p:sldId id="300" r:id="rId15"/>
    <p:sldId id="262" r:id="rId16"/>
    <p:sldId id="263" r:id="rId17"/>
    <p:sldId id="265" r:id="rId18"/>
    <p:sldId id="264" r:id="rId19"/>
    <p:sldId id="302" r:id="rId20"/>
    <p:sldId id="303" r:id="rId21"/>
    <p:sldId id="304" r:id="rId22"/>
    <p:sldId id="267" r:id="rId23"/>
    <p:sldId id="290" r:id="rId24"/>
    <p:sldId id="291" r:id="rId25"/>
    <p:sldId id="285" r:id="rId26"/>
    <p:sldId id="277" r:id="rId27"/>
    <p:sldId id="305" r:id="rId28"/>
    <p:sldId id="298" r:id="rId29"/>
    <p:sldId id="306" r:id="rId30"/>
    <p:sldId id="297" r:id="rId31"/>
    <p:sldId id="299" r:id="rId32"/>
    <p:sldId id="292" r:id="rId33"/>
    <p:sldId id="307" r:id="rId34"/>
    <p:sldId id="313" r:id="rId35"/>
    <p:sldId id="314" r:id="rId36"/>
    <p:sldId id="315" r:id="rId37"/>
    <p:sldId id="316" r:id="rId38"/>
    <p:sldId id="317" r:id="rId39"/>
    <p:sldId id="320" r:id="rId40"/>
    <p:sldId id="321"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55EC5-4A75-493D-844B-AECB162DAFDC}" type="datetimeFigureOut">
              <a:rPr lang="el-GR" smtClean="0"/>
              <a:pPr/>
              <a:t>30/9/2015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053D6-2CD5-4A03-B5A6-CC3CABE2A0E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1053D6-2CD5-4A03-B5A6-CC3CABE2A0E0}" type="slidenum">
              <a:rPr lang="el-GR" smtClean="0"/>
              <a:pPr/>
              <a:t>23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C1053D6-2CD5-4A03-B5A6-CC3CABE2A0E0}" type="slidenum">
              <a:rPr lang="el-GR" smtClean="0"/>
              <a:pPr/>
              <a:t>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D7EC6B8-DD16-4503-A3A7-D6919FFB84DD}" type="datetimeFigureOut">
              <a:rPr lang="el-GR" smtClean="0"/>
              <a:pPr/>
              <a:t>30/9/2015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4F888FD-AC2B-4375-B3E7-A273F4EFF688}"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6B8-DD16-4503-A3A7-D6919FFB84DD}" type="datetimeFigureOut">
              <a:rPr lang="el-GR" smtClean="0"/>
              <a:pPr/>
              <a:t>30/9/2015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888FD-AC2B-4375-B3E7-A273F4EFF688}"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latin typeface="Bookman Old Style" pitchFamily="18" charset="0"/>
                <a:ea typeface="BatangChe" pitchFamily="49" charset="-127"/>
              </a:rPr>
              <a:t>Ιστορική εισαγωγή</a:t>
            </a:r>
            <a:endParaRPr lang="el-GR" dirty="0">
              <a:latin typeface="Bookman Old Style" pitchFamily="18" charset="0"/>
              <a:ea typeface="BatangChe" pitchFamily="49" charset="-127"/>
            </a:endParaRPr>
          </a:p>
        </p:txBody>
      </p:sp>
      <p:sp>
        <p:nvSpPr>
          <p:cNvPr id="3" name="2 - Υπότιτλος"/>
          <p:cNvSpPr>
            <a:spLocks noGrp="1"/>
          </p:cNvSpPr>
          <p:nvPr>
            <p:ph type="subTitle" idx="1"/>
          </p:nvPr>
        </p:nvSpPr>
        <p:spPr/>
        <p:txBody>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Πελοποννησιακή Συμμαχία</a:t>
            </a:r>
            <a:br>
              <a:rPr lang="el-GR" dirty="0" smtClean="0"/>
            </a:br>
            <a:endParaRPr lang="el-GR" dirty="0"/>
          </a:p>
        </p:txBody>
      </p:sp>
      <p:sp>
        <p:nvSpPr>
          <p:cNvPr id="3" name="2 - Θέση περιεχομένου"/>
          <p:cNvSpPr>
            <a:spLocks noGrp="1"/>
          </p:cNvSpPr>
          <p:nvPr>
            <p:ph idx="1"/>
          </p:nvPr>
        </p:nvSpPr>
        <p:spPr>
          <a:xfrm>
            <a:off x="0" y="980728"/>
            <a:ext cx="9144000" cy="5877272"/>
          </a:xfrm>
        </p:spPr>
        <p:txBody>
          <a:bodyPr>
            <a:normAutofit lnSpcReduction="10000"/>
          </a:bodyPr>
          <a:lstStyle/>
          <a:p>
            <a:r>
              <a:rPr lang="el-GR" dirty="0" smtClean="0"/>
              <a:t>Πιθανόν δημιουργήθηκε γύρω στο 525 </a:t>
            </a:r>
            <a:r>
              <a:rPr lang="el-GR" dirty="0" err="1" smtClean="0"/>
              <a:t>π.Χ</a:t>
            </a:r>
            <a:r>
              <a:rPr lang="el-GR" dirty="0" smtClean="0"/>
              <a:t>, όμως η πρώτη πιστοποιημένη δράση της είναι το 505 </a:t>
            </a:r>
            <a:r>
              <a:rPr lang="el-GR" dirty="0" err="1" smtClean="0"/>
              <a:t>π.Χ</a:t>
            </a:r>
            <a:endParaRPr lang="el-GR" dirty="0" smtClean="0"/>
          </a:p>
          <a:p>
            <a:r>
              <a:rPr lang="el-GR" dirty="0" smtClean="0"/>
              <a:t>Σκοπός συγκρότησης: η αδυναμία επιβολής της Σπάρτης στην επικράτεια που είχε αποκτήσει με τη δύναμη των όπλων  στην Πελοπόννησο την οδήγησε στην μετατροπή των πρώην υπόδουλων σε συμμάχους</a:t>
            </a:r>
          </a:p>
          <a:p>
            <a:r>
              <a:rPr lang="el-GR" dirty="0" smtClean="0"/>
              <a:t>Από την Πελοπόννησο δε συμμετείχαν στη συμμαχία το Άργος και η Αχαΐα </a:t>
            </a:r>
          </a:p>
          <a:p>
            <a:r>
              <a:rPr lang="el-GR" dirty="0" smtClean="0"/>
              <a:t>Εκτός Πελοποννήσου συμμετείχαν  η Θήβα και τα Μέγαρα </a:t>
            </a:r>
          </a:p>
          <a:p>
            <a:r>
              <a:rPr lang="el-GR" dirty="0" smtClean="0"/>
              <a:t>Σχέσεις συμμάχων;;;</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Α΄</a:t>
            </a:r>
            <a:r>
              <a:rPr lang="el-GR" dirty="0" smtClean="0"/>
              <a:t> Αθηναϊκή Συμμαχία</a:t>
            </a:r>
            <a:br>
              <a:rPr lang="el-GR" dirty="0" smtClean="0"/>
            </a:br>
            <a:endParaRPr lang="el-GR" dirty="0"/>
          </a:p>
        </p:txBody>
      </p:sp>
      <p:sp>
        <p:nvSpPr>
          <p:cNvPr id="3" name="2 - Θέση περιεχομένου"/>
          <p:cNvSpPr>
            <a:spLocks noGrp="1"/>
          </p:cNvSpPr>
          <p:nvPr>
            <p:ph idx="1"/>
          </p:nvPr>
        </p:nvSpPr>
        <p:spPr>
          <a:xfrm>
            <a:off x="0" y="908720"/>
            <a:ext cx="9144000" cy="5217443"/>
          </a:xfrm>
        </p:spPr>
        <p:txBody>
          <a:bodyPr>
            <a:normAutofit fontScale="85000" lnSpcReduction="20000"/>
          </a:bodyPr>
          <a:lstStyle/>
          <a:p>
            <a:r>
              <a:rPr lang="el-GR" dirty="0" smtClean="0"/>
              <a:t>478/7 </a:t>
            </a:r>
            <a:r>
              <a:rPr lang="el-GR" dirty="0" err="1" smtClean="0"/>
              <a:t>π.Χ</a:t>
            </a:r>
            <a:endParaRPr lang="el-GR" dirty="0" smtClean="0"/>
          </a:p>
          <a:p>
            <a:r>
              <a:rPr lang="el-GR" b="1" dirty="0" smtClean="0"/>
              <a:t>Στόχος</a:t>
            </a:r>
            <a:r>
              <a:rPr lang="el-GR" dirty="0" smtClean="0"/>
              <a:t>: η απομάκρυνση των Περσών από το Αιγαίο και το χώρο της μ. Ασίας</a:t>
            </a:r>
          </a:p>
          <a:p>
            <a:r>
              <a:rPr lang="el-GR" b="1" dirty="0" smtClean="0"/>
              <a:t>Συμμετοχή</a:t>
            </a:r>
            <a:r>
              <a:rPr lang="el-GR" dirty="0" smtClean="0"/>
              <a:t>: οι παράλιες πόλεις της ανατολικής ηπειρωτικής </a:t>
            </a:r>
            <a:r>
              <a:rPr lang="el-GR" dirty="0" err="1" smtClean="0"/>
              <a:t>Ελλάδς</a:t>
            </a:r>
            <a:r>
              <a:rPr lang="el-GR" dirty="0" smtClean="0"/>
              <a:t>, τα νησιά του Αιγαίου, οι παραλιακές πόλεις της Μ. Ασίας</a:t>
            </a:r>
          </a:p>
          <a:p>
            <a:r>
              <a:rPr lang="el-GR" b="1" dirty="0" smtClean="0"/>
              <a:t>Υποχρεώσεις μελών</a:t>
            </a:r>
            <a:r>
              <a:rPr lang="el-GR" dirty="0" smtClean="0"/>
              <a:t>: καταβολή πλοίων ή χρημάτων </a:t>
            </a:r>
          </a:p>
          <a:p>
            <a:r>
              <a:rPr lang="el-GR" b="1" dirty="0" smtClean="0"/>
              <a:t>Σχέσεις μελών</a:t>
            </a:r>
            <a:r>
              <a:rPr lang="el-GR" dirty="0" smtClean="0"/>
              <a:t>: πλαστή ισότητα/ ηγεμονική στάση της Αθήνας, η οποία ξεκαθαρίζει μετά από 2 γεγονότα</a:t>
            </a:r>
          </a:p>
          <a:p>
            <a:pPr>
              <a:buFont typeface="Wingdings" pitchFamily="2" charset="2"/>
              <a:buChar char="Ø"/>
            </a:pPr>
            <a:r>
              <a:rPr lang="el-GR" b="1" dirty="0" smtClean="0"/>
              <a:t>464</a:t>
            </a:r>
            <a:r>
              <a:rPr lang="el-GR" dirty="0" smtClean="0"/>
              <a:t> μεταφορά ταμείου από τη Δήλο στον οπισθόδομο του Παρθενώνα</a:t>
            </a:r>
          </a:p>
          <a:p>
            <a:pPr>
              <a:buFont typeface="Wingdings" pitchFamily="2" charset="2"/>
              <a:buChar char="Ø"/>
            </a:pPr>
            <a:r>
              <a:rPr lang="el-GR" b="1" dirty="0" smtClean="0"/>
              <a:t>44</a:t>
            </a:r>
            <a:r>
              <a:rPr lang="el-GR" dirty="0" smtClean="0"/>
              <a:t>9 </a:t>
            </a:r>
            <a:r>
              <a:rPr lang="el-GR" dirty="0" err="1" smtClean="0"/>
              <a:t>Καλλίειος</a:t>
            </a:r>
            <a:r>
              <a:rPr lang="el-GR" dirty="0" smtClean="0"/>
              <a:t> ειρήνη που τερματίζει τον πόλεμο με τους πέρσες και επομένως ολοκληρώνει τον τυπικό σκοπό ύπαρξης της συμμαχίας </a:t>
            </a:r>
          </a:p>
          <a:p>
            <a:endParaRPr lang="el-GR" dirty="0" smtClean="0"/>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9938" name="Picture 2" descr="http://bp3.blogger.com/_03maBBHrrQg/R7vD7c2ZgcI/AAAAAAAAB30/he8w81dalnI/s320/map07.jpg"/>
          <p:cNvPicPr>
            <a:picLocks noChangeAspect="1" noChangeArrowheads="1"/>
          </p:cNvPicPr>
          <p:nvPr/>
        </p:nvPicPr>
        <p:blipFill>
          <a:blip r:embed="rId2" cstate="print"/>
          <a:srcRect/>
          <a:stretch>
            <a:fillRect/>
          </a:stretch>
        </p:blipFill>
        <p:spPr bwMode="auto">
          <a:xfrm>
            <a:off x="0" y="-28578"/>
            <a:ext cx="9144000" cy="68865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Αθήνα</a:t>
            </a:r>
            <a:endParaRPr lang="el-GR" dirty="0"/>
          </a:p>
        </p:txBody>
      </p:sp>
      <p:sp>
        <p:nvSpPr>
          <p:cNvPr id="3" name="2 - Θέση περιεχομένου"/>
          <p:cNvSpPr>
            <a:spLocks noGrp="1"/>
          </p:cNvSpPr>
          <p:nvPr>
            <p:ph idx="1"/>
          </p:nvPr>
        </p:nvSpPr>
        <p:spPr>
          <a:xfrm>
            <a:off x="179512" y="1268760"/>
            <a:ext cx="8507288" cy="4857403"/>
          </a:xfrm>
        </p:spPr>
        <p:txBody>
          <a:bodyPr>
            <a:normAutofit lnSpcReduction="10000"/>
          </a:bodyPr>
          <a:lstStyle/>
          <a:p>
            <a:r>
              <a:rPr lang="el-GR" dirty="0" smtClean="0"/>
              <a:t>Δημοκρατικό πολίτευμα  (εξέλιξη πολιτειακή)</a:t>
            </a:r>
          </a:p>
          <a:p>
            <a:r>
              <a:rPr lang="el-GR" dirty="0" smtClean="0"/>
              <a:t>Ιωνικό φύλο</a:t>
            </a:r>
          </a:p>
          <a:p>
            <a:r>
              <a:rPr lang="el-GR" dirty="0" smtClean="0"/>
              <a:t>Το κέντρο της πνευματικής και καλλιτεχνικής κίνησης στην Ελλάδα </a:t>
            </a:r>
          </a:p>
          <a:p>
            <a:r>
              <a:rPr lang="el-GR" dirty="0" smtClean="0"/>
              <a:t>Το ισχυρότερο ναυτικό στον ελλαδικό</a:t>
            </a:r>
            <a:r>
              <a:rPr lang="en-US" dirty="0" smtClean="0"/>
              <a:t> </a:t>
            </a:r>
            <a:r>
              <a:rPr lang="el-GR" dirty="0" smtClean="0"/>
              <a:t>χώρο</a:t>
            </a:r>
          </a:p>
          <a:p>
            <a:r>
              <a:rPr lang="el-GR" dirty="0" smtClean="0"/>
              <a:t>Ανάπτυξη πολεμικού ναυτικού κατά τους περσικούς πολέμους </a:t>
            </a:r>
          </a:p>
          <a:p>
            <a:r>
              <a:rPr lang="el-GR" dirty="0" smtClean="0"/>
              <a:t>Τείχιση –σύνδεση με τον </a:t>
            </a:r>
            <a:r>
              <a:rPr lang="el-GR" dirty="0"/>
              <a:t>Π</a:t>
            </a:r>
            <a:r>
              <a:rPr lang="el-GR" dirty="0" smtClean="0"/>
              <a:t>ειραιά </a:t>
            </a:r>
          </a:p>
          <a:p>
            <a:r>
              <a:rPr lang="el-GR" dirty="0" smtClean="0"/>
              <a:t>Ανάπτυξη ναυτικού εμπορίου</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Όργανα εξουσίας Αθήνας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Εκκλησία του δήμου</a:t>
            </a:r>
          </a:p>
          <a:p>
            <a:r>
              <a:rPr lang="el-GR" dirty="0" smtClean="0"/>
              <a:t>Βουλή των Πεντακοσίων</a:t>
            </a:r>
          </a:p>
          <a:p>
            <a:r>
              <a:rPr lang="el-GR" dirty="0" smtClean="0"/>
              <a:t>Δέκα στρατηγοί</a:t>
            </a:r>
          </a:p>
          <a:p>
            <a:r>
              <a:rPr lang="el-GR" dirty="0" smtClean="0"/>
              <a:t>Οργάνωση με βάση τις δέκα φυλές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Πολιτειακή εξέλιξη της Αθήνας</a:t>
            </a:r>
            <a:br>
              <a:rPr lang="el-GR" dirty="0" smtClean="0"/>
            </a:br>
            <a:r>
              <a:rPr lang="el-GR" dirty="0" smtClean="0"/>
              <a:t>πορεία προς τη δημοκρατία </a:t>
            </a:r>
            <a:endParaRPr lang="el-GR" dirty="0"/>
          </a:p>
        </p:txBody>
      </p:sp>
      <p:sp>
        <p:nvSpPr>
          <p:cNvPr id="3" name="2 - Θέση περιεχομένου"/>
          <p:cNvSpPr>
            <a:spLocks noGrp="1"/>
          </p:cNvSpPr>
          <p:nvPr>
            <p:ph idx="1"/>
          </p:nvPr>
        </p:nvSpPr>
        <p:spPr>
          <a:xfrm>
            <a:off x="251520" y="1988840"/>
            <a:ext cx="8435280" cy="4137323"/>
          </a:xfrm>
        </p:spPr>
        <p:txBody>
          <a:bodyPr/>
          <a:lstStyle/>
          <a:p>
            <a:r>
              <a:rPr lang="el-GR" dirty="0" smtClean="0"/>
              <a:t>Νομοθεσία του Σόλωνα 594</a:t>
            </a:r>
          </a:p>
          <a:p>
            <a:r>
              <a:rPr lang="el-GR" dirty="0" smtClean="0"/>
              <a:t>Μεταρρυθμίσεις του Κλεισθένη 508</a:t>
            </a:r>
          </a:p>
          <a:p>
            <a:r>
              <a:rPr lang="el-GR" dirty="0" smtClean="0"/>
              <a:t>Εφιάλτης 462</a:t>
            </a:r>
          </a:p>
          <a:p>
            <a:r>
              <a:rPr lang="el-GR" dirty="0" smtClean="0"/>
              <a:t>Περικλής 461 κ.ε.</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Χρονολόγο 5</a:t>
            </a:r>
            <a:r>
              <a:rPr lang="el-GR" baseline="30000" dirty="0" smtClean="0"/>
              <a:t>ου</a:t>
            </a:r>
            <a:r>
              <a:rPr lang="el-GR" dirty="0" smtClean="0"/>
              <a:t> αι. </a:t>
            </a:r>
            <a:r>
              <a:rPr lang="el-GR" dirty="0" err="1" smtClean="0"/>
              <a:t>π.Χ.</a:t>
            </a:r>
            <a:endParaRPr lang="el-GR" dirty="0"/>
          </a:p>
        </p:txBody>
      </p:sp>
      <p:sp>
        <p:nvSpPr>
          <p:cNvPr id="3" name="2 - Θέση περιεχομένου"/>
          <p:cNvSpPr>
            <a:spLocks noGrp="1"/>
          </p:cNvSpPr>
          <p:nvPr>
            <p:ph idx="1"/>
          </p:nvPr>
        </p:nvSpPr>
        <p:spPr>
          <a:xfrm>
            <a:off x="457200" y="1340768"/>
            <a:ext cx="8686800" cy="4785395"/>
          </a:xfrm>
        </p:spPr>
        <p:txBody>
          <a:bodyPr/>
          <a:lstStyle/>
          <a:p>
            <a:r>
              <a:rPr lang="el-GR" dirty="0" smtClean="0"/>
              <a:t>499-494 </a:t>
            </a:r>
            <a:r>
              <a:rPr lang="el-GR" dirty="0" err="1" smtClean="0"/>
              <a:t>π.Χ.αποτυχημένη</a:t>
            </a:r>
            <a:r>
              <a:rPr lang="el-GR" dirty="0" smtClean="0"/>
              <a:t> ιωνική επανάσταση</a:t>
            </a:r>
          </a:p>
          <a:p>
            <a:r>
              <a:rPr lang="el-GR" dirty="0" smtClean="0"/>
              <a:t>492-479π.Χ. περσικοί πόλεμοι</a:t>
            </a:r>
          </a:p>
          <a:p>
            <a:r>
              <a:rPr lang="el-GR" dirty="0" smtClean="0"/>
              <a:t>479-431 </a:t>
            </a:r>
            <a:r>
              <a:rPr lang="el-GR" dirty="0" err="1" smtClean="0"/>
              <a:t>π.Χ.</a:t>
            </a:r>
            <a:r>
              <a:rPr lang="el-GR" dirty="0" smtClean="0"/>
              <a:t> πεντηκονταετία</a:t>
            </a:r>
          </a:p>
          <a:p>
            <a:r>
              <a:rPr lang="el-GR" dirty="0" smtClean="0"/>
              <a:t>431-404 </a:t>
            </a:r>
            <a:r>
              <a:rPr lang="el-GR" dirty="0" err="1" smtClean="0"/>
              <a:t>π.Χ.πελοποννησιακός</a:t>
            </a:r>
            <a:r>
              <a:rPr lang="el-GR" dirty="0" smtClean="0"/>
              <a:t> πόλεμος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445-431π.Χ.: Διάστημα ειρήνης για την Αθήνα και της μεγαλύτερης ακμής</a:t>
            </a:r>
          </a:p>
          <a:p>
            <a:r>
              <a:rPr lang="el-GR" dirty="0" smtClean="0"/>
              <a:t>Έργα της Ακρόπολης 448-432π.Χ.</a:t>
            </a:r>
          </a:p>
          <a:p>
            <a:r>
              <a:rPr lang="el-GR" dirty="0" smtClean="0"/>
              <a:t>Προετοιμασία για τον Πελοποννησιακό πόλεμο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 πολεμικά μέτωπα για την Αθήνα </a:t>
            </a:r>
            <a:endParaRPr lang="el-GR" dirty="0"/>
          </a:p>
        </p:txBody>
      </p:sp>
      <p:sp>
        <p:nvSpPr>
          <p:cNvPr id="3" name="2 - Θέση περιεχομένου"/>
          <p:cNvSpPr>
            <a:spLocks noGrp="1"/>
          </p:cNvSpPr>
          <p:nvPr>
            <p:ph idx="1"/>
          </p:nvPr>
        </p:nvSpPr>
        <p:spPr/>
        <p:txBody>
          <a:bodyPr/>
          <a:lstStyle/>
          <a:p>
            <a:r>
              <a:rPr lang="el-GR" dirty="0" smtClean="0"/>
              <a:t>Με τους </a:t>
            </a:r>
            <a:r>
              <a:rPr lang="el-GR" b="1" dirty="0" smtClean="0"/>
              <a:t>Πέρσες</a:t>
            </a:r>
            <a:r>
              <a:rPr lang="el-GR" dirty="0" smtClean="0"/>
              <a:t> </a:t>
            </a:r>
          </a:p>
          <a:p>
            <a:pPr>
              <a:buFont typeface="Wingdings" pitchFamily="2" charset="2"/>
              <a:buChar char="Ø"/>
            </a:pPr>
            <a:r>
              <a:rPr lang="el-GR" dirty="0" smtClean="0"/>
              <a:t>   Ειρήνη του </a:t>
            </a:r>
            <a:r>
              <a:rPr lang="el-GR" dirty="0"/>
              <a:t>Κ</a:t>
            </a:r>
            <a:r>
              <a:rPr lang="el-GR" dirty="0" smtClean="0"/>
              <a:t>αλλία 449</a:t>
            </a:r>
          </a:p>
          <a:p>
            <a:pPr>
              <a:buFont typeface="Wingdings" pitchFamily="2" charset="2"/>
              <a:buChar char="Ø"/>
            </a:pPr>
            <a:endParaRPr lang="el-GR" dirty="0" smtClean="0"/>
          </a:p>
          <a:p>
            <a:r>
              <a:rPr lang="el-GR" dirty="0" smtClean="0"/>
              <a:t>Με τους </a:t>
            </a:r>
            <a:r>
              <a:rPr lang="el-GR" b="1" dirty="0" smtClean="0"/>
              <a:t>Σπαρτιάτες</a:t>
            </a:r>
            <a:r>
              <a:rPr lang="el-GR" dirty="0" smtClean="0"/>
              <a:t> 445 </a:t>
            </a:r>
          </a:p>
          <a:p>
            <a:pPr>
              <a:buFont typeface="Wingdings" pitchFamily="2" charset="2"/>
              <a:buChar char="Ø"/>
            </a:pPr>
            <a:r>
              <a:rPr lang="el-GR" dirty="0" err="1"/>
              <a:t>Τ</a:t>
            </a:r>
            <a:r>
              <a:rPr lang="el-GR" dirty="0" err="1" smtClean="0"/>
              <a:t>ριακοντούτεις</a:t>
            </a:r>
            <a:r>
              <a:rPr lang="el-GR" dirty="0" smtClean="0"/>
              <a:t> σπονδές </a:t>
            </a:r>
          </a:p>
          <a:p>
            <a:pPr>
              <a:buFont typeface="Wingdings" pitchFamily="2" charset="2"/>
              <a:buChar char="Ø"/>
            </a:pPr>
            <a:endParaRPr lang="el-GR" dirty="0" smtClean="0"/>
          </a:p>
          <a:p>
            <a:r>
              <a:rPr lang="el-GR" dirty="0" smtClean="0"/>
              <a:t>Με τους «</a:t>
            </a:r>
            <a:r>
              <a:rPr lang="el-GR" b="1" dirty="0" smtClean="0"/>
              <a:t>συμμάχους</a:t>
            </a:r>
            <a:r>
              <a:rPr lang="el-GR" dirty="0" smtClean="0"/>
              <a:t>» της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4294967295"/>
          </p:nvPr>
        </p:nvSpPr>
        <p:spPr>
          <a:xfrm>
            <a:off x="0" y="0"/>
            <a:ext cx="9144000" cy="6858000"/>
          </a:xfrm>
        </p:spPr>
        <p:txBody>
          <a:bodyPr/>
          <a:lstStyle/>
          <a:p>
            <a:pPr eaLnBrk="1" hangingPunct="1">
              <a:lnSpc>
                <a:spcPct val="80000"/>
              </a:lnSpc>
              <a:defRPr/>
            </a:pPr>
            <a:r>
              <a:rPr lang="el-GR" sz="2400" smtClean="0">
                <a:latin typeface="Book Antiqua" pitchFamily="18" charset="0"/>
              </a:rPr>
              <a:t>Ο </a:t>
            </a:r>
            <a:r>
              <a:rPr lang="el-GR" sz="2400" smtClean="0">
                <a:solidFill>
                  <a:srgbClr val="FF9900"/>
                </a:solidFill>
                <a:latin typeface="Book Antiqua" pitchFamily="18" charset="0"/>
              </a:rPr>
              <a:t>Πειραιάς με τα τρία φυσικά λιμάνια του</a:t>
            </a:r>
            <a:r>
              <a:rPr lang="el-GR" sz="2400" smtClean="0">
                <a:latin typeface="Book Antiqua" pitchFamily="18" charset="0"/>
              </a:rPr>
              <a:t> θεωρήθηκε από το Θεμιστοκλή ως ο καλύτερος ναύσταθμος για τα πολεμικά πλοία.</a:t>
            </a:r>
          </a:p>
          <a:p>
            <a:pPr eaLnBrk="1" hangingPunct="1">
              <a:lnSpc>
                <a:spcPct val="80000"/>
              </a:lnSpc>
              <a:buFont typeface="Wingdings" pitchFamily="2" charset="2"/>
              <a:buNone/>
              <a:defRPr/>
            </a:pPr>
            <a:r>
              <a:rPr lang="el-GR" sz="2400" smtClean="0">
                <a:latin typeface="Book Antiqua" pitchFamily="18" charset="0"/>
              </a:rPr>
              <a:t>   Στη φωτογραφία ο Πειραιάς από ψηλά. </a:t>
            </a:r>
            <a:br>
              <a:rPr lang="el-GR" sz="2400" smtClean="0">
                <a:latin typeface="Book Antiqua" pitchFamily="18" charset="0"/>
              </a:rPr>
            </a:br>
            <a:r>
              <a:rPr lang="el-GR" sz="2400" smtClean="0">
                <a:latin typeface="Book Antiqua" pitchFamily="18" charset="0"/>
              </a:rPr>
              <a:t>Crane, G.R., (ed.), </a:t>
            </a:r>
            <a:r>
              <a:rPr lang="el-GR" sz="2400" i="1" smtClean="0">
                <a:latin typeface="Book Antiqua" pitchFamily="18" charset="0"/>
              </a:rPr>
              <a:t>The Perseus Project,</a:t>
            </a:r>
            <a:r>
              <a:rPr lang="el-GR" sz="2400" smtClean="0">
                <a:latin typeface="Book Antiqua" pitchFamily="18" charset="0"/>
              </a:rPr>
              <a:t> http://www.perseus.tufts.edu, January 1999. </a:t>
            </a:r>
            <a:br>
              <a:rPr lang="el-GR" sz="2400" smtClean="0">
                <a:latin typeface="Book Antiqua" pitchFamily="18" charset="0"/>
              </a:rPr>
            </a:br>
            <a:r>
              <a:rPr lang="el-GR" sz="2400" smtClean="0">
                <a:latin typeface="Book Antiqua" pitchFamily="18" charset="0"/>
              </a:rPr>
              <a:t>Φωτογραφία: Raymond V. Schoder.</a:t>
            </a:r>
          </a:p>
        </p:txBody>
      </p:sp>
      <p:pic>
        <p:nvPicPr>
          <p:cNvPr id="47107" name="Picture 3" descr="ph08b"/>
          <p:cNvPicPr>
            <a:picLocks noChangeAspect="1" noChangeArrowheads="1"/>
          </p:cNvPicPr>
          <p:nvPr/>
        </p:nvPicPr>
        <p:blipFill>
          <a:blip r:embed="rId2" cstate="print"/>
          <a:srcRect/>
          <a:stretch>
            <a:fillRect/>
          </a:stretch>
        </p:blipFill>
        <p:spPr bwMode="auto">
          <a:xfrm>
            <a:off x="0" y="2209800"/>
            <a:ext cx="70199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Αντίπαλοι Πελοποννησιακού Πολέμου</a:t>
            </a:r>
            <a:br>
              <a:rPr lang="el-GR" dirty="0" smtClean="0"/>
            </a:br>
            <a:endParaRPr lang="el-GR" dirty="0"/>
          </a:p>
        </p:txBody>
      </p:sp>
      <p:sp>
        <p:nvSpPr>
          <p:cNvPr id="3" name="2 - Θέση περιεχομένου"/>
          <p:cNvSpPr>
            <a:spLocks noGrp="1"/>
          </p:cNvSpPr>
          <p:nvPr>
            <p:ph sz="half" idx="1"/>
          </p:nvPr>
        </p:nvSpPr>
        <p:spPr>
          <a:xfrm>
            <a:off x="323528" y="1052736"/>
            <a:ext cx="4172272" cy="5073427"/>
          </a:xfrm>
        </p:spPr>
        <p:txBody>
          <a:bodyPr/>
          <a:lstStyle/>
          <a:p>
            <a:r>
              <a:rPr lang="el-GR" dirty="0" smtClean="0"/>
              <a:t>Οι  Αθηναίοι και οι σύμμαχοί τους</a:t>
            </a:r>
          </a:p>
          <a:p>
            <a:r>
              <a:rPr lang="el-GR" dirty="0" smtClean="0"/>
              <a:t> </a:t>
            </a:r>
          </a:p>
        </p:txBody>
      </p:sp>
      <p:sp>
        <p:nvSpPr>
          <p:cNvPr id="7" name="6 - Θέση περιεχομένου"/>
          <p:cNvSpPr>
            <a:spLocks noGrp="1"/>
          </p:cNvSpPr>
          <p:nvPr>
            <p:ph sz="half" idx="2"/>
          </p:nvPr>
        </p:nvSpPr>
        <p:spPr>
          <a:xfrm>
            <a:off x="4572000" y="1196752"/>
            <a:ext cx="4114800" cy="4929411"/>
          </a:xfrm>
        </p:spPr>
        <p:txBody>
          <a:bodyPr/>
          <a:lstStyle/>
          <a:p>
            <a:r>
              <a:rPr lang="el-GR" dirty="0" smtClean="0"/>
              <a:t>Οι Σπαρτιάτες και οι σύμμαχοί τους </a:t>
            </a:r>
          </a:p>
          <a:p>
            <a:endParaRPr lang="el-GR" dirty="0"/>
          </a:p>
        </p:txBody>
      </p:sp>
      <p:pic>
        <p:nvPicPr>
          <p:cNvPr id="44034" name="Picture 2" descr="https://encrypted-tbn3.gstatic.com/images?q=tbn:ANd9GcRRF_IWc_NiTuTiRDw0Pr-1lgAg_2eI94xgairkwXQntEAIj_PbxA"/>
          <p:cNvPicPr>
            <a:picLocks noChangeAspect="1" noChangeArrowheads="1"/>
          </p:cNvPicPr>
          <p:nvPr/>
        </p:nvPicPr>
        <p:blipFill>
          <a:blip r:embed="rId2" cstate="print"/>
          <a:srcRect/>
          <a:stretch>
            <a:fillRect/>
          </a:stretch>
        </p:blipFill>
        <p:spPr bwMode="auto">
          <a:xfrm>
            <a:off x="5220072" y="2200977"/>
            <a:ext cx="3456384" cy="4657023"/>
          </a:xfrm>
          <a:prstGeom prst="rect">
            <a:avLst/>
          </a:prstGeom>
          <a:noFill/>
        </p:spPr>
      </p:pic>
      <p:pic>
        <p:nvPicPr>
          <p:cNvPr id="44036" name="Picture 4" descr="Αθηναίος αξιωματικός (5ος π.Χ.)"/>
          <p:cNvPicPr>
            <a:picLocks noChangeAspect="1" noChangeArrowheads="1"/>
          </p:cNvPicPr>
          <p:nvPr/>
        </p:nvPicPr>
        <p:blipFill>
          <a:blip r:embed="rId3" cstate="print"/>
          <a:srcRect/>
          <a:stretch>
            <a:fillRect/>
          </a:stretch>
        </p:blipFill>
        <p:spPr bwMode="auto">
          <a:xfrm>
            <a:off x="0" y="1990531"/>
            <a:ext cx="3491880" cy="486746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0" y="0"/>
            <a:ext cx="9144000" cy="1196975"/>
          </a:xfrm>
        </p:spPr>
        <p:txBody>
          <a:bodyPr/>
          <a:lstStyle/>
          <a:p>
            <a:pPr eaLnBrk="1" hangingPunct="1">
              <a:lnSpc>
                <a:spcPct val="80000"/>
              </a:lnSpc>
              <a:defRPr/>
            </a:pPr>
            <a:r>
              <a:rPr lang="el-GR" sz="2000" smtClean="0">
                <a:latin typeface="Book Antiqua" pitchFamily="18" charset="0"/>
              </a:rPr>
              <a:t>Χάρτης του Πειραιά με την διάρθρωση των τριών λιμένων και τους χώρους όπου διατηρούνται λείψανα της αρχαίας πόλης. Οι αριθμοί δηλώνουν τη θέση εύρεσης των οροσήμων (Σταϊνχάουερ Γ.Α., 2000, σ.89)</a:t>
            </a:r>
          </a:p>
        </p:txBody>
      </p:sp>
      <p:pic>
        <p:nvPicPr>
          <p:cNvPr id="48131" name="Picture 3" descr="Piraeus_02F"/>
          <p:cNvPicPr>
            <a:picLocks noChangeAspect="1" noChangeArrowheads="1"/>
          </p:cNvPicPr>
          <p:nvPr/>
        </p:nvPicPr>
        <p:blipFill>
          <a:blip r:embed="rId2" cstate="print"/>
          <a:srcRect/>
          <a:stretch>
            <a:fillRect/>
          </a:stretch>
        </p:blipFill>
        <p:spPr bwMode="auto">
          <a:xfrm>
            <a:off x="0" y="1128713"/>
            <a:ext cx="9144000" cy="572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thens"/>
          <p:cNvPicPr>
            <a:picLocks noGrp="1" noChangeAspect="1" noChangeArrowheads="1"/>
          </p:cNvPicPr>
          <p:nvPr>
            <p:ph idx="4294967295"/>
          </p:nvPr>
        </p:nvPicPr>
        <p:blipFill>
          <a:blip r:embed="rId2" cstate="print"/>
          <a:srcRect/>
          <a:stretch>
            <a:fillRect/>
          </a:stretch>
        </p:blipFill>
        <p:spPr>
          <a:xfrm>
            <a:off x="0" y="984250"/>
            <a:ext cx="9144000" cy="58737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t>Ειδικότερα </a:t>
            </a:r>
          </a:p>
          <a:p>
            <a:pPr>
              <a:buNone/>
            </a:pPr>
            <a:r>
              <a:rPr lang="el-GR" dirty="0" smtClean="0"/>
              <a:t>Στην  Αθήνα …</a:t>
            </a:r>
          </a:p>
          <a:p>
            <a:pPr>
              <a:buNone/>
            </a:pP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pic>
        <p:nvPicPr>
          <p:cNvPr id="4" name="3 - Θέση περιεχομένου" descr="γφγη.jpg"/>
          <p:cNvPicPr>
            <a:picLocks noGrp="1" noChangeAspect="1"/>
          </p:cNvPicPr>
          <p:nvPr>
            <p:ph type="pic" idx="1"/>
          </p:nvPr>
        </p:nvPicPr>
        <p:blipFill>
          <a:blip r:embed="rId3" cstate="print"/>
          <a:srcRect l="7918" r="7918"/>
          <a:stretch>
            <a:fillRect/>
          </a:stretch>
        </p:blipFill>
        <p:spPr/>
      </p:pic>
      <p:sp>
        <p:nvSpPr>
          <p:cNvPr id="6" name="5 - Θέση κειμένου"/>
          <p:cNvSpPr>
            <a:spLocks noGrp="1"/>
          </p:cNvSpPr>
          <p:nvPr>
            <p:ph type="body" sz="half" idx="2"/>
          </p:nvPr>
        </p:nvSpPr>
        <p:spPr>
          <a:xfrm>
            <a:off x="1691680" y="4941168"/>
            <a:ext cx="5587008" cy="1231032"/>
          </a:xfrm>
        </p:spPr>
        <p:txBody>
          <a:bodyPr>
            <a:noAutofit/>
          </a:bodyPr>
          <a:lstStyle/>
          <a:p>
            <a:r>
              <a:rPr lang="en-US" sz="2400" dirty="0" smtClean="0"/>
              <a:t>O</a:t>
            </a:r>
            <a:r>
              <a:rPr lang="el-GR" sz="2400" dirty="0" smtClean="0"/>
              <a:t>ι Αθηναίοι με αρχηγό τον Αλκιβιάδη είχαν την ατυχία να γνωρίσουν το στρατηγικό δαιμόνιο του Λυσάνδρου στο ακρωτήριο Νότιον </a:t>
            </a:r>
            <a:r>
              <a:rPr lang="el-GR" sz="2400" dirty="0" smtClean="0">
                <a:solidFill>
                  <a:srgbClr val="FF0000"/>
                </a:solidFill>
              </a:rPr>
              <a:t>το 407 </a:t>
            </a:r>
            <a:r>
              <a:rPr lang="el-GR" sz="2400" dirty="0" err="1" smtClean="0">
                <a:solidFill>
                  <a:srgbClr val="FF0000"/>
                </a:solidFill>
              </a:rPr>
              <a:t>π.Χ.</a:t>
            </a:r>
            <a:r>
              <a:rPr lang="el-GR" sz="2400" dirty="0" smtClean="0">
                <a:solidFill>
                  <a:srgbClr val="FF0000"/>
                </a:solidFill>
              </a:rPr>
              <a:t> </a:t>
            </a:r>
            <a:endParaRPr lang="el-GR" sz="24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p>
        </p:txBody>
      </p:sp>
      <p:sp>
        <p:nvSpPr>
          <p:cNvPr id="6" name="5 - Θέση κειμένου"/>
          <p:cNvSpPr>
            <a:spLocks noGrp="1"/>
          </p:cNvSpPr>
          <p:nvPr>
            <p:ph type="body" sz="half" idx="2"/>
          </p:nvPr>
        </p:nvSpPr>
        <p:spPr>
          <a:xfrm>
            <a:off x="899592" y="4365104"/>
            <a:ext cx="7992888" cy="2492896"/>
          </a:xfrm>
        </p:spPr>
        <p:txBody>
          <a:bodyPr>
            <a:normAutofit/>
          </a:bodyPr>
          <a:lstStyle/>
          <a:p>
            <a:r>
              <a:rPr lang="el-GR" sz="2000" dirty="0" smtClean="0">
                <a:solidFill>
                  <a:srgbClr val="FF0000"/>
                </a:solidFill>
              </a:rPr>
              <a:t>Το 406 </a:t>
            </a:r>
            <a:r>
              <a:rPr lang="el-GR" sz="2000" dirty="0" err="1" smtClean="0">
                <a:solidFill>
                  <a:srgbClr val="FF0000"/>
                </a:solidFill>
              </a:rPr>
              <a:t>π.Χ.</a:t>
            </a:r>
            <a:r>
              <a:rPr lang="el-GR" sz="2000" dirty="0" smtClean="0"/>
              <a:t> στη ναυμαχία στις Αργινούσες οι Αθηναίοι νικούν, αλλά οι στρατηγοί τους καταδικάζονται σε θάνατο επειδή δεν περισυνέλεξαν τους ναυαγούς εξαιτίας της θαλασσοταραχής </a:t>
            </a:r>
          </a:p>
          <a:p>
            <a:r>
              <a:rPr lang="el-GR" sz="2000" dirty="0" smtClean="0"/>
              <a:t>Η δημοκρατία στην Αθήνα περνά κρίση</a:t>
            </a:r>
          </a:p>
          <a:p>
            <a:r>
              <a:rPr lang="el-GR" sz="2000" dirty="0" smtClean="0"/>
              <a:t>Η δημαγωγία είναι  σε έξαρση (απουσιάζει ένας συνετός πολιτικός, όπως ο Περικλής) </a:t>
            </a:r>
          </a:p>
          <a:p>
            <a:endParaRPr lang="el-GR" sz="2000" dirty="0"/>
          </a:p>
        </p:txBody>
      </p:sp>
      <p:pic>
        <p:nvPicPr>
          <p:cNvPr id="7" name="Picture 2" descr="C:\Users\Maria\Pictures\ΑΡΧΑΙΟΛΟΓΙΚΑ\GOOGLE EARTH\Αργινουσες.jpg"/>
          <p:cNvPicPr>
            <a:picLocks noGrp="1" noChangeAspect="1" noChangeArrowheads="1"/>
          </p:cNvPicPr>
          <p:nvPr>
            <p:ph type="pic" idx="1"/>
          </p:nvPr>
        </p:nvPicPr>
        <p:blipFill>
          <a:blip r:embed="rId2" cstate="print"/>
          <a:srcRect l="9768" r="9768"/>
          <a:stretch>
            <a:fillRect/>
          </a:stretch>
        </p:blipFill>
        <p:spPr bwMode="auto">
          <a:xfrm>
            <a:off x="1907704" y="188640"/>
            <a:ext cx="5486400" cy="4114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62" name="Picture 2" descr="C:\Users\Maria\Pictures\ΑΡΧΑΙΟΛΟΓΙΚΑ\GOOGLE EARTH\Αργινούσες.jpg"/>
          <p:cNvPicPr>
            <a:picLocks noChangeAspect="1" noChangeArrowheads="1"/>
          </p:cNvPicPr>
          <p:nvPr/>
        </p:nvPicPr>
        <p:blipFill>
          <a:blip r:embed="rId2" cstate="print"/>
          <a:srcRect/>
          <a:stretch>
            <a:fillRect/>
          </a:stretch>
        </p:blipFill>
        <p:spPr bwMode="auto">
          <a:xfrm>
            <a:off x="0" y="657795"/>
            <a:ext cx="9144000" cy="620020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6866" name="Picture 2" descr="File:Arginuses-color.JPG"/>
          <p:cNvPicPr>
            <a:picLocks noChangeAspect="1" noChangeArrowheads="1"/>
          </p:cNvPicPr>
          <p:nvPr/>
        </p:nvPicPr>
        <p:blipFill>
          <a:blip r:embed="rId2" cstate="print"/>
          <a:srcRect/>
          <a:stretch>
            <a:fillRect/>
          </a:stretch>
        </p:blipFill>
        <p:spPr bwMode="auto">
          <a:xfrm>
            <a:off x="-1" y="1"/>
            <a:ext cx="9144001"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Σπάρτη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Πόλη - κράτος που αποτελείται από τη συνένωση 5 </a:t>
            </a:r>
            <a:r>
              <a:rPr lang="el-GR" dirty="0" err="1" smtClean="0"/>
              <a:t>ωβών</a:t>
            </a:r>
            <a:endParaRPr lang="el-GR" dirty="0" smtClean="0"/>
          </a:p>
          <a:p>
            <a:r>
              <a:rPr lang="el-GR" dirty="0" smtClean="0"/>
              <a:t>Δωρικό φύλο</a:t>
            </a:r>
          </a:p>
          <a:p>
            <a:r>
              <a:rPr lang="el-GR" dirty="0" smtClean="0"/>
              <a:t>Ολιγαρχικό πολίτευμα (σταθερό πολίτευμα)</a:t>
            </a:r>
          </a:p>
          <a:p>
            <a:r>
              <a:rPr lang="el-GR" dirty="0" smtClean="0"/>
              <a:t>Στρατιωτικός χαρακτήρας </a:t>
            </a:r>
          </a:p>
          <a:p>
            <a:r>
              <a:rPr lang="el-GR" dirty="0" smtClean="0"/>
              <a:t>Η πιο αξιόμαχη δύναμη πεζικού στον ελληνικό χώρο</a:t>
            </a:r>
          </a:p>
          <a:p>
            <a:r>
              <a:rPr lang="el-GR" dirty="0" smtClean="0"/>
              <a:t>Ενασχόληση με τη γεωργία </a:t>
            </a:r>
          </a:p>
          <a:p>
            <a:r>
              <a:rPr lang="el-GR" dirty="0" smtClean="0"/>
              <a:t> περιορισμένες εμπορικές δραστηριότητες,</a:t>
            </a:r>
          </a:p>
          <a:p>
            <a:r>
              <a:rPr lang="el-GR" dirty="0" smtClean="0"/>
              <a:t>απουσία αποικιών</a:t>
            </a:r>
          </a:p>
          <a:p>
            <a:endParaRPr lang="el-GR" dirty="0" smtClean="0"/>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descr="http://1.bp.blogspot.com/-E_MAiEj9RZo/UXWRJ9OK5sI/AAAAAAAAEUY/dLgDGiH2wUE/s1600/556910_3623238351966_1961860167_n.jpg"/>
          <p:cNvPicPr>
            <a:picLocks noChangeAspect="1" noChangeArrowheads="1"/>
          </p:cNvPicPr>
          <p:nvPr/>
        </p:nvPicPr>
        <p:blipFill>
          <a:blip r:embed="rId2" cstate="print"/>
          <a:srcRect/>
          <a:stretch>
            <a:fillRect/>
          </a:stretch>
        </p:blipFill>
        <p:spPr bwMode="auto">
          <a:xfrm>
            <a:off x="0" y="18287"/>
            <a:ext cx="9144000" cy="683971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Όργανα εξουσίας Σπάρτης</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2 βασιλείς </a:t>
            </a:r>
          </a:p>
          <a:p>
            <a:r>
              <a:rPr lang="el-GR" dirty="0" smtClean="0"/>
              <a:t>28+ 2 βασιλείς= 30  μέλη Γερουσίας</a:t>
            </a:r>
          </a:p>
          <a:p>
            <a:r>
              <a:rPr lang="el-GR" dirty="0" smtClean="0"/>
              <a:t>5 έφοροι</a:t>
            </a:r>
          </a:p>
          <a:p>
            <a:r>
              <a:rPr lang="el-GR" dirty="0" smtClean="0"/>
              <a:t>Απέλλα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6" name="5 - Θέση περιεχομένου"/>
          <p:cNvSpPr>
            <a:spLocks noGrp="1"/>
          </p:cNvSpPr>
          <p:nvPr>
            <p:ph idx="1"/>
          </p:nvPr>
        </p:nvSpPr>
        <p:spPr/>
        <p:txBody>
          <a:bodyPr/>
          <a:lstStyle/>
          <a:p>
            <a:pPr>
              <a:buNone/>
            </a:pPr>
            <a:r>
              <a:rPr lang="el-GR" dirty="0" smtClean="0"/>
              <a:t>ΠΕΛΟΠΟΝΝΗΣΙΑΚΟΣ ΠΟΛΕΜΟΣ </a:t>
            </a:r>
          </a:p>
          <a:p>
            <a:pPr>
              <a:buNone/>
            </a:pPr>
            <a:r>
              <a:rPr lang="el-GR" dirty="0" smtClean="0"/>
              <a:t>431-404 </a:t>
            </a:r>
            <a:r>
              <a:rPr lang="el-GR" dirty="0" err="1" smtClean="0"/>
              <a:t>π.Χ.</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ηγξηγ.jpg"/>
          <p:cNvPicPr>
            <a:picLocks noGrp="1" noChangeAspect="1"/>
          </p:cNvPicPr>
          <p:nvPr>
            <p:ph idx="1"/>
          </p:nvPr>
        </p:nvPicPr>
        <p:blipFill>
          <a:blip r:embed="rId2" cstate="print"/>
          <a:stretch>
            <a:fillRect/>
          </a:stretch>
        </p:blipFill>
        <p:spPr>
          <a:xfrm>
            <a:off x="0" y="1052737"/>
            <a:ext cx="9196806" cy="580526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h23b"/>
          <p:cNvPicPr>
            <a:picLocks noGrp="1" noChangeAspect="1" noChangeArrowheads="1"/>
          </p:cNvPicPr>
          <p:nvPr>
            <p:ph idx="4294967295"/>
          </p:nvPr>
        </p:nvPicPr>
        <p:blipFill>
          <a:blip r:embed="rId2" cstate="print"/>
          <a:srcRect/>
          <a:stretch>
            <a:fillRect/>
          </a:stretch>
        </p:blipFill>
        <p:spPr>
          <a:xfrm>
            <a:off x="0" y="0"/>
            <a:ext cx="6840538" cy="68580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 Σπάρτη…</a:t>
            </a:r>
            <a:endParaRPr lang="el-GR" dirty="0"/>
          </a:p>
        </p:txBody>
      </p:sp>
      <p:sp>
        <p:nvSpPr>
          <p:cNvPr id="4" name="3 - Θέση κειμένου"/>
          <p:cNvSpPr>
            <a:spLocks noGrp="1"/>
          </p:cNvSpPr>
          <p:nvPr>
            <p:ph type="body" sz="half" idx="2"/>
          </p:nvPr>
        </p:nvSpPr>
        <p:spPr/>
        <p:txBody>
          <a:bodyPr>
            <a:normAutofit/>
          </a:bodyPr>
          <a:lstStyle/>
          <a:p>
            <a:r>
              <a:rPr lang="el-GR" sz="2400" dirty="0" smtClean="0"/>
              <a:t>Οι Σπαρτιάτες έχουν συγκεντρώσει τα καλύτερα πληρώματα χάρη στα περσικά χρήματα </a:t>
            </a:r>
          </a:p>
          <a:p>
            <a:endParaRPr lang="el-GR" sz="2400" dirty="0"/>
          </a:p>
        </p:txBody>
      </p:sp>
      <p:pic>
        <p:nvPicPr>
          <p:cNvPr id="6" name="4 - Θέση περιεχομένου" descr="Salami5.jpg"/>
          <p:cNvPicPr>
            <a:picLocks noGrp="1" noChangeAspect="1"/>
          </p:cNvPicPr>
          <p:nvPr>
            <p:ph idx="1"/>
          </p:nvPr>
        </p:nvPicPr>
        <p:blipFill>
          <a:blip r:embed="rId2" cstate="print"/>
          <a:stretch>
            <a:fillRect/>
          </a:stretch>
        </p:blipFill>
        <p:spPr bwMode="auto">
          <a:xfrm>
            <a:off x="4644008" y="6392"/>
            <a:ext cx="2880320" cy="6600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8686800" cy="6126163"/>
          </a:xfrm>
        </p:spPr>
        <p:txBody>
          <a:bodyPr/>
          <a:lstStyle/>
          <a:p>
            <a:pPr>
              <a:buNone/>
            </a:pPr>
            <a:r>
              <a:rPr lang="el-GR" dirty="0" smtClean="0"/>
              <a:t>Σε θέση «</a:t>
            </a:r>
            <a:r>
              <a:rPr lang="el-GR" dirty="0" err="1" smtClean="0"/>
              <a:t>επιστολέως</a:t>
            </a:r>
            <a:r>
              <a:rPr lang="el-GR" dirty="0" smtClean="0"/>
              <a:t>», ουσιαστικά ναυάρχου, </a:t>
            </a:r>
          </a:p>
          <a:p>
            <a:pPr>
              <a:buNone/>
            </a:pPr>
            <a:r>
              <a:rPr lang="el-GR" dirty="0" smtClean="0"/>
              <a:t>βρίσκεται ο ικανότατος </a:t>
            </a:r>
            <a:r>
              <a:rPr lang="el-GR" b="1" dirty="0" smtClean="0">
                <a:solidFill>
                  <a:srgbClr val="FF0000"/>
                </a:solidFill>
              </a:rPr>
              <a:t>Λύσανδρος</a:t>
            </a:r>
            <a:r>
              <a:rPr lang="el-GR" dirty="0" smtClean="0"/>
              <a:t> </a:t>
            </a:r>
            <a:endParaRPr lang="el-GR" dirty="0"/>
          </a:p>
        </p:txBody>
      </p:sp>
      <p:pic>
        <p:nvPicPr>
          <p:cNvPr id="7169" name="Picture 1" descr="C:\Users\Maria\Pictures\ΑΡΧΑΙΟΛΟΓΙΚΑ\ΑΡΧΑΙΟΙ\Λύσανδρος.gif"/>
          <p:cNvPicPr>
            <a:picLocks noChangeAspect="1" noChangeArrowheads="1"/>
          </p:cNvPicPr>
          <p:nvPr/>
        </p:nvPicPr>
        <p:blipFill>
          <a:blip r:embed="rId3" cstate="print"/>
          <a:srcRect/>
          <a:stretch>
            <a:fillRect/>
          </a:stretch>
        </p:blipFill>
        <p:spPr bwMode="auto">
          <a:xfrm>
            <a:off x="3707904" y="1124744"/>
            <a:ext cx="4932040" cy="53609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γθυτι.jpg"/>
          <p:cNvPicPr>
            <a:picLocks noGrp="1" noChangeAspect="1"/>
          </p:cNvPicPr>
          <p:nvPr>
            <p:ph idx="1"/>
          </p:nvPr>
        </p:nvPicPr>
        <p:blipFill>
          <a:blip r:embed="rId2" cstate="print"/>
          <a:stretch>
            <a:fillRect/>
          </a:stretch>
        </p:blipFill>
        <p:spPr>
          <a:xfrm>
            <a:off x="0" y="476672"/>
            <a:ext cx="9196806" cy="580526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fontScale="62500" lnSpcReduction="20000"/>
          </a:bodyPr>
          <a:lstStyle/>
          <a:p>
            <a:pPr algn="ctr">
              <a:buNone/>
            </a:pPr>
            <a:r>
              <a:rPr lang="el-GR" b="1" dirty="0" smtClean="0">
                <a:latin typeface="Bookman Old Style" pitchFamily="18" charset="0"/>
              </a:rPr>
              <a:t>ΞΕΝΟΦΩΝΤΟΣ ΕΛΛΗΝΙΚΑ </a:t>
            </a:r>
          </a:p>
          <a:p>
            <a:pPr algn="ctr">
              <a:buNone/>
            </a:pPr>
            <a:endParaRPr lang="el-GR" b="1" dirty="0" smtClean="0">
              <a:latin typeface="Bookman Old Style" pitchFamily="18" charset="0"/>
            </a:endParaRPr>
          </a:p>
          <a:p>
            <a:r>
              <a:rPr lang="el-GR" b="1" dirty="0" smtClean="0">
                <a:latin typeface="Bookman Old Style" pitchFamily="18" charset="0"/>
              </a:rPr>
              <a:t>Α' Η πρώτη ενότητα </a:t>
            </a:r>
            <a:r>
              <a:rPr lang="el-GR" dirty="0" smtClean="0">
                <a:latin typeface="Bookman Old Style" pitchFamily="18" charset="0"/>
              </a:rPr>
              <a:t>(1.1.1-2.3.10) περιλαμβάνει τα γεγονότα της τελευταίας περιόδου του Πελοποννησιακού πολέμου </a:t>
            </a:r>
            <a:r>
              <a:rPr lang="el-GR" b="1" dirty="0" smtClean="0">
                <a:solidFill>
                  <a:srgbClr val="FF0000"/>
                </a:solidFill>
                <a:latin typeface="Bookman Old Style" pitchFamily="18" charset="0"/>
              </a:rPr>
              <a:t>από το 411 </a:t>
            </a:r>
            <a:r>
              <a:rPr lang="el-GR" b="1" dirty="0" err="1" smtClean="0">
                <a:solidFill>
                  <a:srgbClr val="FF0000"/>
                </a:solidFill>
                <a:latin typeface="Bookman Old Style" pitchFamily="18" charset="0"/>
              </a:rPr>
              <a:t>π.Χ</a:t>
            </a:r>
            <a:r>
              <a:rPr lang="el-GR" dirty="0" err="1" smtClean="0">
                <a:latin typeface="Bookman Old Style" pitchFamily="18" charset="0"/>
              </a:rPr>
              <a:t>.</a:t>
            </a:r>
            <a:r>
              <a:rPr lang="el-GR" dirty="0" smtClean="0">
                <a:latin typeface="Bookman Old Style" pitchFamily="18" charset="0"/>
              </a:rPr>
              <a:t>, όπου διακόπτεται η αφήγηση του Θουκυδίδη ως τον τερματισμό του πολέμου, </a:t>
            </a:r>
            <a:r>
              <a:rPr lang="el-GR" b="1" dirty="0" smtClean="0">
                <a:solidFill>
                  <a:srgbClr val="FF0000"/>
                </a:solidFill>
                <a:latin typeface="Bookman Old Style" pitchFamily="18" charset="0"/>
              </a:rPr>
              <a:t>404 </a:t>
            </a:r>
            <a:r>
              <a:rPr lang="el-GR" b="1" dirty="0" err="1" smtClean="0">
                <a:solidFill>
                  <a:srgbClr val="FF0000"/>
                </a:solidFill>
                <a:latin typeface="Bookman Old Style" pitchFamily="18" charset="0"/>
              </a:rPr>
              <a:t>π.Χ</a:t>
            </a:r>
            <a:r>
              <a:rPr lang="el-GR" dirty="0" err="1" smtClean="0">
                <a:latin typeface="Bookman Old Style" pitchFamily="18" charset="0"/>
              </a:rPr>
              <a:t>.</a:t>
            </a:r>
            <a:r>
              <a:rPr lang="el-GR" dirty="0" smtClean="0">
                <a:latin typeface="Bookman Old Style" pitchFamily="18" charset="0"/>
              </a:rPr>
              <a:t>, με την ήττα και την παράδοση της Αθήνας.</a:t>
            </a:r>
          </a:p>
          <a:p>
            <a:r>
              <a:rPr lang="el-GR" dirty="0" smtClean="0">
                <a:latin typeface="Bookman Old Style" pitchFamily="18" charset="0"/>
              </a:rPr>
              <a:t/>
            </a:r>
            <a:br>
              <a:rPr lang="el-GR" dirty="0" smtClean="0">
                <a:latin typeface="Bookman Old Style" pitchFamily="18" charset="0"/>
              </a:rPr>
            </a:br>
            <a:r>
              <a:rPr lang="el-GR" dirty="0" smtClean="0">
                <a:latin typeface="Bookman Old Style" pitchFamily="18" charset="0"/>
              </a:rPr>
              <a:t>Β' </a:t>
            </a:r>
            <a:r>
              <a:rPr lang="el-GR" b="1" dirty="0" smtClean="0">
                <a:latin typeface="Bookman Old Style" pitchFamily="18" charset="0"/>
              </a:rPr>
              <a:t>Η δεύτερη (2.3.11-5.1.36</a:t>
            </a:r>
            <a:r>
              <a:rPr lang="el-GR" dirty="0" smtClean="0">
                <a:latin typeface="Bookman Old Style" pitchFamily="18" charset="0"/>
              </a:rPr>
              <a:t>) εξιστορεί την κατάληψη της εξουσίας στην Αθήνα από τους Τριάκοντα τυράννους, την αποκατάσταση της δημοκρατίας, τις σχέσεις της Σπάρτης με τους Πέρσες, τις συνεχείς μετακινήσεις των ελληνικών πόλεων σε διάφορες συμμαχίες και συγκρούσεις ως την αποδοχή της «ειρήνης του βασιλέως» (ή της «</a:t>
            </a:r>
            <a:r>
              <a:rPr lang="el-GR" dirty="0" err="1" smtClean="0">
                <a:latin typeface="Bookman Old Style" pitchFamily="18" charset="0"/>
              </a:rPr>
              <a:t>Ανταλκιδείου</a:t>
            </a:r>
            <a:r>
              <a:rPr lang="el-GR" dirty="0" smtClean="0">
                <a:latin typeface="Bookman Old Style" pitchFamily="18" charset="0"/>
              </a:rPr>
              <a:t> ειρήνης»), </a:t>
            </a:r>
            <a:r>
              <a:rPr lang="el-GR" b="1" dirty="0" smtClean="0">
                <a:solidFill>
                  <a:srgbClr val="FF0000"/>
                </a:solidFill>
                <a:latin typeface="Bookman Old Style" pitchFamily="18" charset="0"/>
              </a:rPr>
              <a:t>386 </a:t>
            </a:r>
            <a:r>
              <a:rPr lang="el-GR" b="1" dirty="0" err="1" smtClean="0">
                <a:solidFill>
                  <a:srgbClr val="FF0000"/>
                </a:solidFill>
                <a:latin typeface="Bookman Old Style" pitchFamily="18" charset="0"/>
              </a:rPr>
              <a:t>π.Χ.</a:t>
            </a:r>
            <a:r>
              <a:rPr lang="el-GR" b="1" dirty="0" smtClean="0">
                <a:solidFill>
                  <a:srgbClr val="FF0000"/>
                </a:solidFill>
                <a:latin typeface="Bookman Old Style" pitchFamily="18" charset="0"/>
              </a:rPr>
              <a:t>, </a:t>
            </a:r>
            <a:r>
              <a:rPr lang="el-GR" dirty="0" smtClean="0">
                <a:latin typeface="Bookman Old Style" pitchFamily="18" charset="0"/>
              </a:rPr>
              <a:t>με την οποία οι Ελληνικές πόλεις αναγκάστηκαν να αναγνωρίσουν α) την επικυριαρχία του βασιλιά της Περσίας στις μικρασιατικές πόλεις και στα νησιά και β) στην Σπάρτη, το δικαίωμα να επιβλέπει την τήρηση των όρων της συνθήκης.</a:t>
            </a:r>
          </a:p>
          <a:p>
            <a:r>
              <a:rPr lang="el-GR" dirty="0" smtClean="0">
                <a:latin typeface="Bookman Old Style" pitchFamily="18" charset="0"/>
              </a:rPr>
              <a:t/>
            </a:r>
            <a:br>
              <a:rPr lang="el-GR" dirty="0" smtClean="0">
                <a:latin typeface="Bookman Old Style" pitchFamily="18" charset="0"/>
              </a:rPr>
            </a:br>
            <a:r>
              <a:rPr lang="el-GR" dirty="0" smtClean="0">
                <a:latin typeface="Bookman Old Style" pitchFamily="18" charset="0"/>
              </a:rPr>
              <a:t>Γ' </a:t>
            </a:r>
            <a:r>
              <a:rPr lang="el-GR" b="1" dirty="0" smtClean="0">
                <a:latin typeface="Bookman Old Style" pitchFamily="18" charset="0"/>
              </a:rPr>
              <a:t>Η τρίτη ενότητα (5.2.37-7.4.27</a:t>
            </a:r>
            <a:r>
              <a:rPr lang="el-GR" dirty="0" smtClean="0">
                <a:latin typeface="Bookman Old Style" pitchFamily="18" charset="0"/>
              </a:rPr>
              <a:t>) προβάλλει, μέσα από πολλές άλλες ιστορικές εξελίξεις, τη βαθμιαία άνοδο της δύναμης της Θήβας, την κατάληψη της ακρόπολης της Θήβας από τους Σπαρτιάτες (382 </a:t>
            </a:r>
            <a:r>
              <a:rPr lang="el-GR" dirty="0" err="1" smtClean="0">
                <a:latin typeface="Bookman Old Style" pitchFamily="18" charset="0"/>
              </a:rPr>
              <a:t>π.Χ.</a:t>
            </a:r>
            <a:r>
              <a:rPr lang="el-GR" dirty="0" smtClean="0">
                <a:latin typeface="Bookman Old Style" pitchFamily="18" charset="0"/>
              </a:rPr>
              <a:t>), τις συγκρούσεις Θηβαίων-Σπαρτιατών ως τη μάχη των Λεύκτρων (371 </a:t>
            </a:r>
            <a:r>
              <a:rPr lang="el-GR" dirty="0" err="1" smtClean="0">
                <a:latin typeface="Bookman Old Style" pitchFamily="18" charset="0"/>
              </a:rPr>
              <a:t>π.Χ.</a:t>
            </a:r>
            <a:r>
              <a:rPr lang="el-GR" dirty="0" smtClean="0">
                <a:latin typeface="Bookman Old Style" pitchFamily="18" charset="0"/>
              </a:rPr>
              <a:t>), σταθμό στην θηβαϊκή ηγεμονία. Οι συνεχείς συγκρούσεις και ανακατατάξεις λήγουν με τη μάχη της Μαντινείας </a:t>
            </a:r>
            <a:r>
              <a:rPr lang="el-GR" dirty="0" smtClean="0">
                <a:solidFill>
                  <a:srgbClr val="FF0000"/>
                </a:solidFill>
                <a:latin typeface="Bookman Old Style" pitchFamily="18" charset="0"/>
              </a:rPr>
              <a:t>(</a:t>
            </a:r>
            <a:r>
              <a:rPr lang="el-GR" b="1" dirty="0" smtClean="0">
                <a:solidFill>
                  <a:srgbClr val="FF0000"/>
                </a:solidFill>
                <a:latin typeface="Bookman Old Style" pitchFamily="18" charset="0"/>
              </a:rPr>
              <a:t>362 </a:t>
            </a:r>
            <a:r>
              <a:rPr lang="el-GR" b="1" dirty="0" err="1" smtClean="0">
                <a:solidFill>
                  <a:srgbClr val="FF0000"/>
                </a:solidFill>
                <a:latin typeface="Bookman Old Style" pitchFamily="18" charset="0"/>
              </a:rPr>
              <a:t>π.Χ.</a:t>
            </a:r>
            <a:r>
              <a:rPr lang="el-GR" b="1" dirty="0" smtClean="0">
                <a:solidFill>
                  <a:srgbClr val="FF0000"/>
                </a:solidFill>
                <a:latin typeface="Bookman Old Style" pitchFamily="18" charset="0"/>
              </a:rPr>
              <a:t>), </a:t>
            </a:r>
            <a:r>
              <a:rPr lang="el-GR" dirty="0" smtClean="0">
                <a:latin typeface="Bookman Old Style" pitchFamily="18" charset="0"/>
              </a:rPr>
              <a:t>στην οποία συγκρούστηκαν όλες οι σημαντικές ελληνικές πόλεις και το αποτέλεσμα ήταν αμφίρροπο.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179512" y="0"/>
            <a:ext cx="8964488" cy="6858000"/>
          </a:xfrm>
        </p:spPr>
        <p:txBody>
          <a:bodyPr>
            <a:normAutofit fontScale="77500" lnSpcReduction="20000"/>
          </a:bodyPr>
          <a:lstStyle/>
          <a:p>
            <a:r>
              <a:rPr lang="el-GR" b="1" i="1" dirty="0" smtClean="0"/>
              <a:t>ΒΙΒΛΙΟ ΠΡΩΤΟ</a:t>
            </a:r>
            <a:r>
              <a:rPr lang="el-GR" b="1" dirty="0" smtClean="0"/>
              <a:t>: </a:t>
            </a:r>
            <a:r>
              <a:rPr lang="el-GR" dirty="0" smtClean="0"/>
              <a:t>Σε επτά κεφάλαια ο Ξενοφών καταγράφει τις συγκρούσεις των Αθηναίων και των Σπαρτιατών στον Ελλήσποντο και το Ανατολικό Αιγαίο ως τη νίκη του αθηναϊκού στόλου στις Αργινούσες </a:t>
            </a:r>
            <a:r>
              <a:rPr lang="el-GR" b="1" dirty="0" smtClean="0">
                <a:solidFill>
                  <a:srgbClr val="FF0000"/>
                </a:solidFill>
              </a:rPr>
              <a:t>(406 </a:t>
            </a:r>
            <a:r>
              <a:rPr lang="el-GR" b="1" dirty="0" err="1" smtClean="0">
                <a:solidFill>
                  <a:srgbClr val="FF0000"/>
                </a:solidFill>
              </a:rPr>
              <a:t>π.Χ.</a:t>
            </a:r>
            <a:r>
              <a:rPr lang="el-GR" b="1" dirty="0" smtClean="0">
                <a:solidFill>
                  <a:srgbClr val="FF0000"/>
                </a:solidFill>
              </a:rPr>
              <a:t>) </a:t>
            </a:r>
            <a:r>
              <a:rPr lang="el-GR" dirty="0" smtClean="0"/>
              <a:t>και τη δίκη των Αθηναίων στρατηγών</a:t>
            </a:r>
          </a:p>
          <a:p>
            <a:pPr>
              <a:buNone/>
            </a:pPr>
            <a:r>
              <a:rPr lang="el-GR" dirty="0" smtClean="0"/>
              <a:t/>
            </a:r>
            <a:br>
              <a:rPr lang="el-GR" dirty="0" smtClean="0"/>
            </a:br>
            <a:r>
              <a:rPr lang="el-GR" b="1" i="1" dirty="0" smtClean="0"/>
              <a:t>ΒΙΒΛΙΟ ΔΕΥΤΕΡΟ</a:t>
            </a:r>
            <a:r>
              <a:rPr lang="el-GR" b="1" dirty="0" smtClean="0"/>
              <a:t>: </a:t>
            </a:r>
            <a:r>
              <a:rPr lang="el-GR" dirty="0" smtClean="0"/>
              <a:t>Σε τέσσερα κεφάλαια εξιστορούνται: </a:t>
            </a:r>
          </a:p>
          <a:p>
            <a:pPr>
              <a:buNone/>
            </a:pPr>
            <a:r>
              <a:rPr lang="el-GR" dirty="0" smtClean="0"/>
              <a:t>     οι δυσκολίες του εκστρατευτικού σώματος των Σπαρτιατών στη Χίο </a:t>
            </a:r>
          </a:p>
          <a:p>
            <a:pPr>
              <a:buNone/>
            </a:pPr>
            <a:r>
              <a:rPr lang="el-GR" dirty="0" smtClean="0"/>
              <a:t>      και η ανάληψη της ηγεσίας του σπαρτιατικού στόλου, για δεύτερη φορά, από το Λύσανδρο. </a:t>
            </a:r>
          </a:p>
          <a:p>
            <a:pPr>
              <a:buNone/>
            </a:pPr>
            <a:r>
              <a:rPr lang="el-GR" dirty="0" smtClean="0"/>
              <a:t>     Οι νέοι σύμμαχοι των Σπαρτιατών, δηλαδή οι πόλεις και τα νησιά του Ανατολικού Αιγαίου που είχαν αποστατήσει από την εξασθενημένη Αθήνα, δείχνουν εμπιστοσύνη στο Λύσανδρο.</a:t>
            </a:r>
          </a:p>
          <a:p>
            <a:pPr>
              <a:buNone/>
            </a:pPr>
            <a:r>
              <a:rPr lang="el-GR" dirty="0" smtClean="0"/>
              <a:t>     Οι διαπραγματεύσεις του με τον </a:t>
            </a:r>
            <a:r>
              <a:rPr lang="el-GR" dirty="0" err="1" smtClean="0"/>
              <a:t>Κύρο</a:t>
            </a:r>
            <a:r>
              <a:rPr lang="el-GR" dirty="0" smtClean="0"/>
              <a:t>, Πέρση σατράπη της περιοχής, εξασφαλίζουν περσική οικονομική βοήθεια προς τη Σπάρτη και το πολεμικό της πρόγραμμα. </a:t>
            </a:r>
          </a:p>
          <a:p>
            <a:pPr>
              <a:buNone/>
            </a:pPr>
            <a:r>
              <a:rPr lang="el-GR" dirty="0" smtClean="0"/>
              <a:t>     Η βάση του σπαρτιατικού στόλου για τις εξορμήσεις του ήταν η Έφεσος, του αθηναϊκού η Σάμος, ο μόνος πιστός σύμμαχος των Αθηναίων.</a:t>
            </a:r>
          </a:p>
          <a:p>
            <a:pPr>
              <a:buNone/>
            </a:pPr>
            <a:endParaRPr lang="el-G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468544" cy="6858000"/>
          </a:xfrm>
        </p:spPr>
        <p:txBody>
          <a:bodyPr>
            <a:normAutofit/>
          </a:bodyPr>
          <a:lstStyle/>
          <a:p>
            <a:pPr>
              <a:buNone/>
            </a:pPr>
            <a:r>
              <a:rPr lang="el-GR" dirty="0" smtClean="0"/>
              <a:t>Στα επόμενα κεφάλαια (2.1.16- 2.4.43) περιγράφεται </a:t>
            </a:r>
          </a:p>
          <a:p>
            <a:pPr>
              <a:buNone/>
            </a:pPr>
            <a:endParaRPr lang="el-GR" dirty="0" smtClean="0"/>
          </a:p>
          <a:p>
            <a:r>
              <a:rPr lang="el-GR" dirty="0" smtClean="0"/>
              <a:t>η καταστροφή του αθηναϊκού στόλου στους Αιγός ποταμούς (405 </a:t>
            </a:r>
            <a:r>
              <a:rPr lang="el-GR" dirty="0" err="1" smtClean="0"/>
              <a:t>π.Χ.</a:t>
            </a:r>
            <a:r>
              <a:rPr lang="el-GR" dirty="0" smtClean="0"/>
              <a:t>),</a:t>
            </a:r>
          </a:p>
          <a:p>
            <a:r>
              <a:rPr lang="el-GR" dirty="0" smtClean="0"/>
              <a:t> η πολιορκία και η παράδοση της Αθήνας (404 </a:t>
            </a:r>
            <a:r>
              <a:rPr lang="el-GR" dirty="0" err="1" smtClean="0"/>
              <a:t>π.Χ.</a:t>
            </a:r>
            <a:r>
              <a:rPr lang="el-GR" dirty="0" smtClean="0"/>
              <a:t>), </a:t>
            </a:r>
          </a:p>
          <a:p>
            <a:r>
              <a:rPr lang="el-GR" dirty="0" smtClean="0"/>
              <a:t>η κατάληψη της εξουσίας από τους Τριάκοντα, τα εγκλήματά τους</a:t>
            </a:r>
          </a:p>
          <a:p>
            <a:r>
              <a:rPr lang="el-GR" dirty="0" smtClean="0"/>
              <a:t> και η αποκατάσταση της δημοκρατίας .</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dirty="0" smtClean="0"/>
              <a:t>Τα κεφάλαια του 2ου Βιβλίου των Ελληνικών που ακολουθούν παρουσιάζουν ιδιαίτερο ενδιαφέρον:</a:t>
            </a:r>
          </a:p>
          <a:p>
            <a:pPr>
              <a:buNone/>
            </a:pPr>
            <a:r>
              <a:rPr lang="el-GR" dirty="0" smtClean="0"/>
              <a:t/>
            </a:r>
            <a:br>
              <a:rPr lang="el-GR" dirty="0" smtClean="0"/>
            </a:br>
            <a:r>
              <a:rPr lang="el-GR" dirty="0" smtClean="0"/>
              <a:t>α) </a:t>
            </a:r>
            <a:r>
              <a:rPr lang="el-GR" b="1" dirty="0" smtClean="0"/>
              <a:t>φιλολογικό·</a:t>
            </a:r>
            <a:r>
              <a:rPr lang="el-GR" dirty="0" smtClean="0"/>
              <a:t> ένας ικανός ιστορικός περιγράφει με σαφήνεια και ζωντάνια γεγονότα και πρόσωπα μιας ταραγμένης περιόδου.</a:t>
            </a:r>
            <a:br>
              <a:rPr lang="el-GR" dirty="0" smtClean="0"/>
            </a:br>
            <a:r>
              <a:rPr lang="el-GR" dirty="0" smtClean="0"/>
              <a:t>β) </a:t>
            </a:r>
            <a:r>
              <a:rPr lang="el-GR" b="1" dirty="0" smtClean="0"/>
              <a:t>ιστορικό· </a:t>
            </a:r>
            <a:r>
              <a:rPr lang="el-GR" dirty="0" smtClean="0"/>
              <a:t>ποιοι παράγοντες οδήγησαν σε διάλυση την ισχυρότερη ναυτική, οικονομική και στρατιωτική δύναμη της κλασικής εποχής και σε κατάλυση τη δημοκρατία.</a:t>
            </a:r>
            <a:br>
              <a:rPr lang="el-GR" dirty="0" smtClean="0"/>
            </a:br>
            <a:r>
              <a:rPr lang="el-GR" dirty="0" smtClean="0"/>
              <a:t>γ) </a:t>
            </a:r>
            <a:r>
              <a:rPr lang="el-GR" b="1" dirty="0" smtClean="0"/>
              <a:t>πολιτικό·</a:t>
            </a:r>
            <a:r>
              <a:rPr lang="el-GR" dirty="0" smtClean="0"/>
              <a:t> σε ποιες απάνθρωπες ακρότητες μπορεί να φτάσει ένα καθεστώς βίας και αυθαιρεσίας. Πόσο υπεύθυνοι για την κατάσταση είναι οι πολίτες εκείνοι που νομίζουν ότι οι αδικίες εις βάρος των συμπολιτών τους δεν «αγγίζουν» τους ίδιους. Ποια είναι η ανωτερότητα της δημοκρατίας, </a:t>
            </a:r>
            <a:r>
              <a:rPr lang="el-GR" dirty="0" err="1" smtClean="0"/>
              <a:t>παρόλες</a:t>
            </a:r>
            <a:r>
              <a:rPr lang="el-GR" dirty="0" smtClean="0"/>
              <a:t> τις πιθανές αδυναμίες της σε σύγκριση με τα τυραννικά καθεστώτα.</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39552" y="1484784"/>
            <a:ext cx="8229600" cy="4525963"/>
          </a:xfrm>
        </p:spPr>
        <p:txBody>
          <a:bodyPr>
            <a:normAutofit/>
          </a:bodyPr>
          <a:lstStyle/>
          <a:p>
            <a:r>
              <a:rPr lang="el-GR" dirty="0" smtClean="0"/>
              <a:t>Για τη δημιουργία του παρόντος </a:t>
            </a:r>
            <a:r>
              <a:rPr lang="en-US" dirty="0" smtClean="0"/>
              <a:t>power point </a:t>
            </a:r>
            <a:r>
              <a:rPr lang="el-GR" dirty="0" smtClean="0"/>
              <a:t>οι φωτογραφίες </a:t>
            </a:r>
            <a:r>
              <a:rPr lang="el-GR" dirty="0" smtClean="0"/>
              <a:t>και οι </a:t>
            </a:r>
            <a:r>
              <a:rPr lang="el-GR" dirty="0" smtClean="0"/>
              <a:t>χάρτες </a:t>
            </a:r>
            <a:r>
              <a:rPr lang="el-GR" dirty="0" smtClean="0"/>
              <a:t>έχουν </a:t>
            </a:r>
            <a:r>
              <a:rPr lang="el-GR" dirty="0" smtClean="0"/>
              <a:t>αντληθεί από </a:t>
            </a:r>
            <a:r>
              <a:rPr lang="el-GR" dirty="0" smtClean="0"/>
              <a:t>το διαδίκτυο.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Πριν το τέλος…</a:t>
            </a:r>
            <a:endParaRPr lang="el-GR" dirty="0"/>
          </a:p>
        </p:txBody>
      </p:sp>
      <p:sp>
        <p:nvSpPr>
          <p:cNvPr id="3" name="2 - Θέση περιεχομένου"/>
          <p:cNvSpPr>
            <a:spLocks noGrp="1"/>
          </p:cNvSpPr>
          <p:nvPr>
            <p:ph idx="1"/>
          </p:nvPr>
        </p:nvSpPr>
        <p:spPr/>
        <p:txBody>
          <a:bodyPr/>
          <a:lstStyle/>
          <a:p>
            <a:r>
              <a:rPr lang="el-GR" dirty="0" smtClean="0"/>
              <a:t>Η </a:t>
            </a:r>
            <a:r>
              <a:rPr lang="el-GR" b="1" dirty="0" smtClean="0"/>
              <a:t>α’ φάση </a:t>
            </a:r>
            <a:r>
              <a:rPr lang="el-GR" dirty="0" smtClean="0"/>
              <a:t>του πολέμου (</a:t>
            </a:r>
            <a:r>
              <a:rPr lang="el-GR" dirty="0" err="1" smtClean="0"/>
              <a:t>Αρχιδάμειος</a:t>
            </a:r>
            <a:r>
              <a:rPr lang="el-GR" dirty="0" smtClean="0"/>
              <a:t> ή Δεκαετής)  βρήκε τις 2 πόλεις με ισοδύναμες απώλειες </a:t>
            </a:r>
          </a:p>
          <a:p>
            <a:r>
              <a:rPr lang="el-GR" dirty="0" smtClean="0"/>
              <a:t>Η </a:t>
            </a:r>
            <a:r>
              <a:rPr lang="el-GR" b="1" dirty="0" err="1" smtClean="0"/>
              <a:t>β΄</a:t>
            </a:r>
            <a:r>
              <a:rPr lang="el-GR" b="1" dirty="0" smtClean="0"/>
              <a:t> φάση  </a:t>
            </a:r>
            <a:r>
              <a:rPr lang="el-GR" dirty="0" smtClean="0"/>
              <a:t>(η Σικελική εκστρατεία) προκάλεσε συντριπτική ήττα για το αθηναϊκό ναυτικό </a:t>
            </a:r>
          </a:p>
          <a:p>
            <a:r>
              <a:rPr lang="el-GR" dirty="0" smtClean="0"/>
              <a:t>Η </a:t>
            </a:r>
            <a:r>
              <a:rPr lang="el-GR" b="1" dirty="0" err="1" smtClean="0"/>
              <a:t>γ΄</a:t>
            </a:r>
            <a:r>
              <a:rPr lang="el-GR" b="1" dirty="0" smtClean="0"/>
              <a:t> φάση  </a:t>
            </a:r>
            <a:r>
              <a:rPr lang="el-GR" dirty="0" smtClean="0"/>
              <a:t>βρίσκει τη Σπάρτη ενισχυμένη στο ναυτικό με τα περσικά χρήματα </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ΔΙΑΦΟΡΑ\TWFyaWEgR2lha291bWFraXwyMDE1fDd8MTJ8MTk.jpg"/>
          <p:cNvPicPr>
            <a:picLocks noChangeAspect="1" noChangeArrowheads="1"/>
          </p:cNvPicPr>
          <p:nvPr/>
        </p:nvPicPr>
        <p:blipFill>
          <a:blip r:embed="rId2" cstate="print"/>
          <a:srcRect/>
          <a:stretch>
            <a:fillRect/>
          </a:stretch>
        </p:blipFill>
        <p:spPr bwMode="auto">
          <a:xfrm>
            <a:off x="0" y="0"/>
            <a:ext cx="9144000" cy="48006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Αιτίες </a:t>
            </a:r>
            <a:r>
              <a:rPr lang="el-GR" dirty="0"/>
              <a:t>Π</a:t>
            </a:r>
            <a:r>
              <a:rPr lang="el-GR" dirty="0" smtClean="0"/>
              <a:t>ελοποννησιακού Πολέμου </a:t>
            </a:r>
            <a:endParaRPr lang="el-GR" dirty="0"/>
          </a:p>
        </p:txBody>
      </p:sp>
      <p:sp>
        <p:nvSpPr>
          <p:cNvPr id="6" name="5 - Θέση περιεχομένου"/>
          <p:cNvSpPr>
            <a:spLocks noGrp="1"/>
          </p:cNvSpPr>
          <p:nvPr>
            <p:ph idx="1"/>
          </p:nvPr>
        </p:nvSpPr>
        <p:spPr/>
        <p:txBody>
          <a:bodyPr/>
          <a:lstStyle/>
          <a:p>
            <a:r>
              <a:rPr lang="el-GR" dirty="0" smtClean="0"/>
              <a:t>Η αυξανόμενη αντιζηλία ανάμεσα στις πιο ισχυρές πόλεις της Ελλάδας Αθήνα και Σπάρτη, επειδή η Σπάρτη ανησυχούσε για τη συνεχώς αυξανόμενη δύναμη της Αθήνας</a:t>
            </a:r>
          </a:p>
          <a:p>
            <a:r>
              <a:rPr lang="el-GR" dirty="0" smtClean="0"/>
              <a:t>Ο οικονομικός και πολιτικός ανταγωνισμός της Αθήνας με ισχυρές πόλεις της Πελοποννησιακής Συμμαχίας (Κόρινθο, Θήβα) </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defRPr/>
            </a:pPr>
            <a:r>
              <a:rPr lang="el-GR" dirty="0" smtClean="0">
                <a:latin typeface="Book Antiqua" pitchFamily="18" charset="0"/>
              </a:rPr>
              <a:t>Η μεγάλη ακμή του αθηναϊκού κράτους κατά τον 5ο </a:t>
            </a:r>
            <a:r>
              <a:rPr lang="el-GR" dirty="0" err="1" smtClean="0">
                <a:latin typeface="Book Antiqua" pitchFamily="18" charset="0"/>
              </a:rPr>
              <a:t>π.Χ.</a:t>
            </a:r>
            <a:r>
              <a:rPr lang="el-GR" dirty="0" smtClean="0">
                <a:latin typeface="Book Antiqua" pitchFamily="18" charset="0"/>
              </a:rPr>
              <a:t> αι. και η τάση του για εκμετάλλευση των συμμάχων της, ξύπνησε την αντιζηλία της Σπάρτης. </a:t>
            </a:r>
          </a:p>
          <a:p>
            <a:pPr>
              <a:defRPr/>
            </a:pPr>
            <a:r>
              <a:rPr lang="el-GR" dirty="0" smtClean="0">
                <a:latin typeface="Book Antiqua" pitchFamily="18" charset="0"/>
              </a:rPr>
              <a:t>Έτσι οι δύο πόλεις οδηγήθηκαν σε μια αιματηρή ρήξη, τον Πελοποννησιακό Πόλεμο, που άρχισε το 431 </a:t>
            </a:r>
            <a:r>
              <a:rPr lang="el-GR" dirty="0" err="1" smtClean="0">
                <a:latin typeface="Book Antiqua" pitchFamily="18" charset="0"/>
              </a:rPr>
              <a:t>π.Χ.</a:t>
            </a:r>
            <a:r>
              <a:rPr lang="el-GR" dirty="0" smtClean="0">
                <a:latin typeface="Book Antiqua" pitchFamily="18" charset="0"/>
              </a:rPr>
              <a:t> και τελείωσε το 404 </a:t>
            </a:r>
            <a:r>
              <a:rPr lang="el-GR" dirty="0" err="1" smtClean="0">
                <a:latin typeface="Book Antiqua" pitchFamily="18" charset="0"/>
              </a:rPr>
              <a:t>π.Χ.</a:t>
            </a:r>
            <a:r>
              <a:rPr lang="el-GR" dirty="0" smtClean="0">
                <a:latin typeface="Book Antiqua" pitchFamily="18" charset="0"/>
              </a:rPr>
              <a:t>, με ήττα των Αθηναίων, κατάληψη της πόλης και κατάλυση της ηγεμονίας της.</a:t>
            </a:r>
          </a:p>
          <a:p>
            <a:pPr>
              <a:defRPr/>
            </a:pPr>
            <a:endParaRPr lang="el-GR" dirty="0" smtClean="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fontScale="90000"/>
          </a:bodyPr>
          <a:lstStyle/>
          <a:p>
            <a:r>
              <a:rPr lang="el-GR" dirty="0" smtClean="0"/>
              <a:t>Αφορμές Πελοποννησιακού Πολέμου  </a:t>
            </a:r>
            <a:endParaRPr lang="el-GR" dirty="0"/>
          </a:p>
        </p:txBody>
      </p:sp>
      <p:sp>
        <p:nvSpPr>
          <p:cNvPr id="3" name="2 - Θέση περιεχομένου"/>
          <p:cNvSpPr>
            <a:spLocks noGrp="1"/>
          </p:cNvSpPr>
          <p:nvPr>
            <p:ph idx="1"/>
          </p:nvPr>
        </p:nvSpPr>
        <p:spPr>
          <a:xfrm>
            <a:off x="0" y="908720"/>
            <a:ext cx="9144000" cy="5949280"/>
          </a:xfrm>
        </p:spPr>
        <p:txBody>
          <a:bodyPr>
            <a:normAutofit fontScale="92500"/>
          </a:bodyPr>
          <a:lstStyle/>
          <a:p>
            <a:pPr>
              <a:defRPr/>
            </a:pPr>
            <a:r>
              <a:rPr lang="el-GR" dirty="0" smtClean="0">
                <a:latin typeface="Book Antiqua" pitchFamily="18" charset="0"/>
              </a:rPr>
              <a:t>Η ανάμειξη της Αθήνας στη διαμάχη της </a:t>
            </a:r>
            <a:r>
              <a:rPr lang="el-GR" b="1" dirty="0" smtClean="0">
                <a:latin typeface="Book Antiqua" pitchFamily="18" charset="0"/>
              </a:rPr>
              <a:t>Κέρκυρας</a:t>
            </a:r>
            <a:r>
              <a:rPr lang="el-GR" dirty="0" smtClean="0">
                <a:latin typeface="Book Antiqua" pitchFamily="18" charset="0"/>
              </a:rPr>
              <a:t> με τη μητρόπολή της Κόρινθο, ισχυρή πόλη της πελοποννησιακής συμμαχίας 433 </a:t>
            </a:r>
          </a:p>
          <a:p>
            <a:pPr>
              <a:defRPr/>
            </a:pPr>
            <a:r>
              <a:rPr lang="el-GR" dirty="0" smtClean="0">
                <a:latin typeface="Book Antiqua" pitchFamily="18" charset="0"/>
              </a:rPr>
              <a:t>Η επέμβαση της Κορίνθου στη Χαλκιδική υπέρ της αποικίας της, </a:t>
            </a:r>
            <a:r>
              <a:rPr lang="el-GR" b="1" dirty="0" smtClean="0">
                <a:latin typeface="Book Antiqua" pitchFamily="18" charset="0"/>
              </a:rPr>
              <a:t>Ποτίδαιας</a:t>
            </a:r>
            <a:r>
              <a:rPr lang="el-GR" dirty="0" smtClean="0">
                <a:latin typeface="Book Antiqua" pitchFamily="18" charset="0"/>
              </a:rPr>
              <a:t>, που αποστάτησε  από την  Αθηναϊκή συμμαχία</a:t>
            </a:r>
          </a:p>
          <a:p>
            <a:pPr>
              <a:defRPr/>
            </a:pPr>
            <a:r>
              <a:rPr lang="el-GR" dirty="0" smtClean="0">
                <a:latin typeface="Book Antiqua" pitchFamily="18" charset="0"/>
              </a:rPr>
              <a:t>Το </a:t>
            </a:r>
            <a:r>
              <a:rPr lang="el-GR" b="1" dirty="0" err="1" smtClean="0">
                <a:latin typeface="Book Antiqua" pitchFamily="18" charset="0"/>
              </a:rPr>
              <a:t>μεγαρικό</a:t>
            </a:r>
            <a:r>
              <a:rPr lang="el-GR" dirty="0" smtClean="0">
                <a:latin typeface="Book Antiqua" pitchFamily="18" charset="0"/>
              </a:rPr>
              <a:t> ψήφισμα: οι Αθηναίοι απαγόρευσαν στους Μεγαρείς να διαθέτουν τα προϊόντα τους στην Αθηναϊκή αγορά και να χρησιμοποιούν τα λιμάνια της αθηναϊκής συμμαχίας</a:t>
            </a:r>
          </a:p>
          <a:p>
            <a:pPr>
              <a:defRPr/>
            </a:pPr>
            <a:r>
              <a:rPr lang="el-GR" dirty="0" smtClean="0">
                <a:latin typeface="Book Antiqua" pitchFamily="18" charset="0"/>
              </a:rPr>
              <a:t>Η κατάληψη της </a:t>
            </a:r>
            <a:r>
              <a:rPr lang="el-GR" b="1" dirty="0" smtClean="0">
                <a:latin typeface="Book Antiqua" pitchFamily="18" charset="0"/>
              </a:rPr>
              <a:t>Αίγινας</a:t>
            </a:r>
            <a:r>
              <a:rPr lang="el-GR" dirty="0" smtClean="0">
                <a:latin typeface="Book Antiqua" pitchFamily="18" charset="0"/>
              </a:rPr>
              <a:t> από τους Αθηναίους</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Πριν το τέλος…</a:t>
            </a:r>
            <a:endParaRPr lang="el-GR" dirty="0"/>
          </a:p>
        </p:txBody>
      </p:sp>
      <p:sp>
        <p:nvSpPr>
          <p:cNvPr id="3" name="2 - Θέση περιεχομένου"/>
          <p:cNvSpPr>
            <a:spLocks noGrp="1"/>
          </p:cNvSpPr>
          <p:nvPr>
            <p:ph idx="1"/>
          </p:nvPr>
        </p:nvSpPr>
        <p:spPr/>
        <p:txBody>
          <a:bodyPr/>
          <a:lstStyle/>
          <a:p>
            <a:r>
              <a:rPr lang="el-GR" dirty="0" smtClean="0"/>
              <a:t>Η </a:t>
            </a:r>
            <a:r>
              <a:rPr lang="el-GR" b="1" dirty="0" smtClean="0"/>
              <a:t>α’ φάση </a:t>
            </a:r>
            <a:r>
              <a:rPr lang="el-GR" dirty="0" smtClean="0"/>
              <a:t>του πολέμου (</a:t>
            </a:r>
            <a:r>
              <a:rPr lang="el-GR" dirty="0" err="1" smtClean="0"/>
              <a:t>Αρχιδάμειος</a:t>
            </a:r>
            <a:r>
              <a:rPr lang="el-GR" dirty="0" smtClean="0"/>
              <a:t> ή Δεκαετής)  βρήκε τις 2 πόλεις με ισοδύναμες απώλειες </a:t>
            </a:r>
          </a:p>
          <a:p>
            <a:r>
              <a:rPr lang="el-GR" dirty="0" smtClean="0"/>
              <a:t>Η </a:t>
            </a:r>
            <a:r>
              <a:rPr lang="el-GR" b="1" dirty="0" err="1" smtClean="0"/>
              <a:t>β΄</a:t>
            </a:r>
            <a:r>
              <a:rPr lang="el-GR" b="1" dirty="0" smtClean="0"/>
              <a:t> φάση  </a:t>
            </a:r>
            <a:r>
              <a:rPr lang="el-GR" dirty="0" smtClean="0"/>
              <a:t>(η Σικελική εκστρατεία) προκάλεσε συντριπτική ήττα για το αθηναϊκό ναυτικό </a:t>
            </a:r>
          </a:p>
          <a:p>
            <a:r>
              <a:rPr lang="el-GR" dirty="0" smtClean="0"/>
              <a:t>Η </a:t>
            </a:r>
            <a:r>
              <a:rPr lang="el-GR" b="1" dirty="0" err="1" smtClean="0"/>
              <a:t>γ΄</a:t>
            </a:r>
            <a:r>
              <a:rPr lang="el-GR" b="1" dirty="0" smtClean="0"/>
              <a:t> φάση  </a:t>
            </a:r>
            <a:r>
              <a:rPr lang="el-GR" dirty="0" smtClean="0"/>
              <a:t>βρίσκει τη Σπάρτη ενισχυμένη στο ναυτικό με τα περσικά χρήματα </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68760"/>
          </a:xfrm>
        </p:spPr>
        <p:txBody>
          <a:bodyPr>
            <a:normAutofit fontScale="90000"/>
          </a:bodyPr>
          <a:lstStyle/>
          <a:p>
            <a:r>
              <a:rPr lang="el-GR" dirty="0" smtClean="0"/>
              <a:t/>
            </a:r>
            <a:br>
              <a:rPr lang="el-GR" dirty="0" smtClean="0"/>
            </a:br>
            <a:r>
              <a:rPr lang="el-GR" dirty="0" smtClean="0"/>
              <a:t>Η κατάσταση στον ελλαδικό χώρο </a:t>
            </a:r>
            <a:br>
              <a:rPr lang="el-GR" dirty="0" smtClean="0"/>
            </a:br>
            <a:r>
              <a:rPr lang="el-GR" dirty="0" smtClean="0"/>
              <a:t>τον 5</a:t>
            </a:r>
            <a:r>
              <a:rPr lang="el-GR" baseline="30000" dirty="0" smtClean="0"/>
              <a:t>ο</a:t>
            </a:r>
            <a:r>
              <a:rPr lang="el-GR" dirty="0" smtClean="0"/>
              <a:t> αι. </a:t>
            </a:r>
            <a:r>
              <a:rPr lang="el-GR" dirty="0" err="1" smtClean="0"/>
              <a:t>π.Χ.</a:t>
            </a:r>
            <a:r>
              <a:rPr lang="el-GR" dirty="0" smtClean="0"/>
              <a:t/>
            </a:r>
            <a:br>
              <a:rPr lang="el-GR" dirty="0" smtClean="0"/>
            </a:br>
            <a:endParaRPr lang="el-GR" dirty="0"/>
          </a:p>
        </p:txBody>
      </p:sp>
      <p:sp>
        <p:nvSpPr>
          <p:cNvPr id="3" name="2 - Θέση περιεχομένου"/>
          <p:cNvSpPr>
            <a:spLocks noGrp="1"/>
          </p:cNvSpPr>
          <p:nvPr>
            <p:ph idx="1"/>
          </p:nvPr>
        </p:nvSpPr>
        <p:spPr>
          <a:xfrm>
            <a:off x="0" y="908720"/>
            <a:ext cx="9144000" cy="5949280"/>
          </a:xfrm>
        </p:spPr>
        <p:txBody>
          <a:bodyPr/>
          <a:lstStyle/>
          <a:p>
            <a:endParaRPr lang="el-GR" dirty="0" smtClean="0"/>
          </a:p>
          <a:p>
            <a:pPr>
              <a:buNone/>
            </a:pPr>
            <a:r>
              <a:rPr lang="el-GR" dirty="0" smtClean="0"/>
              <a:t>2 μεγάλοι συνασπισμοί δυνάμεων</a:t>
            </a:r>
          </a:p>
          <a:p>
            <a:pPr>
              <a:buFont typeface="Wingdings" pitchFamily="2" charset="2"/>
              <a:buChar char="Ø"/>
            </a:pPr>
            <a:endParaRPr lang="el-GR" dirty="0" smtClean="0"/>
          </a:p>
          <a:p>
            <a:r>
              <a:rPr lang="el-GR" dirty="0" smtClean="0"/>
              <a:t>Πελοποννησιακή </a:t>
            </a:r>
          </a:p>
          <a:p>
            <a:pPr>
              <a:buNone/>
            </a:pPr>
            <a:r>
              <a:rPr lang="en-US" dirty="0" smtClean="0"/>
              <a:t>     </a:t>
            </a:r>
            <a:r>
              <a:rPr lang="el-GR" dirty="0" smtClean="0"/>
              <a:t>Συμμαχία</a:t>
            </a:r>
          </a:p>
          <a:p>
            <a:endParaRPr lang="el-GR" dirty="0"/>
          </a:p>
          <a:p>
            <a:pPr>
              <a:buFont typeface="Wingdings" pitchFamily="2" charset="2"/>
              <a:buChar char="Ø"/>
            </a:pPr>
            <a:endParaRPr lang="el-GR" dirty="0" smtClean="0"/>
          </a:p>
          <a:p>
            <a:r>
              <a:rPr lang="el-GR" dirty="0" err="1" smtClean="0"/>
              <a:t>Α΄</a:t>
            </a:r>
            <a:r>
              <a:rPr lang="el-GR" dirty="0" smtClean="0"/>
              <a:t> Αθηναϊκή </a:t>
            </a:r>
          </a:p>
          <a:p>
            <a:pPr>
              <a:buNone/>
            </a:pPr>
            <a:r>
              <a:rPr lang="en-US" dirty="0" smtClean="0"/>
              <a:t>     </a:t>
            </a:r>
            <a:r>
              <a:rPr lang="el-GR" dirty="0" smtClean="0"/>
              <a:t> Συμμαχία</a:t>
            </a:r>
            <a:endParaRPr lang="el-GR" dirty="0"/>
          </a:p>
        </p:txBody>
      </p:sp>
      <p:pic>
        <p:nvPicPr>
          <p:cNvPr id="7" name="Picture 2" descr="C:\Users\Maria\Pictures\ΑΡΧΑΙΟΛΟΓΙΚΑ\ΑΡΧΙΤΕΚΤΟΝΙΚΗ\ΑΡΧΙΤΕΚΤΟΝΙΚΑ ΜΕΛΗ\24785_108172879201693_100000269439130_186946_133779_n.jpg"/>
          <p:cNvPicPr>
            <a:picLocks noChangeAspect="1" noChangeArrowheads="1"/>
          </p:cNvPicPr>
          <p:nvPr/>
        </p:nvPicPr>
        <p:blipFill>
          <a:blip r:embed="rId2" cstate="print"/>
          <a:srcRect/>
          <a:stretch>
            <a:fillRect/>
          </a:stretch>
        </p:blipFill>
        <p:spPr bwMode="auto">
          <a:xfrm>
            <a:off x="3635896" y="4581128"/>
            <a:ext cx="1963936" cy="1963936"/>
          </a:xfrm>
          <a:prstGeom prst="rect">
            <a:avLst/>
          </a:prstGeom>
          <a:noFill/>
        </p:spPr>
      </p:pic>
      <p:pic>
        <p:nvPicPr>
          <p:cNvPr id="8" name="Picture 2" descr="C:\Users\Maria\Pictures\ΑΡΧΑΙΟΛΟΓΙΚΑ\ΑΡΧΙΤΕΚΤΟΝΙΚΗ\ΑΡΧΙΤΕΚΤΟΝΙΚΑ ΜΕΛΗ\24785_108172875868360_100000269439130_186945_3460939_n.jpg"/>
          <p:cNvPicPr>
            <a:picLocks noChangeAspect="1" noChangeArrowheads="1"/>
          </p:cNvPicPr>
          <p:nvPr/>
        </p:nvPicPr>
        <p:blipFill>
          <a:blip r:embed="rId3" cstate="print"/>
          <a:srcRect/>
          <a:stretch>
            <a:fillRect/>
          </a:stretch>
        </p:blipFill>
        <p:spPr bwMode="auto">
          <a:xfrm>
            <a:off x="3563888" y="1988840"/>
            <a:ext cx="2016224" cy="20162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1033</Words>
  <Application>Microsoft Office PowerPoint</Application>
  <PresentationFormat>Προβολή στην οθόνη (4:3)</PresentationFormat>
  <Paragraphs>133</Paragraphs>
  <Slides>40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Ιστορική εισαγωγή</vt:lpstr>
      <vt:lpstr>Αντίπαλοι Πελοποννησιακού Πολέμου </vt:lpstr>
      <vt:lpstr>Διαφάνεια 3</vt:lpstr>
      <vt:lpstr>Πριν το τέλος…</vt:lpstr>
      <vt:lpstr>Αιτίες Πελοποννησιακού Πολέμου </vt:lpstr>
      <vt:lpstr>Διαφάνεια 6</vt:lpstr>
      <vt:lpstr>Αφορμές Πελοποννησιακού Πολέμου  </vt:lpstr>
      <vt:lpstr>Πριν το τέλος…</vt:lpstr>
      <vt:lpstr> Η κατάσταση στον ελλαδικό χώρο  τον 5ο αι. π.Χ. </vt:lpstr>
      <vt:lpstr>Πελοποννησιακή Συμμαχία </vt:lpstr>
      <vt:lpstr>Α΄ Αθηναϊκή Συμμαχία </vt:lpstr>
      <vt:lpstr>Διαφάνεια 12</vt:lpstr>
      <vt:lpstr>Αθήνα</vt:lpstr>
      <vt:lpstr>Όργανα εξουσίας Αθήνας  </vt:lpstr>
      <vt:lpstr>Πολιτειακή εξέλιξη της Αθήνας πορεία προς τη δημοκρατία </vt:lpstr>
      <vt:lpstr>Χρονολόγο 5ου αι. π.Χ.</vt:lpstr>
      <vt:lpstr>Διαφάνεια 17</vt:lpstr>
      <vt:lpstr>3 πολεμικά μέτωπα για την Αθήνα </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Σπάρτη</vt:lpstr>
      <vt:lpstr>Διαφάνεια 28</vt:lpstr>
      <vt:lpstr>Όργανα εξουσίας Σπάρτης </vt:lpstr>
      <vt:lpstr>Διαφάνεια 30</vt:lpstr>
      <vt:lpstr>Διαφάνεια 31</vt:lpstr>
      <vt:lpstr>Στη Σπάρτη…</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Ιστορική εισαγωγή</dc:title>
  <dc:creator>Maria</dc:creator>
  <cp:lastModifiedBy>user</cp:lastModifiedBy>
  <cp:revision>51</cp:revision>
  <dcterms:created xsi:type="dcterms:W3CDTF">2012-09-27T17:52:44Z</dcterms:created>
  <dcterms:modified xsi:type="dcterms:W3CDTF">2015-09-30T11:46:29Z</dcterms:modified>
</cp:coreProperties>
</file>