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sldIdLst>
    <p:sldId id="256" r:id="rId2"/>
    <p:sldId id="288" r:id="rId3"/>
    <p:sldId id="272" r:id="rId4"/>
    <p:sldId id="273" r:id="rId5"/>
    <p:sldId id="274" r:id="rId6"/>
    <p:sldId id="262" r:id="rId7"/>
    <p:sldId id="263" r:id="rId8"/>
    <p:sldId id="264" r:id="rId9"/>
    <p:sldId id="265" r:id="rId10"/>
    <p:sldId id="266" r:id="rId11"/>
    <p:sldId id="267" r:id="rId12"/>
    <p:sldId id="295" r:id="rId13"/>
    <p:sldId id="268" r:id="rId14"/>
    <p:sldId id="269" r:id="rId15"/>
    <p:sldId id="270" r:id="rId16"/>
    <p:sldId id="285" r:id="rId17"/>
    <p:sldId id="283" r:id="rId18"/>
    <p:sldId id="284" r:id="rId19"/>
    <p:sldId id="282" r:id="rId20"/>
    <p:sldId id="289" r:id="rId21"/>
    <p:sldId id="290" r:id="rId22"/>
    <p:sldId id="291" r:id="rId23"/>
    <p:sldId id="292" r:id="rId24"/>
    <p:sldId id="293" r:id="rId25"/>
    <p:sldId id="294" r:id="rId26"/>
    <p:sldId id="296" r:id="rId27"/>
    <p:sldId id="286" r:id="rId28"/>
    <p:sldId id="279" r:id="rId29"/>
    <p:sldId id="297" r:id="rId30"/>
    <p:sldId id="301" r:id="rId31"/>
    <p:sldId id="298" r:id="rId32"/>
    <p:sldId id="299" r:id="rId33"/>
    <p:sldId id="300" r:id="rId34"/>
    <p:sldId id="303"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48" y="74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E196FCE7-4DFC-4D89-B8D5-93167EB3EB5C}" type="slidenum">
              <a:rPr lang="el-GR" smtClean="0"/>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96FCE7-4DFC-4D89-B8D5-93167EB3EB5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96FCE7-4DFC-4D89-B8D5-93167EB3EB5C}"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endParaRPr lang="el-GR"/>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A1597483-19A1-4CAC-BC14-05ACA5B215B1}"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96FCE7-4DFC-4D89-B8D5-93167EB3EB5C}" type="slidenum">
              <a:rPr lang="el-GR" smtClean="0"/>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E196FCE7-4DFC-4D89-B8D5-93167EB3EB5C}"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96FCE7-4DFC-4D89-B8D5-93167EB3EB5C}" type="slidenum">
              <a:rPr lang="el-GR" smtClean="0"/>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196FCE7-4DFC-4D89-B8D5-93167EB3EB5C}" type="slidenum">
              <a:rPr lang="el-GR" smtClean="0"/>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196FCE7-4DFC-4D89-B8D5-93167EB3EB5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196FCE7-4DFC-4D89-B8D5-93167EB3EB5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96FCE7-4DFC-4D89-B8D5-93167EB3EB5C}" type="slidenum">
              <a:rPr lang="el-GR" smtClean="0"/>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53EA749-1C7A-4F93-B587-058B74D47C87}" type="datetimeFigureOut">
              <a:rPr lang="el-GR" smtClean="0"/>
              <a:t>24/9/2015</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E196FCE7-4DFC-4D89-B8D5-93167EB3EB5C}" type="slidenum">
              <a:rPr lang="el-GR" smtClean="0"/>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53EA749-1C7A-4F93-B587-058B74D47C87}" type="datetimeFigureOut">
              <a:rPr lang="el-GR" smtClean="0"/>
              <a:t>24/9/2015</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196FCE7-4DFC-4D89-B8D5-93167EB3EB5C}"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latin typeface="Bookman Old Style" pitchFamily="18" charset="0"/>
              </a:rPr>
              <a:t>ΞΕΝΟΦΩΝΤΟΣ ΕΛΛΗΝΙΚΑ</a:t>
            </a:r>
            <a:endParaRPr lang="el-GR" dirty="0">
              <a:latin typeface="Bookman Old Style" pitchFamily="18" charset="0"/>
            </a:endParaRPr>
          </a:p>
        </p:txBody>
      </p:sp>
      <p:sp>
        <p:nvSpPr>
          <p:cNvPr id="2" name="1 - Τίτλος"/>
          <p:cNvSpPr>
            <a:spLocks noGrp="1"/>
          </p:cNvSpPr>
          <p:nvPr>
            <p:ph type="ctrTitle"/>
          </p:nvPr>
        </p:nvSpPr>
        <p:spPr/>
        <p:txBody>
          <a:bodyPr>
            <a:normAutofit/>
          </a:bodyPr>
          <a:lstStyle/>
          <a:p>
            <a:r>
              <a:rPr lang="el-GR" dirty="0" smtClean="0">
                <a:latin typeface="Bookman Old Style" pitchFamily="18" charset="0"/>
              </a:rPr>
              <a:t>ΑΡΧΑΙΟΙ ΕΛΛΗΝΕΣ ΙΣΤΟΡΙΟΓΡΑΦΟΙ</a:t>
            </a:r>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l-GR" b="1" dirty="0">
                <a:solidFill>
                  <a:schemeClr val="accent1">
                    <a:lumMod val="75000"/>
                  </a:schemeClr>
                </a:solidFill>
                <a:latin typeface="Bookman Old Style" pitchFamily="18" charset="0"/>
              </a:rPr>
              <a:t>Η ΜΕΘΟΔΟΣ ΤΟΥ ΘΟΥΚΥΔΙΔΗ</a:t>
            </a:r>
          </a:p>
        </p:txBody>
      </p:sp>
      <p:sp>
        <p:nvSpPr>
          <p:cNvPr id="17411" name="Rectangle 3"/>
          <p:cNvSpPr>
            <a:spLocks noGrp="1" noChangeArrowheads="1"/>
          </p:cNvSpPr>
          <p:nvPr>
            <p:ph type="body" sz="half" idx="1"/>
          </p:nvPr>
        </p:nvSpPr>
        <p:spPr/>
        <p:txBody>
          <a:bodyPr>
            <a:normAutofit lnSpcReduction="10000"/>
          </a:bodyPr>
          <a:lstStyle/>
          <a:p>
            <a:r>
              <a:rPr lang="el-GR" sz="2400" dirty="0">
                <a:latin typeface="Bookman Old Style" pitchFamily="18" charset="0"/>
              </a:rPr>
              <a:t>Αυτοψία</a:t>
            </a:r>
          </a:p>
          <a:p>
            <a:r>
              <a:rPr lang="el-GR" sz="2400" dirty="0">
                <a:latin typeface="Bookman Old Style" pitchFamily="18" charset="0"/>
              </a:rPr>
              <a:t>Συλλογή, έλεγχος και κριτική αξιολόγηση των πληροφοριών (διάκριση ουσιώδους-επουσιώδους)</a:t>
            </a:r>
          </a:p>
          <a:p>
            <a:r>
              <a:rPr lang="el-GR" sz="2400" dirty="0">
                <a:latin typeface="Bookman Old Style" pitchFamily="18" charset="0"/>
              </a:rPr>
              <a:t>Μελέτη επίσημων κειμένων και κρατικών αρχείων</a:t>
            </a:r>
          </a:p>
          <a:p>
            <a:r>
              <a:rPr lang="el-GR" sz="2400" dirty="0">
                <a:latin typeface="Bookman Old Style" pitchFamily="18" charset="0"/>
              </a:rPr>
              <a:t>Χρήση δημηγοριών</a:t>
            </a:r>
          </a:p>
          <a:p>
            <a:r>
              <a:rPr lang="el-GR" sz="2400" dirty="0">
                <a:latin typeface="Bookman Old Style" pitchFamily="18" charset="0"/>
              </a:rPr>
              <a:t>Χρονολογική ακρίβεια</a:t>
            </a:r>
          </a:p>
        </p:txBody>
      </p:sp>
      <p:pic>
        <p:nvPicPr>
          <p:cNvPr id="17413" name="Picture 5" descr="Herodotus&amp;Thucydides"/>
          <p:cNvPicPr>
            <a:picLocks noGrp="1" noChangeAspect="1" noChangeArrowheads="1"/>
          </p:cNvPicPr>
          <p:nvPr>
            <p:ph type="clipArt" sz="half" idx="2"/>
          </p:nvPr>
        </p:nvPicPr>
        <p:blipFill>
          <a:blip r:embed="rId2" cstate="print"/>
          <a:stretch>
            <a:fillRect/>
          </a:stretch>
        </p:blipFill>
        <p:spPr>
          <a:xfrm>
            <a:off x="5473700" y="2527300"/>
            <a:ext cx="2159000" cy="3022600"/>
          </a:xfrm>
          <a:noFill/>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28600" y="228600"/>
            <a:ext cx="5181600" cy="488950"/>
          </a:xfrm>
          <a:prstGeom prst="rect">
            <a:avLst/>
          </a:prstGeom>
          <a:noFill/>
          <a:ln w="9525">
            <a:noFill/>
            <a:miter lim="800000"/>
            <a:headEnd/>
            <a:tailEnd/>
          </a:ln>
          <a:effectLst/>
        </p:spPr>
        <p:txBody>
          <a:bodyPr>
            <a:spAutoFit/>
          </a:bodyPr>
          <a:lstStyle/>
          <a:p>
            <a:pPr>
              <a:spcBef>
                <a:spcPct val="50000"/>
              </a:spcBef>
            </a:pPr>
            <a:r>
              <a:rPr lang="el-GR" sz="2600" b="1" dirty="0">
                <a:solidFill>
                  <a:schemeClr val="accent2"/>
                </a:solidFill>
                <a:latin typeface="Bookman Old Style" pitchFamily="18" charset="0"/>
              </a:rPr>
              <a:t>Ξενοφών (4ος αι. </a:t>
            </a:r>
            <a:r>
              <a:rPr lang="el-GR" sz="2600" b="1" dirty="0" err="1">
                <a:solidFill>
                  <a:schemeClr val="accent2"/>
                </a:solidFill>
                <a:latin typeface="Bookman Old Style" pitchFamily="18" charset="0"/>
              </a:rPr>
              <a:t>π.Χ.</a:t>
            </a:r>
            <a:r>
              <a:rPr lang="el-GR" sz="2600" b="1" dirty="0">
                <a:solidFill>
                  <a:schemeClr val="accent2"/>
                </a:solidFill>
                <a:latin typeface="Bookman Old Style" pitchFamily="18" charset="0"/>
              </a:rPr>
              <a:t>)</a:t>
            </a:r>
            <a:endParaRPr lang="el-GR" sz="2200" dirty="0">
              <a:latin typeface="Bookman Old Style" pitchFamily="18" charset="0"/>
              <a:sym typeface="Wingdings" pitchFamily="2" charset="2"/>
            </a:endParaRPr>
          </a:p>
        </p:txBody>
      </p:sp>
      <p:sp>
        <p:nvSpPr>
          <p:cNvPr id="11268" name="Text Box 4"/>
          <p:cNvSpPr txBox="1">
            <a:spLocks noChangeArrowheads="1"/>
          </p:cNvSpPr>
          <p:nvPr/>
        </p:nvSpPr>
        <p:spPr bwMode="auto">
          <a:xfrm>
            <a:off x="304800" y="2713038"/>
            <a:ext cx="5257800" cy="1107996"/>
          </a:xfrm>
          <a:prstGeom prst="rect">
            <a:avLst/>
          </a:prstGeom>
          <a:noFill/>
          <a:ln w="9525">
            <a:noFill/>
            <a:miter lim="800000"/>
            <a:headEnd/>
            <a:tailEnd/>
          </a:ln>
          <a:effectLst/>
        </p:spPr>
        <p:txBody>
          <a:bodyPr>
            <a:spAutoFit/>
          </a:bodyPr>
          <a:lstStyle/>
          <a:p>
            <a:pPr>
              <a:spcBef>
                <a:spcPct val="50000"/>
              </a:spcBef>
            </a:pPr>
            <a:r>
              <a:rPr lang="el-GR" sz="2200" dirty="0">
                <a:latin typeface="Bookman Old Style" pitchFamily="18" charset="0"/>
                <a:sym typeface="Wingdings" pitchFamily="2" charset="2"/>
              </a:rPr>
              <a:t>Στα «Ελληνικά» του αποδεσμεύεται από τα γεγονότα της «πόλης» αλλά και το μεγάλο ιστορικό γεγονός</a:t>
            </a:r>
          </a:p>
        </p:txBody>
      </p:sp>
      <p:sp>
        <p:nvSpPr>
          <p:cNvPr id="11269" name="Text Box 5"/>
          <p:cNvSpPr txBox="1">
            <a:spLocks noChangeArrowheads="1"/>
          </p:cNvSpPr>
          <p:nvPr/>
        </p:nvSpPr>
        <p:spPr bwMode="auto">
          <a:xfrm>
            <a:off x="304800" y="1066800"/>
            <a:ext cx="5486400" cy="1107996"/>
          </a:xfrm>
          <a:prstGeom prst="rect">
            <a:avLst/>
          </a:prstGeom>
          <a:noFill/>
          <a:ln w="9525">
            <a:noFill/>
            <a:miter lim="800000"/>
            <a:headEnd/>
            <a:tailEnd/>
          </a:ln>
          <a:effectLst/>
        </p:spPr>
        <p:txBody>
          <a:bodyPr>
            <a:spAutoFit/>
          </a:bodyPr>
          <a:lstStyle/>
          <a:p>
            <a:pPr>
              <a:spcBef>
                <a:spcPct val="50000"/>
              </a:spcBef>
            </a:pPr>
            <a:r>
              <a:rPr lang="el-GR" sz="2200" dirty="0">
                <a:latin typeface="Bookman Old Style" pitchFamily="18" charset="0"/>
              </a:rPr>
              <a:t>Συνεχίζει την εξιστόρηση του Πελοποννησιακού </a:t>
            </a:r>
            <a:r>
              <a:rPr lang="el-GR" sz="2200" dirty="0" smtClean="0">
                <a:latin typeface="Bookman Old Style" pitchFamily="18" charset="0"/>
              </a:rPr>
              <a:t>Πολέμου μετά το Θουκυδίδη (</a:t>
            </a:r>
            <a:r>
              <a:rPr lang="el-GR" sz="2200" b="1" dirty="0" smtClean="0">
                <a:solidFill>
                  <a:srgbClr val="0070C0"/>
                </a:solidFill>
                <a:latin typeface="Bookman Old Style" pitchFamily="18" charset="0"/>
              </a:rPr>
              <a:t>411 – 404</a:t>
            </a:r>
            <a:r>
              <a:rPr lang="el-GR" sz="2200" dirty="0" smtClean="0">
                <a:latin typeface="Bookman Old Style" pitchFamily="18" charset="0"/>
              </a:rPr>
              <a:t>)</a:t>
            </a:r>
            <a:endParaRPr lang="el-GR" dirty="0">
              <a:latin typeface="Bookman Old Style" pitchFamily="18" charset="0"/>
            </a:endParaRPr>
          </a:p>
        </p:txBody>
      </p:sp>
      <p:pic>
        <p:nvPicPr>
          <p:cNvPr id="11271" name="Picture 7" descr="Xenophon"/>
          <p:cNvPicPr>
            <a:picLocks noChangeAspect="1" noChangeArrowheads="1"/>
          </p:cNvPicPr>
          <p:nvPr/>
        </p:nvPicPr>
        <p:blipFill>
          <a:blip r:embed="rId2" cstate="print"/>
          <a:srcRect/>
          <a:stretch>
            <a:fillRect/>
          </a:stretch>
        </p:blipFill>
        <p:spPr bwMode="auto">
          <a:xfrm>
            <a:off x="5954713" y="0"/>
            <a:ext cx="3189287" cy="3200400"/>
          </a:xfrm>
          <a:prstGeom prst="rect">
            <a:avLst/>
          </a:prstGeom>
          <a:noFill/>
        </p:spPr>
      </p:pic>
      <p:sp>
        <p:nvSpPr>
          <p:cNvPr id="11272" name="Text Box 8"/>
          <p:cNvSpPr txBox="1">
            <a:spLocks noChangeArrowheads="1"/>
          </p:cNvSpPr>
          <p:nvPr/>
        </p:nvSpPr>
        <p:spPr bwMode="auto">
          <a:xfrm>
            <a:off x="304800" y="3962400"/>
            <a:ext cx="8229600" cy="1954381"/>
          </a:xfrm>
          <a:prstGeom prst="rect">
            <a:avLst/>
          </a:prstGeom>
          <a:noFill/>
          <a:ln w="9525">
            <a:noFill/>
            <a:miter lim="800000"/>
            <a:headEnd/>
            <a:tailEnd/>
          </a:ln>
          <a:effectLst/>
        </p:spPr>
        <p:txBody>
          <a:bodyPr>
            <a:spAutoFit/>
          </a:bodyPr>
          <a:lstStyle/>
          <a:p>
            <a:pPr>
              <a:spcBef>
                <a:spcPct val="50000"/>
              </a:spcBef>
            </a:pPr>
            <a:r>
              <a:rPr lang="el-GR" sz="2200" dirty="0">
                <a:latin typeface="Bookman Old Style" pitchFamily="18" charset="0"/>
              </a:rPr>
              <a:t>Σηματοδοτεί  </a:t>
            </a:r>
            <a:r>
              <a:rPr lang="el-GR" sz="2200" b="1" dirty="0">
                <a:latin typeface="Bookman Old Style" pitchFamily="18" charset="0"/>
              </a:rPr>
              <a:t>νέες τάσεις στην Ιστοριογραφία</a:t>
            </a:r>
          </a:p>
          <a:p>
            <a:pPr>
              <a:spcBef>
                <a:spcPct val="50000"/>
              </a:spcBef>
            </a:pPr>
            <a:r>
              <a:rPr lang="el-GR" sz="2200" dirty="0">
                <a:latin typeface="Bookman Old Style" pitchFamily="18" charset="0"/>
              </a:rPr>
              <a:t>Τα ιστορικά ενδιαφέροντα του επεκτείνονται στην </a:t>
            </a:r>
            <a:r>
              <a:rPr lang="el-GR" sz="2200" dirty="0" err="1">
                <a:latin typeface="Bookman Old Style" pitchFamily="18" charset="0"/>
              </a:rPr>
              <a:t>απομνημονευματογραφία</a:t>
            </a:r>
            <a:r>
              <a:rPr lang="el-GR" sz="2200" dirty="0">
                <a:latin typeface="Bookman Old Style" pitchFamily="18" charset="0"/>
              </a:rPr>
              <a:t> (</a:t>
            </a:r>
            <a:r>
              <a:rPr lang="el-GR" sz="2200" dirty="0" err="1">
                <a:latin typeface="Bookman Old Style" pitchFamily="18" charset="0"/>
              </a:rPr>
              <a:t>Κύρου</a:t>
            </a:r>
            <a:r>
              <a:rPr lang="el-GR" sz="2200" dirty="0">
                <a:latin typeface="Bookman Old Style" pitchFamily="18" charset="0"/>
              </a:rPr>
              <a:t> </a:t>
            </a:r>
            <a:r>
              <a:rPr lang="el-GR" sz="2200" dirty="0" err="1">
                <a:latin typeface="Bookman Old Style" pitchFamily="18" charset="0"/>
              </a:rPr>
              <a:t>Ανάβασις</a:t>
            </a:r>
            <a:r>
              <a:rPr lang="el-GR" sz="2200" dirty="0">
                <a:latin typeface="Bookman Old Style" pitchFamily="18" charset="0"/>
              </a:rPr>
              <a:t>), το ιστορικό εγκώμιο (Αγησίλαος), τη μυθιστορηματική βιογραφία (</a:t>
            </a:r>
            <a:r>
              <a:rPr lang="el-GR" sz="2200" dirty="0" err="1">
                <a:latin typeface="Bookman Old Style" pitchFamily="18" charset="0"/>
              </a:rPr>
              <a:t>Κύρου</a:t>
            </a:r>
            <a:r>
              <a:rPr lang="el-GR" sz="2200" dirty="0">
                <a:latin typeface="Bookman Old Style" pitchFamily="18" charset="0"/>
              </a:rPr>
              <a:t> Παιδεία)</a:t>
            </a:r>
            <a:endParaRPr lang="el-GR" sz="2200" dirty="0">
              <a:latin typeface="Bookman Old Style" pitchFamily="18" charset="0"/>
              <a:sym typeface="Wingdings" pitchFamily="2" charset="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randombar(vertical)">
                                      <p:cBhvr>
                                        <p:cTn id="7" dur="500"/>
                                        <p:tgtEl>
                                          <p:spTgt spid="112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additive="base">
                                        <p:cTn id="12" dur="500" fill="hold"/>
                                        <p:tgtEl>
                                          <p:spTgt spid="11267"/>
                                        </p:tgtEl>
                                        <p:attrNameLst>
                                          <p:attrName>ppt_x</p:attrName>
                                        </p:attrNameLst>
                                      </p:cBhvr>
                                      <p:tavLst>
                                        <p:tav tm="0">
                                          <p:val>
                                            <p:strVal val="0-#ppt_w/2"/>
                                          </p:val>
                                        </p:tav>
                                        <p:tav tm="100000">
                                          <p:val>
                                            <p:strVal val="#ppt_x"/>
                                          </p:val>
                                        </p:tav>
                                      </p:tavLst>
                                    </p:anim>
                                    <p:anim calcmode="lin" valueType="num">
                                      <p:cBhvr additive="base">
                                        <p:cTn id="13"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269"/>
                                        </p:tgtEl>
                                        <p:attrNameLst>
                                          <p:attrName>style.visibility</p:attrName>
                                        </p:attrNameLst>
                                      </p:cBhvr>
                                      <p:to>
                                        <p:strVal val="visible"/>
                                      </p:to>
                                    </p:set>
                                    <p:anim calcmode="lin" valueType="num">
                                      <p:cBhvr additive="base">
                                        <p:cTn id="18" dur="500" fill="hold"/>
                                        <p:tgtEl>
                                          <p:spTgt spid="11269"/>
                                        </p:tgtEl>
                                        <p:attrNameLst>
                                          <p:attrName>ppt_x</p:attrName>
                                        </p:attrNameLst>
                                      </p:cBhvr>
                                      <p:tavLst>
                                        <p:tav tm="0">
                                          <p:val>
                                            <p:strVal val="0-#ppt_w/2"/>
                                          </p:val>
                                        </p:tav>
                                        <p:tav tm="100000">
                                          <p:val>
                                            <p:strVal val="#ppt_x"/>
                                          </p:val>
                                        </p:tav>
                                      </p:tavLst>
                                    </p:anim>
                                    <p:anim calcmode="lin" valueType="num">
                                      <p:cBhvr additive="base">
                                        <p:cTn id="19"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268"/>
                                        </p:tgtEl>
                                        <p:attrNameLst>
                                          <p:attrName>style.visibility</p:attrName>
                                        </p:attrNameLst>
                                      </p:cBhvr>
                                      <p:to>
                                        <p:strVal val="visible"/>
                                      </p:to>
                                    </p:set>
                                    <p:anim calcmode="lin" valueType="num">
                                      <p:cBhvr additive="base">
                                        <p:cTn id="24" dur="500" fill="hold"/>
                                        <p:tgtEl>
                                          <p:spTgt spid="11268"/>
                                        </p:tgtEl>
                                        <p:attrNameLst>
                                          <p:attrName>ppt_x</p:attrName>
                                        </p:attrNameLst>
                                      </p:cBhvr>
                                      <p:tavLst>
                                        <p:tav tm="0">
                                          <p:val>
                                            <p:strVal val="0-#ppt_w/2"/>
                                          </p:val>
                                        </p:tav>
                                        <p:tav tm="100000">
                                          <p:val>
                                            <p:strVal val="#ppt_x"/>
                                          </p:val>
                                        </p:tav>
                                      </p:tavLst>
                                    </p:anim>
                                    <p:anim calcmode="lin" valueType="num">
                                      <p:cBhvr additive="base">
                                        <p:cTn id="25"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272"/>
                                        </p:tgtEl>
                                        <p:attrNameLst>
                                          <p:attrName>style.visibility</p:attrName>
                                        </p:attrNameLst>
                                      </p:cBhvr>
                                      <p:to>
                                        <p:strVal val="visible"/>
                                      </p:to>
                                    </p:set>
                                    <p:anim calcmode="lin" valueType="num">
                                      <p:cBhvr additive="base">
                                        <p:cTn id="30" dur="500" fill="hold"/>
                                        <p:tgtEl>
                                          <p:spTgt spid="11272"/>
                                        </p:tgtEl>
                                        <p:attrNameLst>
                                          <p:attrName>ppt_x</p:attrName>
                                        </p:attrNameLst>
                                      </p:cBhvr>
                                      <p:tavLst>
                                        <p:tav tm="0">
                                          <p:val>
                                            <p:strVal val="0-#ppt_w/2"/>
                                          </p:val>
                                        </p:tav>
                                        <p:tav tm="100000">
                                          <p:val>
                                            <p:strVal val="#ppt_x"/>
                                          </p:val>
                                        </p:tav>
                                      </p:tavLst>
                                    </p:anim>
                                    <p:anim calcmode="lin" valueType="num">
                                      <p:cBhvr additive="base">
                                        <p:cTn id="31"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P spid="1127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ΞΕΝΟΦΩΝΤΑ ΕΛΛΗΝΙΚΑ</a:t>
            </a:r>
            <a:endParaRPr lang="el-GR" dirty="0"/>
          </a:p>
        </p:txBody>
      </p:sp>
      <p:sp>
        <p:nvSpPr>
          <p:cNvPr id="3" name="2 - Θέση περιεχομένου"/>
          <p:cNvSpPr>
            <a:spLocks noGrp="1"/>
          </p:cNvSpPr>
          <p:nvPr>
            <p:ph sz="quarter" idx="1"/>
          </p:nvPr>
        </p:nvSpPr>
        <p:spPr/>
        <p:txBody>
          <a:bodyPr/>
          <a:lstStyle/>
          <a:p>
            <a:pPr>
              <a:buNone/>
            </a:pPr>
            <a:endParaRPr lang="el-GR" dirty="0" smtClean="0"/>
          </a:p>
          <a:p>
            <a:r>
              <a:rPr lang="el-GR" dirty="0" smtClean="0"/>
              <a:t>Συνεχίζει  και ολοκληρώνει  την εξιστόρηση των γεγονότων του  Πελοποννησιακού πολέμου </a:t>
            </a:r>
            <a:r>
              <a:rPr lang="el-GR" sz="2800" dirty="0" smtClean="0">
                <a:latin typeface="Bookman Old Style" pitchFamily="18" charset="0"/>
              </a:rPr>
              <a:t>μετά το Θουκυδίδη (</a:t>
            </a:r>
            <a:r>
              <a:rPr lang="el-GR" sz="2800" b="1" dirty="0" smtClean="0">
                <a:solidFill>
                  <a:srgbClr val="0070C0"/>
                </a:solidFill>
                <a:latin typeface="Bookman Old Style" pitchFamily="18" charset="0"/>
              </a:rPr>
              <a:t>411 – </a:t>
            </a:r>
            <a:r>
              <a:rPr lang="el-GR" sz="2800" b="1" dirty="0" smtClean="0">
                <a:solidFill>
                  <a:srgbClr val="0070C0"/>
                </a:solidFill>
                <a:latin typeface="Bookman Old Style" pitchFamily="18" charset="0"/>
              </a:rPr>
              <a:t>404</a:t>
            </a:r>
            <a:r>
              <a:rPr lang="el-GR" sz="2800" dirty="0" smtClean="0">
                <a:latin typeface="Bookman Old Style" pitchFamily="18" charset="0"/>
              </a:rPr>
              <a:t> </a:t>
            </a:r>
            <a:r>
              <a:rPr lang="el-GR" sz="2800" b="1" dirty="0" err="1" smtClean="0">
                <a:solidFill>
                  <a:srgbClr val="0070C0"/>
                </a:solidFill>
                <a:latin typeface="Bookman Old Style" pitchFamily="18" charset="0"/>
              </a:rPr>
              <a:t>π.Χ.</a:t>
            </a:r>
            <a:r>
              <a:rPr lang="el-GR" sz="2800" dirty="0" smtClean="0">
                <a:latin typeface="Bookman Old Style" pitchFamily="18" charset="0"/>
              </a:rPr>
              <a:t>)</a:t>
            </a:r>
          </a:p>
          <a:p>
            <a:r>
              <a:rPr lang="el-GR" sz="2800" dirty="0" smtClean="0">
                <a:latin typeface="Bookman Old Style" pitchFamily="18" charset="0"/>
              </a:rPr>
              <a:t>Συνεχίζει την εξιστόρηση των γεγονότων ως το </a:t>
            </a:r>
            <a:r>
              <a:rPr lang="el-GR" sz="2800" b="1" dirty="0" smtClean="0">
                <a:solidFill>
                  <a:srgbClr val="0070C0"/>
                </a:solidFill>
                <a:latin typeface="Bookman Old Style" pitchFamily="18" charset="0"/>
              </a:rPr>
              <a:t>362 </a:t>
            </a:r>
            <a:r>
              <a:rPr lang="el-GR" sz="2800" b="1" dirty="0" err="1" smtClean="0">
                <a:solidFill>
                  <a:srgbClr val="0070C0"/>
                </a:solidFill>
                <a:latin typeface="Bookman Old Style" pitchFamily="18" charset="0"/>
              </a:rPr>
              <a:t>π.Χ.</a:t>
            </a:r>
            <a:endParaRPr lang="el-GR" b="1" dirty="0" smtClean="0">
              <a:solidFill>
                <a:srgbClr val="0070C0"/>
              </a:solidFill>
            </a:endParaRP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52400"/>
            <a:ext cx="8229600" cy="1158875"/>
          </a:xfrm>
          <a:prstGeom prst="rect">
            <a:avLst/>
          </a:prstGeom>
          <a:noFill/>
          <a:ln w="9525">
            <a:noFill/>
            <a:miter lim="800000"/>
            <a:headEnd/>
            <a:tailEnd/>
          </a:ln>
          <a:effectLst/>
        </p:spPr>
        <p:txBody>
          <a:bodyPr>
            <a:spAutoFit/>
          </a:bodyPr>
          <a:lstStyle/>
          <a:p>
            <a:pPr>
              <a:spcBef>
                <a:spcPct val="50000"/>
              </a:spcBef>
            </a:pPr>
            <a:r>
              <a:rPr lang="el-GR" sz="2600" b="1">
                <a:solidFill>
                  <a:schemeClr val="accent2"/>
                </a:solidFill>
                <a:latin typeface="Arial" charset="0"/>
              </a:rPr>
              <a:t>Ελληνιστική εποχή</a:t>
            </a:r>
            <a:br>
              <a:rPr lang="el-GR" sz="2600" b="1">
                <a:solidFill>
                  <a:schemeClr val="accent2"/>
                </a:solidFill>
                <a:latin typeface="Arial" charset="0"/>
              </a:rPr>
            </a:br>
            <a:r>
              <a:rPr lang="el-GR" sz="2200">
                <a:latin typeface="Arial" charset="0"/>
              </a:rPr>
              <a:t>Πολλοί από αυτούς που ακολούθησαν τον Μ. Αλέξανδρο στις εκστρατείες του έγραψαν γι’ αυτόν</a:t>
            </a:r>
          </a:p>
        </p:txBody>
      </p:sp>
      <p:sp>
        <p:nvSpPr>
          <p:cNvPr id="12291" name="Text Box 3"/>
          <p:cNvSpPr txBox="1">
            <a:spLocks noChangeArrowheads="1"/>
          </p:cNvSpPr>
          <p:nvPr/>
        </p:nvSpPr>
        <p:spPr bwMode="auto">
          <a:xfrm>
            <a:off x="2514600" y="1752600"/>
            <a:ext cx="6629400" cy="3336925"/>
          </a:xfrm>
          <a:prstGeom prst="rect">
            <a:avLst/>
          </a:prstGeom>
          <a:noFill/>
          <a:ln w="9525">
            <a:noFill/>
            <a:miter lim="800000"/>
            <a:headEnd/>
            <a:tailEnd/>
          </a:ln>
          <a:effectLst/>
        </p:spPr>
        <p:txBody>
          <a:bodyPr>
            <a:spAutoFit/>
          </a:bodyPr>
          <a:lstStyle/>
          <a:p>
            <a:pPr>
              <a:spcBef>
                <a:spcPct val="50000"/>
              </a:spcBef>
            </a:pPr>
            <a:r>
              <a:rPr lang="el-GR" sz="2600" b="1">
                <a:solidFill>
                  <a:schemeClr val="accent2"/>
                </a:solidFill>
                <a:latin typeface="Arial" charset="0"/>
              </a:rPr>
              <a:t>Πολύβιος ο Μεγαλοπρεπής (3ος αι. π.Χ.)</a:t>
            </a:r>
            <a:br>
              <a:rPr lang="el-GR" sz="2600" b="1">
                <a:solidFill>
                  <a:schemeClr val="accent2"/>
                </a:solidFill>
                <a:latin typeface="Arial" charset="0"/>
              </a:rPr>
            </a:br>
            <a:r>
              <a:rPr lang="el-GR" sz="2200">
                <a:latin typeface="Arial" charset="0"/>
              </a:rPr>
              <a:t>Ο πρώτος που γράφει </a:t>
            </a:r>
            <a:r>
              <a:rPr lang="el-GR" sz="2200" b="1">
                <a:latin typeface="Arial" charset="0"/>
              </a:rPr>
              <a:t>παγκόσμια</a:t>
            </a:r>
            <a:r>
              <a:rPr lang="el-GR" sz="2200">
                <a:latin typeface="Arial" charset="0"/>
              </a:rPr>
              <a:t> ιστορία.</a:t>
            </a:r>
          </a:p>
          <a:p>
            <a:pPr>
              <a:spcBef>
                <a:spcPct val="50000"/>
              </a:spcBef>
            </a:pPr>
            <a:r>
              <a:rPr lang="el-GR" sz="2200">
                <a:latin typeface="Arial" charset="0"/>
              </a:rPr>
              <a:t> Στόχος του να δείξει πώς ολόκληρη η οικουμένη υποτάχτηκε σε μία εξουσία αυτή των Ρωμαίων, μέσα σε πενηντατρία χρόνια.</a:t>
            </a:r>
            <a:br>
              <a:rPr lang="el-GR" sz="2200">
                <a:latin typeface="Arial" charset="0"/>
              </a:rPr>
            </a:br>
            <a:r>
              <a:rPr lang="el-GR" sz="2200">
                <a:latin typeface="Arial" charset="0"/>
              </a:rPr>
              <a:t>Πρότυπό του, ως προς την αντικειμενικότητα, ο Θουκυδίδης. Επιδιώκει την αντικειμενικότητα και την αλήθεια, όχι την πρόκληση συγκίνησης και εντυπωσιασμού.</a:t>
            </a:r>
            <a:endParaRPr lang="el-GR" sz="2200">
              <a:latin typeface="Arial" charset="0"/>
              <a:sym typeface="Wingdings" pitchFamily="2" charset="2"/>
            </a:endParaRPr>
          </a:p>
        </p:txBody>
      </p:sp>
      <p:sp>
        <p:nvSpPr>
          <p:cNvPr id="12292" name="Text Box 4"/>
          <p:cNvSpPr txBox="1">
            <a:spLocks noChangeArrowheads="1"/>
          </p:cNvSpPr>
          <p:nvPr/>
        </p:nvSpPr>
        <p:spPr bwMode="auto">
          <a:xfrm>
            <a:off x="533400" y="5410200"/>
            <a:ext cx="8382000" cy="1158875"/>
          </a:xfrm>
          <a:prstGeom prst="rect">
            <a:avLst/>
          </a:prstGeom>
          <a:noFill/>
          <a:ln w="9525">
            <a:noFill/>
            <a:miter lim="800000"/>
            <a:headEnd/>
            <a:tailEnd/>
          </a:ln>
          <a:effectLst/>
        </p:spPr>
        <p:txBody>
          <a:bodyPr>
            <a:spAutoFit/>
          </a:bodyPr>
          <a:lstStyle/>
          <a:p>
            <a:pPr>
              <a:spcBef>
                <a:spcPct val="50000"/>
              </a:spcBef>
            </a:pPr>
            <a:r>
              <a:rPr lang="el-GR" sz="2600" b="1">
                <a:solidFill>
                  <a:schemeClr val="accent2"/>
                </a:solidFill>
                <a:latin typeface="Arial" charset="0"/>
              </a:rPr>
              <a:t>Διόδωρος ο Σικελιώτης (1ος αι. μ.Χ.) </a:t>
            </a:r>
            <a:br>
              <a:rPr lang="el-GR" sz="2600" b="1">
                <a:solidFill>
                  <a:schemeClr val="accent2"/>
                </a:solidFill>
                <a:latin typeface="Arial" charset="0"/>
              </a:rPr>
            </a:br>
            <a:r>
              <a:rPr lang="el-GR" sz="2200">
                <a:latin typeface="Arial" charset="0"/>
              </a:rPr>
              <a:t>‘Εγραψε παγκόσμια ιστορία από το μυθικό παρελθόν μέχρι την εποχή του</a:t>
            </a:r>
            <a:endParaRPr lang="el-GR" sz="2200">
              <a:latin typeface="Arial" charset="0"/>
              <a:sym typeface="Wingdings" pitchFamily="2" charset="2"/>
            </a:endParaRPr>
          </a:p>
        </p:txBody>
      </p:sp>
      <p:pic>
        <p:nvPicPr>
          <p:cNvPr id="12295" name="Picture 7" descr="Diodori-Siculi-Historici"/>
          <p:cNvPicPr>
            <a:picLocks noChangeAspect="1" noChangeArrowheads="1"/>
          </p:cNvPicPr>
          <p:nvPr/>
        </p:nvPicPr>
        <p:blipFill>
          <a:blip r:embed="rId2" cstate="print"/>
          <a:srcRect/>
          <a:stretch>
            <a:fillRect/>
          </a:stretch>
        </p:blipFill>
        <p:spPr bwMode="auto">
          <a:xfrm>
            <a:off x="0" y="1447800"/>
            <a:ext cx="2389188" cy="401161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randombar(vertical)">
                                      <p:cBhvr>
                                        <p:cTn id="7" dur="5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1+#ppt_w/2"/>
                                          </p:val>
                                        </p:tav>
                                        <p:tav tm="100000">
                                          <p:val>
                                            <p:strVal val="#ppt_x"/>
                                          </p:val>
                                        </p:tav>
                                      </p:tavLst>
                                    </p:anim>
                                    <p:anim calcmode="lin" valueType="num">
                                      <p:cBhvr additive="base">
                                        <p:cTn id="13"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291"/>
                                        </p:tgtEl>
                                        <p:attrNameLst>
                                          <p:attrName>style.visibility</p:attrName>
                                        </p:attrNameLst>
                                      </p:cBhvr>
                                      <p:to>
                                        <p:strVal val="visible"/>
                                      </p:to>
                                    </p:set>
                                    <p:anim calcmode="lin" valueType="num">
                                      <p:cBhvr additive="base">
                                        <p:cTn id="18" dur="500" fill="hold"/>
                                        <p:tgtEl>
                                          <p:spTgt spid="12291"/>
                                        </p:tgtEl>
                                        <p:attrNameLst>
                                          <p:attrName>ppt_x</p:attrName>
                                        </p:attrNameLst>
                                      </p:cBhvr>
                                      <p:tavLst>
                                        <p:tav tm="0">
                                          <p:val>
                                            <p:strVal val="1+#ppt_w/2"/>
                                          </p:val>
                                        </p:tav>
                                        <p:tav tm="100000">
                                          <p:val>
                                            <p:strVal val="#ppt_x"/>
                                          </p:val>
                                        </p:tav>
                                      </p:tavLst>
                                    </p:anim>
                                    <p:anim calcmode="lin" valueType="num">
                                      <p:cBhvr additive="base">
                                        <p:cTn id="19"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292"/>
                                        </p:tgtEl>
                                        <p:attrNameLst>
                                          <p:attrName>style.visibility</p:attrName>
                                        </p:attrNameLst>
                                      </p:cBhvr>
                                      <p:to>
                                        <p:strVal val="visible"/>
                                      </p:to>
                                    </p:set>
                                    <p:anim calcmode="lin" valueType="num">
                                      <p:cBhvr additive="base">
                                        <p:cTn id="24" dur="500" fill="hold"/>
                                        <p:tgtEl>
                                          <p:spTgt spid="12292"/>
                                        </p:tgtEl>
                                        <p:attrNameLst>
                                          <p:attrName>ppt_x</p:attrName>
                                        </p:attrNameLst>
                                      </p:cBhvr>
                                      <p:tavLst>
                                        <p:tav tm="0">
                                          <p:val>
                                            <p:strVal val="1+#ppt_w/2"/>
                                          </p:val>
                                        </p:tav>
                                        <p:tav tm="100000">
                                          <p:val>
                                            <p:strVal val="#ppt_x"/>
                                          </p:val>
                                        </p:tav>
                                      </p:tavLst>
                                    </p:anim>
                                    <p:anim calcmode="lin" valueType="num">
                                      <p:cBhvr additive="base">
                                        <p:cTn id="25"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P spid="1229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304800"/>
            <a:ext cx="5715000" cy="823913"/>
          </a:xfrm>
          <a:prstGeom prst="rect">
            <a:avLst/>
          </a:prstGeom>
          <a:noFill/>
          <a:ln w="9525">
            <a:noFill/>
            <a:miter lim="800000"/>
            <a:headEnd/>
            <a:tailEnd/>
          </a:ln>
          <a:effectLst/>
        </p:spPr>
        <p:txBody>
          <a:bodyPr>
            <a:spAutoFit/>
          </a:bodyPr>
          <a:lstStyle/>
          <a:p>
            <a:pPr>
              <a:spcBef>
                <a:spcPct val="50000"/>
              </a:spcBef>
            </a:pPr>
            <a:r>
              <a:rPr lang="el-GR" sz="2600" b="1">
                <a:solidFill>
                  <a:schemeClr val="accent2"/>
                </a:solidFill>
                <a:latin typeface="Arial" charset="0"/>
              </a:rPr>
              <a:t>Ρωμαϊκή εποχή</a:t>
            </a:r>
            <a:br>
              <a:rPr lang="el-GR" sz="2600" b="1">
                <a:solidFill>
                  <a:schemeClr val="accent2"/>
                </a:solidFill>
                <a:latin typeface="Arial" charset="0"/>
              </a:rPr>
            </a:br>
            <a:r>
              <a:rPr lang="el-GR" sz="2200">
                <a:latin typeface="Arial" charset="0"/>
              </a:rPr>
              <a:t>Άνθηση ελληνικών γραμμάτων το 2ο μ.Χ. αι.</a:t>
            </a:r>
            <a:endParaRPr lang="el-GR" sz="2200">
              <a:latin typeface="Arial" charset="0"/>
              <a:sym typeface="Wingdings" pitchFamily="2" charset="2"/>
            </a:endParaRPr>
          </a:p>
        </p:txBody>
      </p:sp>
      <p:sp>
        <p:nvSpPr>
          <p:cNvPr id="13315" name="Text Box 3"/>
          <p:cNvSpPr txBox="1">
            <a:spLocks noChangeArrowheads="1"/>
          </p:cNvSpPr>
          <p:nvPr/>
        </p:nvSpPr>
        <p:spPr bwMode="auto">
          <a:xfrm>
            <a:off x="381000" y="1219200"/>
            <a:ext cx="5638800" cy="2163763"/>
          </a:xfrm>
          <a:prstGeom prst="rect">
            <a:avLst/>
          </a:prstGeom>
          <a:noFill/>
          <a:ln w="9525">
            <a:noFill/>
            <a:miter lim="800000"/>
            <a:headEnd/>
            <a:tailEnd/>
          </a:ln>
          <a:effectLst/>
        </p:spPr>
        <p:txBody>
          <a:bodyPr>
            <a:spAutoFit/>
          </a:bodyPr>
          <a:lstStyle/>
          <a:p>
            <a:pPr>
              <a:spcBef>
                <a:spcPct val="50000"/>
              </a:spcBef>
            </a:pPr>
            <a:r>
              <a:rPr lang="el-GR" sz="2600" b="1">
                <a:solidFill>
                  <a:schemeClr val="accent2"/>
                </a:solidFill>
                <a:latin typeface="Arial" charset="0"/>
              </a:rPr>
              <a:t>Πλούταρχος (2ος αι. μ.Χ.)</a:t>
            </a:r>
            <a:br>
              <a:rPr lang="el-GR" sz="2600" b="1">
                <a:solidFill>
                  <a:schemeClr val="accent2"/>
                </a:solidFill>
                <a:latin typeface="Arial" charset="0"/>
              </a:rPr>
            </a:br>
            <a:r>
              <a:rPr lang="el-GR" sz="2200">
                <a:latin typeface="Arial" charset="0"/>
              </a:rPr>
              <a:t>Ο γνωστότερος αρχαίος βιογράφος. Δεν θεωρεί τον εαυτό του ιστορικό και δίνει μεγάλη σημασία σε στοιχεία παραμελημένα από τους ιστορικούς. Γνωστότερο έργο του: «Βίοι Παράλληλοι»</a:t>
            </a:r>
            <a:endParaRPr lang="el-GR" sz="2200">
              <a:latin typeface="Arial" charset="0"/>
              <a:sym typeface="Wingdings" pitchFamily="2" charset="2"/>
            </a:endParaRPr>
          </a:p>
        </p:txBody>
      </p:sp>
      <p:sp>
        <p:nvSpPr>
          <p:cNvPr id="13316" name="Text Box 4"/>
          <p:cNvSpPr txBox="1">
            <a:spLocks noChangeArrowheads="1"/>
          </p:cNvSpPr>
          <p:nvPr/>
        </p:nvSpPr>
        <p:spPr bwMode="auto">
          <a:xfrm>
            <a:off x="381000" y="3352800"/>
            <a:ext cx="5105400" cy="2498725"/>
          </a:xfrm>
          <a:prstGeom prst="rect">
            <a:avLst/>
          </a:prstGeom>
          <a:noFill/>
          <a:ln w="9525">
            <a:noFill/>
            <a:miter lim="800000"/>
            <a:headEnd/>
            <a:tailEnd/>
          </a:ln>
          <a:effectLst/>
        </p:spPr>
        <p:txBody>
          <a:bodyPr>
            <a:spAutoFit/>
          </a:bodyPr>
          <a:lstStyle/>
          <a:p>
            <a:pPr>
              <a:spcBef>
                <a:spcPct val="50000"/>
              </a:spcBef>
            </a:pPr>
            <a:r>
              <a:rPr lang="el-GR" sz="2600" b="1">
                <a:solidFill>
                  <a:schemeClr val="accent2"/>
                </a:solidFill>
                <a:latin typeface="Arial" charset="0"/>
              </a:rPr>
              <a:t>Αρριανός (2ος αι. μ.Χ.)</a:t>
            </a:r>
            <a:br>
              <a:rPr lang="el-GR" sz="2600" b="1">
                <a:solidFill>
                  <a:schemeClr val="accent2"/>
                </a:solidFill>
                <a:latin typeface="Arial" charset="0"/>
              </a:rPr>
            </a:br>
            <a:r>
              <a:rPr lang="el-GR" sz="2200">
                <a:latin typeface="Arial" charset="0"/>
              </a:rPr>
              <a:t>Πρότυπό του ο Ξενοφώντας. Έγραψε έργα ιστορικά, φιλοσοφικά, γεωγραφικά, στρατιωτικά. Γνωστότερο έργο του: «Αλεξάνδρου Ανάβασις» που αποτελεί την πιο αξιόπιστη πηγή μελέτης για τον Αλέξανδρο. </a:t>
            </a:r>
            <a:endParaRPr lang="el-GR" sz="2200">
              <a:latin typeface="Arial" charset="0"/>
              <a:sym typeface="Wingdings" pitchFamily="2" charset="2"/>
            </a:endParaRPr>
          </a:p>
        </p:txBody>
      </p:sp>
      <p:pic>
        <p:nvPicPr>
          <p:cNvPr id="13319" name="Picture 7" descr="polybiustext2"/>
          <p:cNvPicPr>
            <a:picLocks noChangeAspect="1" noChangeArrowheads="1"/>
          </p:cNvPicPr>
          <p:nvPr/>
        </p:nvPicPr>
        <p:blipFill>
          <a:blip r:embed="rId2" cstate="print"/>
          <a:srcRect/>
          <a:stretch>
            <a:fillRect/>
          </a:stretch>
        </p:blipFill>
        <p:spPr bwMode="auto">
          <a:xfrm>
            <a:off x="6261100" y="152400"/>
            <a:ext cx="2882900" cy="4445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randombar(vertical)">
                                      <p:cBhvr>
                                        <p:cTn id="7" dur="5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0-#ppt_w/2"/>
                                          </p:val>
                                        </p:tav>
                                        <p:tav tm="100000">
                                          <p:val>
                                            <p:strVal val="#ppt_x"/>
                                          </p:val>
                                        </p:tav>
                                      </p:tavLst>
                                    </p:anim>
                                    <p:anim calcmode="lin" valueType="num">
                                      <p:cBhvr additive="base">
                                        <p:cTn id="13"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315"/>
                                        </p:tgtEl>
                                        <p:attrNameLst>
                                          <p:attrName>style.visibility</p:attrName>
                                        </p:attrNameLst>
                                      </p:cBhvr>
                                      <p:to>
                                        <p:strVal val="visible"/>
                                      </p:to>
                                    </p:set>
                                    <p:anim calcmode="lin" valueType="num">
                                      <p:cBhvr additive="base">
                                        <p:cTn id="18" dur="500" fill="hold"/>
                                        <p:tgtEl>
                                          <p:spTgt spid="13315"/>
                                        </p:tgtEl>
                                        <p:attrNameLst>
                                          <p:attrName>ppt_x</p:attrName>
                                        </p:attrNameLst>
                                      </p:cBhvr>
                                      <p:tavLst>
                                        <p:tav tm="0">
                                          <p:val>
                                            <p:strVal val="0-#ppt_w/2"/>
                                          </p:val>
                                        </p:tav>
                                        <p:tav tm="100000">
                                          <p:val>
                                            <p:strVal val="#ppt_x"/>
                                          </p:val>
                                        </p:tav>
                                      </p:tavLst>
                                    </p:anim>
                                    <p:anim calcmode="lin" valueType="num">
                                      <p:cBhvr additive="base">
                                        <p:cTn id="19"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316"/>
                                        </p:tgtEl>
                                        <p:attrNameLst>
                                          <p:attrName>style.visibility</p:attrName>
                                        </p:attrNameLst>
                                      </p:cBhvr>
                                      <p:to>
                                        <p:strVal val="visible"/>
                                      </p:to>
                                    </p:set>
                                    <p:anim calcmode="lin" valueType="num">
                                      <p:cBhvr additive="base">
                                        <p:cTn id="24" dur="500" fill="hold"/>
                                        <p:tgtEl>
                                          <p:spTgt spid="13316"/>
                                        </p:tgtEl>
                                        <p:attrNameLst>
                                          <p:attrName>ppt_x</p:attrName>
                                        </p:attrNameLst>
                                      </p:cBhvr>
                                      <p:tavLst>
                                        <p:tav tm="0">
                                          <p:val>
                                            <p:strVal val="0-#ppt_w/2"/>
                                          </p:val>
                                        </p:tav>
                                        <p:tav tm="100000">
                                          <p:val>
                                            <p:strVal val="#ppt_x"/>
                                          </p:val>
                                        </p:tav>
                                      </p:tavLst>
                                    </p:anim>
                                    <p:anim calcmode="lin" valueType="num">
                                      <p:cBhvr additive="base">
                                        <p:cTn id="25"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P spid="1331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b="1" dirty="0">
                <a:solidFill>
                  <a:schemeClr val="accent1">
                    <a:lumMod val="75000"/>
                  </a:schemeClr>
                </a:solidFill>
                <a:latin typeface="Bookman Old Style" pitchFamily="18" charset="0"/>
              </a:rPr>
              <a:t>ΒΥΖΑΝΤΙΝΗ  ΕΠΟΧΗ</a:t>
            </a:r>
          </a:p>
        </p:txBody>
      </p:sp>
      <p:sp>
        <p:nvSpPr>
          <p:cNvPr id="18436" name="Text Box 4"/>
          <p:cNvSpPr txBox="1">
            <a:spLocks noGrp="1" noChangeArrowheads="1"/>
          </p:cNvSpPr>
          <p:nvPr>
            <p:ph sz="quarter" idx="1"/>
          </p:nvPr>
        </p:nvSpPr>
        <p:spPr>
          <a:noFill/>
          <a:ln/>
        </p:spPr>
        <p:txBody>
          <a:bodyPr/>
          <a:lstStyle/>
          <a:p>
            <a:pPr>
              <a:spcBef>
                <a:spcPct val="50000"/>
              </a:spcBef>
              <a:buFontTx/>
              <a:buNone/>
            </a:pPr>
            <a:r>
              <a:rPr lang="el-GR" sz="2200" dirty="0">
                <a:latin typeface="Bookman Old Style" pitchFamily="18" charset="0"/>
              </a:rPr>
              <a:t>Η επίδραση των αρχαίων ιστοριογράφων είναι εμφανής  στη Βυζαντινή εποχή και έχει ως αποτέλεσμα την παραγωγή ιστορικών κειμένων υψηλού </a:t>
            </a:r>
            <a:r>
              <a:rPr lang="el-GR" sz="2200" dirty="0" err="1">
                <a:latin typeface="Bookman Old Style" pitchFamily="18" charset="0"/>
              </a:rPr>
              <a:t>επιπέδο</a:t>
            </a:r>
            <a:endParaRPr lang="en-US" sz="2200" dirty="0">
              <a:latin typeface="Bookman Old Style" pitchFamily="18" charset="0"/>
            </a:endParaRPr>
          </a:p>
          <a:p>
            <a:pPr>
              <a:spcBef>
                <a:spcPct val="50000"/>
              </a:spcBef>
              <a:buFontTx/>
              <a:buNone/>
            </a:pPr>
            <a:endParaRPr lang="el-G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sz="quarter" idx="1"/>
          </p:nvPr>
        </p:nvGraphicFramePr>
        <p:xfrm>
          <a:off x="0" y="-1"/>
          <a:ext cx="9144000" cy="7040251"/>
        </p:xfrm>
        <a:graphic>
          <a:graphicData uri="http://schemas.openxmlformats.org/drawingml/2006/table">
            <a:tbl>
              <a:tblPr firstRow="1" bandRow="1">
                <a:tableStyleId>{5C22544A-7EE6-4342-B048-85BDC9FD1C3A}</a:tableStyleId>
              </a:tblPr>
              <a:tblGrid>
                <a:gridCol w="1979712"/>
                <a:gridCol w="3168352"/>
                <a:gridCol w="3995936"/>
              </a:tblGrid>
              <a:tr h="77772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kern="1200" dirty="0" smtClean="0">
                          <a:solidFill>
                            <a:schemeClr val="lt1"/>
                          </a:solidFill>
                          <a:latin typeface="Bookman Old Style" pitchFamily="18" charset="0"/>
                          <a:ea typeface="+mn-ea"/>
                          <a:cs typeface="+mn-cs"/>
                        </a:rPr>
                        <a:t>Σημαντικές χρονολογίες στη ζωή του Ξενοφώντα</a:t>
                      </a:r>
                    </a:p>
                    <a:p>
                      <a:endParaRPr lang="el-GR" dirty="0"/>
                    </a:p>
                  </a:txBody>
                  <a:tcPr/>
                </a:tc>
                <a:tc hMerge="1">
                  <a:txBody>
                    <a:bodyPr/>
                    <a:lstStyle/>
                    <a:p>
                      <a:endParaRPr lang="el-GR" dirty="0"/>
                    </a:p>
                  </a:txBody>
                  <a:tcPr/>
                </a:tc>
                <a:tc hMerge="1">
                  <a:txBody>
                    <a:bodyPr/>
                    <a:lstStyle/>
                    <a:p>
                      <a:endParaRPr lang="el-GR" dirty="0"/>
                    </a:p>
                  </a:txBody>
                  <a:tcPr/>
                </a:tc>
              </a:tr>
              <a:tr h="480540">
                <a:tc>
                  <a:txBody>
                    <a:bodyPr/>
                    <a:lstStyle/>
                    <a:p>
                      <a:pPr algn="just">
                        <a:lnSpc>
                          <a:spcPct val="115000"/>
                        </a:lnSpc>
                        <a:spcAft>
                          <a:spcPts val="0"/>
                        </a:spcAft>
                      </a:pPr>
                      <a:r>
                        <a:rPr lang="el-GR" sz="1400" dirty="0">
                          <a:latin typeface="Bookman Old Style" pitchFamily="18" charset="0"/>
                          <a:ea typeface="Calibri"/>
                          <a:cs typeface="Times New Roman"/>
                        </a:rPr>
                        <a:t>431/429</a:t>
                      </a:r>
                    </a:p>
                  </a:txBody>
                  <a:tcPr marL="68580" marR="68580" marT="0" marB="0"/>
                </a:tc>
                <a:tc>
                  <a:txBody>
                    <a:bodyPr/>
                    <a:lstStyle/>
                    <a:p>
                      <a:pPr algn="just">
                        <a:lnSpc>
                          <a:spcPct val="115000"/>
                        </a:lnSpc>
                        <a:spcAft>
                          <a:spcPts val="0"/>
                        </a:spcAft>
                      </a:pPr>
                      <a:r>
                        <a:rPr lang="el-GR" sz="1400" dirty="0">
                          <a:latin typeface="Bookman Old Style" pitchFamily="18" charset="0"/>
                          <a:ea typeface="Calibri"/>
                          <a:cs typeface="Times New Roman"/>
                        </a:rPr>
                        <a:t>γέννηση </a:t>
                      </a:r>
                    </a:p>
                  </a:txBody>
                  <a:tcPr marL="68580" marR="68580" marT="0" marB="0"/>
                </a:tc>
                <a:tc>
                  <a:txBody>
                    <a:bodyPr/>
                    <a:lstStyle/>
                    <a:p>
                      <a:pPr>
                        <a:lnSpc>
                          <a:spcPct val="115000"/>
                        </a:lnSpc>
                        <a:spcAft>
                          <a:spcPts val="0"/>
                        </a:spcAft>
                      </a:pPr>
                      <a:r>
                        <a:rPr lang="el-GR" sz="1400" dirty="0">
                          <a:latin typeface="Bookman Old Style" pitchFamily="18" charset="0"/>
                          <a:ea typeface="Calibri"/>
                          <a:cs typeface="Times New Roman"/>
                        </a:rPr>
                        <a:t> (δήμος </a:t>
                      </a:r>
                      <a:r>
                        <a:rPr lang="el-GR" sz="1400" dirty="0" err="1">
                          <a:latin typeface="Bookman Old Style" pitchFamily="18" charset="0"/>
                          <a:ea typeface="Calibri"/>
                          <a:cs typeface="Times New Roman"/>
                        </a:rPr>
                        <a:t>Ερχιάς</a:t>
                      </a:r>
                      <a:r>
                        <a:rPr lang="el-GR" sz="1400" dirty="0">
                          <a:latin typeface="Bookman Old Style" pitchFamily="18" charset="0"/>
                          <a:ea typeface="Calibri"/>
                          <a:cs typeface="Times New Roman"/>
                        </a:rPr>
                        <a:t> Αττικής) </a:t>
                      </a:r>
                      <a:r>
                        <a:rPr lang="el-GR" sz="1400" b="1" dirty="0">
                          <a:latin typeface="Bookman Old Style" pitchFamily="18" charset="0"/>
                          <a:ea typeface="Calibri"/>
                          <a:cs typeface="Times New Roman"/>
                        </a:rPr>
                        <a:t>Αθήνα</a:t>
                      </a:r>
                      <a:endParaRPr lang="el-GR" sz="1400" dirty="0">
                        <a:latin typeface="Bookman Old Style" pitchFamily="18" charset="0"/>
                        <a:ea typeface="Calibri"/>
                        <a:cs typeface="Times New Roman"/>
                      </a:endParaRPr>
                    </a:p>
                  </a:txBody>
                  <a:tcPr marL="68580" marR="68580" marT="0" marB="0"/>
                </a:tc>
              </a:tr>
              <a:tr h="480540">
                <a:tc>
                  <a:txBody>
                    <a:bodyPr/>
                    <a:lstStyle/>
                    <a:p>
                      <a:pPr algn="just">
                        <a:lnSpc>
                          <a:spcPct val="115000"/>
                        </a:lnSpc>
                        <a:spcAft>
                          <a:spcPts val="0"/>
                        </a:spcAft>
                      </a:pPr>
                      <a:r>
                        <a:rPr lang="el-GR" sz="1400">
                          <a:latin typeface="Bookman Old Style" pitchFamily="18" charset="0"/>
                          <a:ea typeface="Calibri"/>
                          <a:cs typeface="Times New Roman"/>
                        </a:rPr>
                        <a:t>431/429 –401</a:t>
                      </a:r>
                    </a:p>
                  </a:txBody>
                  <a:tcPr marL="68580" marR="68580" marT="0" marB="0"/>
                </a:tc>
                <a:tc>
                  <a:txBody>
                    <a:bodyPr/>
                    <a:lstStyle/>
                    <a:p>
                      <a:pPr algn="just">
                        <a:spcAft>
                          <a:spcPts val="0"/>
                        </a:spcAft>
                      </a:pPr>
                      <a:r>
                        <a:rPr lang="el-GR" sz="1400" b="0" kern="0" dirty="0">
                          <a:latin typeface="Bookman Old Style" pitchFamily="18" charset="0"/>
                          <a:ea typeface="Times New Roman"/>
                        </a:rPr>
                        <a:t>π</a:t>
                      </a:r>
                      <a:r>
                        <a:rPr lang="en-US" sz="1400" b="0" kern="0" dirty="0" err="1">
                          <a:latin typeface="Bookman Old Style" pitchFamily="18" charset="0"/>
                          <a:ea typeface="Times New Roman"/>
                        </a:rPr>
                        <a:t>αραμον</a:t>
                      </a:r>
                      <a:r>
                        <a:rPr lang="el-GR" sz="1400" b="0" kern="0" dirty="0">
                          <a:latin typeface="Bookman Old Style" pitchFamily="18" charset="0"/>
                          <a:ea typeface="Times New Roman"/>
                        </a:rPr>
                        <a:t>ή στην</a:t>
                      </a:r>
                      <a:r>
                        <a:rPr lang="el-GR" sz="1400" b="1" kern="0" dirty="0">
                          <a:latin typeface="Bookman Old Style" pitchFamily="18" charset="0"/>
                          <a:ea typeface="Times New Roman"/>
                        </a:rPr>
                        <a:t> Αθήνα</a:t>
                      </a:r>
                    </a:p>
                  </a:txBody>
                  <a:tcPr marL="68580" marR="68580" marT="0" marB="0"/>
                </a:tc>
                <a:tc>
                  <a:txBody>
                    <a:bodyPr/>
                    <a:lstStyle/>
                    <a:p>
                      <a:pPr>
                        <a:lnSpc>
                          <a:spcPct val="115000"/>
                        </a:lnSpc>
                        <a:spcAft>
                          <a:spcPts val="0"/>
                        </a:spcAft>
                      </a:pPr>
                      <a:r>
                        <a:rPr lang="el-GR" sz="1400">
                          <a:latin typeface="Bookman Old Style" pitchFamily="18" charset="0"/>
                          <a:ea typeface="Calibri"/>
                          <a:cs typeface="Times New Roman"/>
                        </a:rPr>
                        <a:t>Μόρφωση - συμμετοχή στην πολιτική ζωή</a:t>
                      </a:r>
                    </a:p>
                  </a:txBody>
                  <a:tcPr marL="68580" marR="68580" marT="0" marB="0"/>
                </a:tc>
              </a:tr>
              <a:tr h="1565170">
                <a:tc>
                  <a:txBody>
                    <a:bodyPr/>
                    <a:lstStyle/>
                    <a:p>
                      <a:pPr algn="just">
                        <a:lnSpc>
                          <a:spcPct val="115000"/>
                        </a:lnSpc>
                        <a:spcAft>
                          <a:spcPts val="0"/>
                        </a:spcAft>
                      </a:pPr>
                      <a:r>
                        <a:rPr lang="el-GR" sz="1400">
                          <a:latin typeface="Bookman Old Style" pitchFamily="18" charset="0"/>
                          <a:ea typeface="Calibri"/>
                          <a:cs typeface="Times New Roman"/>
                        </a:rPr>
                        <a:t>401-399</a:t>
                      </a:r>
                    </a:p>
                  </a:txBody>
                  <a:tcPr marL="68580" marR="68580" marT="0" marB="0"/>
                </a:tc>
                <a:tc>
                  <a:txBody>
                    <a:bodyPr/>
                    <a:lstStyle/>
                    <a:p>
                      <a:pPr>
                        <a:lnSpc>
                          <a:spcPct val="115000"/>
                        </a:lnSpc>
                        <a:spcAft>
                          <a:spcPts val="0"/>
                        </a:spcAft>
                      </a:pPr>
                      <a:r>
                        <a:rPr lang="el-GR" sz="1400" dirty="0">
                          <a:latin typeface="Bookman Old Style" pitchFamily="18" charset="0"/>
                          <a:ea typeface="Calibri"/>
                          <a:cs typeface="Times New Roman"/>
                        </a:rPr>
                        <a:t>εκστρατεία στην </a:t>
                      </a:r>
                      <a:r>
                        <a:rPr lang="el-GR" sz="1400" b="1" dirty="0">
                          <a:latin typeface="Bookman Old Style" pitchFamily="18" charset="0"/>
                          <a:ea typeface="Calibri"/>
                          <a:cs typeface="Times New Roman"/>
                        </a:rPr>
                        <a:t>Ασία</a:t>
                      </a:r>
                      <a:r>
                        <a:rPr lang="el-GR" sz="1400" dirty="0">
                          <a:latin typeface="Bookman Old Style" pitchFamily="18" charset="0"/>
                          <a:ea typeface="Calibri"/>
                          <a:cs typeface="Times New Roman"/>
                        </a:rPr>
                        <a:t> </a:t>
                      </a:r>
                    </a:p>
                  </a:txBody>
                  <a:tcPr marL="68580" marR="68580" marT="0" marB="0"/>
                </a:tc>
                <a:tc>
                  <a:txBody>
                    <a:bodyPr/>
                    <a:lstStyle/>
                    <a:p>
                      <a:pPr>
                        <a:lnSpc>
                          <a:spcPct val="115000"/>
                        </a:lnSpc>
                        <a:spcAft>
                          <a:spcPts val="0"/>
                        </a:spcAft>
                      </a:pPr>
                      <a:r>
                        <a:rPr lang="el-GR" sz="1400" dirty="0">
                          <a:latin typeface="Bookman Old Style" pitchFamily="18" charset="0"/>
                          <a:ea typeface="Calibri"/>
                          <a:cs typeface="Times New Roman"/>
                        </a:rPr>
                        <a:t>(συμμετοχή ως μισθοφόρος στον εμφύλιο πόλεμο των  Περσών στο πλευρό του  </a:t>
                      </a:r>
                      <a:r>
                        <a:rPr lang="el-GR" sz="1400" dirty="0" err="1">
                          <a:latin typeface="Bookman Old Style" pitchFamily="18" charset="0"/>
                          <a:ea typeface="Calibri"/>
                          <a:cs typeface="Times New Roman"/>
                        </a:rPr>
                        <a:t>Κύρου</a:t>
                      </a:r>
                      <a:r>
                        <a:rPr lang="el-GR" sz="1400" dirty="0">
                          <a:latin typeface="Bookman Old Style" pitchFamily="18" charset="0"/>
                          <a:ea typeface="Calibri"/>
                          <a:cs typeface="Times New Roman"/>
                        </a:rPr>
                        <a:t> εναντίον του αδελφού του Αρταξέρξη για το θρόνο της Περσίας </a:t>
                      </a:r>
                    </a:p>
                    <a:p>
                      <a:pPr>
                        <a:lnSpc>
                          <a:spcPct val="115000"/>
                        </a:lnSpc>
                        <a:spcAft>
                          <a:spcPts val="0"/>
                        </a:spcAft>
                      </a:pPr>
                      <a:r>
                        <a:rPr lang="el-GR" sz="1400" dirty="0">
                          <a:latin typeface="Bookman Old Style" pitchFamily="18" charset="0"/>
                          <a:ea typeface="Calibri"/>
                          <a:cs typeface="Times New Roman"/>
                        </a:rPr>
                        <a:t>μάχη στα Κούναξα - ήττα </a:t>
                      </a:r>
                      <a:r>
                        <a:rPr lang="el-GR" sz="1400" dirty="0" err="1">
                          <a:latin typeface="Bookman Old Style" pitchFamily="18" charset="0"/>
                          <a:ea typeface="Calibri"/>
                          <a:cs typeface="Times New Roman"/>
                        </a:rPr>
                        <a:t>Κύρου</a:t>
                      </a:r>
                      <a:r>
                        <a:rPr lang="el-GR" sz="1400" dirty="0">
                          <a:latin typeface="Bookman Old Style" pitchFamily="18" charset="0"/>
                          <a:ea typeface="Calibri"/>
                          <a:cs typeface="Times New Roman"/>
                        </a:rPr>
                        <a:t> </a:t>
                      </a:r>
                    </a:p>
                    <a:p>
                      <a:pPr>
                        <a:lnSpc>
                          <a:spcPct val="115000"/>
                        </a:lnSpc>
                        <a:spcAft>
                          <a:spcPts val="0"/>
                        </a:spcAft>
                      </a:pPr>
                      <a:r>
                        <a:rPr lang="el-GR" sz="1400" dirty="0">
                          <a:latin typeface="Bookman Old Style" pitchFamily="18" charset="0"/>
                          <a:ea typeface="Calibri"/>
                          <a:cs typeface="Times New Roman"/>
                        </a:rPr>
                        <a:t>κάθοδος Μυρίων</a:t>
                      </a:r>
                    </a:p>
                    <a:p>
                      <a:pPr>
                        <a:lnSpc>
                          <a:spcPct val="115000"/>
                        </a:lnSpc>
                        <a:spcAft>
                          <a:spcPts val="0"/>
                        </a:spcAft>
                      </a:pPr>
                      <a:r>
                        <a:rPr lang="el-GR" sz="1400" dirty="0">
                          <a:latin typeface="Bookman Old Style" pitchFamily="18" charset="0"/>
                          <a:ea typeface="Calibri"/>
                          <a:cs typeface="Times New Roman"/>
                        </a:rPr>
                        <a:t>οδήγησε τους Έλληνες πίσω στην πατρίδα</a:t>
                      </a:r>
                    </a:p>
                  </a:txBody>
                  <a:tcPr marL="68580" marR="68580" marT="0" marB="0"/>
                </a:tc>
              </a:tr>
              <a:tr h="480540">
                <a:tc>
                  <a:txBody>
                    <a:bodyPr/>
                    <a:lstStyle/>
                    <a:p>
                      <a:pPr algn="just">
                        <a:lnSpc>
                          <a:spcPct val="115000"/>
                        </a:lnSpc>
                        <a:spcAft>
                          <a:spcPts val="0"/>
                        </a:spcAft>
                      </a:pPr>
                      <a:r>
                        <a:rPr lang="el-GR" sz="1400">
                          <a:latin typeface="Bookman Old Style" pitchFamily="18" charset="0"/>
                          <a:ea typeface="Calibri"/>
                          <a:cs typeface="Times New Roman"/>
                        </a:rPr>
                        <a:t>399</a:t>
                      </a:r>
                    </a:p>
                  </a:txBody>
                  <a:tcPr marL="68580" marR="68580" marT="0" marB="0"/>
                </a:tc>
                <a:tc>
                  <a:txBody>
                    <a:bodyPr/>
                    <a:lstStyle/>
                    <a:p>
                      <a:pPr algn="just">
                        <a:lnSpc>
                          <a:spcPct val="115000"/>
                        </a:lnSpc>
                        <a:spcAft>
                          <a:spcPts val="0"/>
                        </a:spcAft>
                      </a:pPr>
                      <a:r>
                        <a:rPr lang="el-GR" sz="1400" dirty="0">
                          <a:latin typeface="Bookman Old Style" pitchFamily="18" charset="0"/>
                          <a:ea typeface="Calibri"/>
                          <a:cs typeface="Times New Roman"/>
                        </a:rPr>
                        <a:t>μισθοφόρος του βασιλιά Σεύθη των </a:t>
                      </a:r>
                      <a:r>
                        <a:rPr lang="el-GR" sz="1400" b="1" dirty="0">
                          <a:latin typeface="Bookman Old Style" pitchFamily="18" charset="0"/>
                          <a:ea typeface="Calibri"/>
                          <a:cs typeface="Times New Roman"/>
                        </a:rPr>
                        <a:t>Οδρυσών</a:t>
                      </a:r>
                      <a:endParaRPr lang="el-GR" sz="1400" dirty="0">
                        <a:latin typeface="Bookman Old Style" pitchFamily="18" charset="0"/>
                        <a:ea typeface="Calibri"/>
                        <a:cs typeface="Times New Roman"/>
                      </a:endParaRPr>
                    </a:p>
                  </a:txBody>
                  <a:tcPr marL="68580" marR="68580" marT="0" marB="0"/>
                </a:tc>
                <a:tc>
                  <a:txBody>
                    <a:bodyPr/>
                    <a:lstStyle/>
                    <a:p>
                      <a:pPr>
                        <a:lnSpc>
                          <a:spcPct val="115000"/>
                        </a:lnSpc>
                        <a:spcAft>
                          <a:spcPts val="0"/>
                        </a:spcAft>
                      </a:pPr>
                      <a:r>
                        <a:rPr lang="el-GR" sz="1400" dirty="0">
                          <a:latin typeface="Bookman Old Style" pitchFamily="18" charset="0"/>
                          <a:ea typeface="Calibri"/>
                          <a:cs typeface="Times New Roman"/>
                        </a:rPr>
                        <a:t>συνεργασία με μικρασιατικές πόλεις</a:t>
                      </a:r>
                    </a:p>
                  </a:txBody>
                  <a:tcPr marL="68580" marR="68580" marT="0" marB="0"/>
                </a:tc>
              </a:tr>
              <a:tr h="480540">
                <a:tc>
                  <a:txBody>
                    <a:bodyPr/>
                    <a:lstStyle/>
                    <a:p>
                      <a:pPr algn="just">
                        <a:lnSpc>
                          <a:spcPct val="115000"/>
                        </a:lnSpc>
                        <a:spcAft>
                          <a:spcPts val="0"/>
                        </a:spcAft>
                      </a:pPr>
                      <a:r>
                        <a:rPr lang="el-GR" sz="1400">
                          <a:latin typeface="Bookman Old Style" pitchFamily="18" charset="0"/>
                          <a:ea typeface="Calibri"/>
                          <a:cs typeface="Times New Roman"/>
                        </a:rPr>
                        <a:t>396</a:t>
                      </a:r>
                    </a:p>
                  </a:txBody>
                  <a:tcPr marL="68580" marR="68580" marT="0" marB="0"/>
                </a:tc>
                <a:tc>
                  <a:txBody>
                    <a:bodyPr/>
                    <a:lstStyle/>
                    <a:p>
                      <a:pPr algn="just">
                        <a:lnSpc>
                          <a:spcPct val="115000"/>
                        </a:lnSpc>
                        <a:spcAft>
                          <a:spcPts val="0"/>
                        </a:spcAft>
                      </a:pPr>
                      <a:r>
                        <a:rPr lang="el-GR" sz="1400" dirty="0">
                          <a:latin typeface="Bookman Old Style" pitchFamily="18" charset="0"/>
                          <a:ea typeface="Calibri"/>
                          <a:cs typeface="Times New Roman"/>
                        </a:rPr>
                        <a:t>γνωριμία με τον Αγησίλαο</a:t>
                      </a:r>
                    </a:p>
                  </a:txBody>
                  <a:tcPr marL="68580" marR="68580" marT="0" marB="0"/>
                </a:tc>
                <a:tc>
                  <a:txBody>
                    <a:bodyPr/>
                    <a:lstStyle/>
                    <a:p>
                      <a:pPr>
                        <a:lnSpc>
                          <a:spcPct val="115000"/>
                        </a:lnSpc>
                        <a:spcAft>
                          <a:spcPts val="0"/>
                        </a:spcAft>
                      </a:pPr>
                      <a:endParaRPr lang="el-GR" sz="1400" dirty="0">
                        <a:latin typeface="Bookman Old Style" pitchFamily="18" charset="0"/>
                        <a:ea typeface="Calibri"/>
                        <a:cs typeface="Times New Roman"/>
                      </a:endParaRPr>
                    </a:p>
                  </a:txBody>
                  <a:tcPr marL="68580" marR="68580" marT="0" marB="0"/>
                </a:tc>
              </a:tr>
              <a:tr h="670787">
                <a:tc>
                  <a:txBody>
                    <a:bodyPr/>
                    <a:lstStyle/>
                    <a:p>
                      <a:pPr algn="just">
                        <a:lnSpc>
                          <a:spcPct val="115000"/>
                        </a:lnSpc>
                        <a:spcAft>
                          <a:spcPts val="0"/>
                        </a:spcAft>
                      </a:pPr>
                      <a:r>
                        <a:rPr lang="el-GR" sz="1400">
                          <a:latin typeface="Bookman Old Style" pitchFamily="18" charset="0"/>
                          <a:ea typeface="Calibri"/>
                          <a:cs typeface="Times New Roman"/>
                        </a:rPr>
                        <a:t>394</a:t>
                      </a:r>
                    </a:p>
                  </a:txBody>
                  <a:tcPr marL="68580" marR="68580" marT="0" marB="0"/>
                </a:tc>
                <a:tc>
                  <a:txBody>
                    <a:bodyPr/>
                    <a:lstStyle/>
                    <a:p>
                      <a:pPr algn="just">
                        <a:lnSpc>
                          <a:spcPct val="115000"/>
                        </a:lnSpc>
                        <a:spcAft>
                          <a:spcPts val="0"/>
                        </a:spcAft>
                      </a:pPr>
                      <a:r>
                        <a:rPr lang="el-GR" sz="1400">
                          <a:latin typeface="Bookman Old Style" pitchFamily="18" charset="0"/>
                          <a:ea typeface="Calibri"/>
                          <a:cs typeface="Times New Roman"/>
                        </a:rPr>
                        <a:t>μάχη στην </a:t>
                      </a:r>
                      <a:r>
                        <a:rPr lang="el-GR" sz="1400" b="1">
                          <a:latin typeface="Bookman Old Style" pitchFamily="18" charset="0"/>
                          <a:ea typeface="Calibri"/>
                          <a:cs typeface="Times New Roman"/>
                        </a:rPr>
                        <a:t>Κορώνεια</a:t>
                      </a:r>
                      <a:r>
                        <a:rPr lang="el-GR" sz="1400">
                          <a:latin typeface="Bookman Old Style" pitchFamily="18" charset="0"/>
                          <a:ea typeface="Calibri"/>
                          <a:cs typeface="Times New Roman"/>
                        </a:rPr>
                        <a:t> (Βοιωτία) </a:t>
                      </a:r>
                    </a:p>
                  </a:txBody>
                  <a:tcPr marL="68580" marR="68580" marT="0" marB="0"/>
                </a:tc>
                <a:tc>
                  <a:txBody>
                    <a:bodyPr/>
                    <a:lstStyle/>
                    <a:p>
                      <a:pPr algn="just">
                        <a:lnSpc>
                          <a:spcPct val="115000"/>
                        </a:lnSpc>
                        <a:spcAft>
                          <a:spcPts val="0"/>
                        </a:spcAft>
                      </a:pPr>
                      <a:r>
                        <a:rPr lang="el-GR" sz="1400" dirty="0">
                          <a:latin typeface="Bookman Old Style" pitchFamily="18" charset="0"/>
                          <a:ea typeface="Calibri"/>
                          <a:cs typeface="Times New Roman"/>
                        </a:rPr>
                        <a:t>νίκη Σπαρτιατών</a:t>
                      </a:r>
                    </a:p>
                    <a:p>
                      <a:pPr algn="just">
                        <a:lnSpc>
                          <a:spcPct val="115000"/>
                        </a:lnSpc>
                        <a:spcAft>
                          <a:spcPts val="0"/>
                        </a:spcAft>
                      </a:pPr>
                      <a:r>
                        <a:rPr lang="el-GR" sz="1400" dirty="0">
                          <a:latin typeface="Bookman Old Style" pitchFamily="18" charset="0"/>
                          <a:ea typeface="Calibri"/>
                          <a:cs typeface="Times New Roman"/>
                        </a:rPr>
                        <a:t>"</a:t>
                      </a:r>
                      <a:r>
                        <a:rPr lang="el-GR" sz="1400" dirty="0" err="1">
                          <a:latin typeface="Bookman Old Style" pitchFamily="18" charset="0"/>
                          <a:ea typeface="Calibri"/>
                          <a:cs typeface="Times New Roman"/>
                        </a:rPr>
                        <a:t>προξενία</a:t>
                      </a:r>
                      <a:r>
                        <a:rPr lang="el-GR" sz="1400" dirty="0">
                          <a:latin typeface="Bookman Old Style" pitchFamily="18" charset="0"/>
                          <a:ea typeface="Calibri"/>
                          <a:cs typeface="Times New Roman"/>
                        </a:rPr>
                        <a:t>" στη </a:t>
                      </a:r>
                      <a:r>
                        <a:rPr lang="el-GR" sz="1400" b="1" dirty="0">
                          <a:latin typeface="Bookman Old Style" pitchFamily="18" charset="0"/>
                          <a:ea typeface="Calibri"/>
                          <a:cs typeface="Times New Roman"/>
                        </a:rPr>
                        <a:t>Σπάρτη</a:t>
                      </a:r>
                      <a:endParaRPr lang="el-GR" sz="1400" dirty="0">
                        <a:latin typeface="Bookman Old Style" pitchFamily="18" charset="0"/>
                        <a:ea typeface="Calibri"/>
                        <a:cs typeface="Times New Roman"/>
                      </a:endParaRPr>
                    </a:p>
                    <a:p>
                      <a:pPr>
                        <a:lnSpc>
                          <a:spcPct val="115000"/>
                        </a:lnSpc>
                        <a:spcAft>
                          <a:spcPts val="0"/>
                        </a:spcAft>
                      </a:pPr>
                      <a:r>
                        <a:rPr lang="el-GR" sz="1400" dirty="0">
                          <a:latin typeface="Bookman Old Style" pitchFamily="18" charset="0"/>
                          <a:ea typeface="Calibri"/>
                          <a:cs typeface="Times New Roman"/>
                        </a:rPr>
                        <a:t>εγκατάσταση στο </a:t>
                      </a:r>
                      <a:r>
                        <a:rPr lang="el-GR" sz="1400" b="1" dirty="0" err="1">
                          <a:latin typeface="Bookman Old Style" pitchFamily="18" charset="0"/>
                          <a:ea typeface="Calibri"/>
                          <a:cs typeface="Times New Roman"/>
                        </a:rPr>
                        <a:t>Σκιλλούντα</a:t>
                      </a:r>
                      <a:endParaRPr lang="el-GR" sz="1400" dirty="0">
                        <a:latin typeface="Bookman Old Style" pitchFamily="18" charset="0"/>
                        <a:ea typeface="Calibri"/>
                        <a:cs typeface="Times New Roman"/>
                      </a:endParaRPr>
                    </a:p>
                  </a:txBody>
                  <a:tcPr marL="68580" marR="68580" marT="0" marB="0"/>
                </a:tc>
              </a:tr>
              <a:tr h="480540">
                <a:tc>
                  <a:txBody>
                    <a:bodyPr/>
                    <a:lstStyle/>
                    <a:p>
                      <a:pPr algn="just">
                        <a:lnSpc>
                          <a:spcPct val="115000"/>
                        </a:lnSpc>
                        <a:spcAft>
                          <a:spcPts val="0"/>
                        </a:spcAft>
                      </a:pPr>
                      <a:r>
                        <a:rPr lang="el-GR" sz="1400">
                          <a:latin typeface="Bookman Old Style" pitchFamily="18" charset="0"/>
                          <a:ea typeface="Calibri"/>
                          <a:cs typeface="Times New Roman"/>
                        </a:rPr>
                        <a:t>371</a:t>
                      </a:r>
                    </a:p>
                  </a:txBody>
                  <a:tcPr marL="68580" marR="68580" marT="0" marB="0"/>
                </a:tc>
                <a:tc>
                  <a:txBody>
                    <a:bodyPr/>
                    <a:lstStyle/>
                    <a:p>
                      <a:pPr algn="just">
                        <a:lnSpc>
                          <a:spcPct val="115000"/>
                        </a:lnSpc>
                        <a:spcAft>
                          <a:spcPts val="0"/>
                        </a:spcAft>
                      </a:pPr>
                      <a:r>
                        <a:rPr lang="el-GR" sz="1400">
                          <a:latin typeface="Bookman Old Style" pitchFamily="18" charset="0"/>
                          <a:ea typeface="Calibri"/>
                          <a:cs typeface="Times New Roman"/>
                        </a:rPr>
                        <a:t>μάχη στα Λεύκτρα (Βοιωτία) ήττα Σπαρτιατών</a:t>
                      </a:r>
                    </a:p>
                  </a:txBody>
                  <a:tcPr marL="68580" marR="68580" marT="0" marB="0"/>
                </a:tc>
                <a:tc>
                  <a:txBody>
                    <a:bodyPr/>
                    <a:lstStyle/>
                    <a:p>
                      <a:pPr>
                        <a:lnSpc>
                          <a:spcPct val="115000"/>
                        </a:lnSpc>
                        <a:spcAft>
                          <a:spcPts val="0"/>
                        </a:spcAft>
                      </a:pPr>
                      <a:endParaRPr lang="el-GR" sz="1400" dirty="0">
                        <a:latin typeface="Bookman Old Style" pitchFamily="18" charset="0"/>
                        <a:ea typeface="Calibri"/>
                        <a:cs typeface="Times New Roman"/>
                      </a:endParaRPr>
                    </a:p>
                  </a:txBody>
                  <a:tcPr marL="68580" marR="68580" marT="0" marB="0"/>
                </a:tc>
              </a:tr>
              <a:tr h="480540">
                <a:tc>
                  <a:txBody>
                    <a:bodyPr/>
                    <a:lstStyle/>
                    <a:p>
                      <a:pPr algn="just">
                        <a:lnSpc>
                          <a:spcPct val="115000"/>
                        </a:lnSpc>
                        <a:spcAft>
                          <a:spcPts val="0"/>
                        </a:spcAft>
                      </a:pPr>
                      <a:r>
                        <a:rPr lang="el-GR" sz="1400">
                          <a:latin typeface="Bookman Old Style" pitchFamily="18" charset="0"/>
                          <a:ea typeface="Calibri"/>
                          <a:cs typeface="Times New Roman"/>
                        </a:rPr>
                        <a:t>370</a:t>
                      </a:r>
                    </a:p>
                  </a:txBody>
                  <a:tcPr marL="68580" marR="68580" marT="0" marB="0"/>
                </a:tc>
                <a:tc>
                  <a:txBody>
                    <a:bodyPr/>
                    <a:lstStyle/>
                    <a:p>
                      <a:pPr algn="just">
                        <a:lnSpc>
                          <a:spcPct val="115000"/>
                        </a:lnSpc>
                        <a:spcAft>
                          <a:spcPts val="0"/>
                        </a:spcAft>
                      </a:pPr>
                      <a:r>
                        <a:rPr lang="el-GR" sz="1400">
                          <a:latin typeface="Bookman Old Style" pitchFamily="18" charset="0"/>
                          <a:ea typeface="Calibri"/>
                          <a:cs typeface="Times New Roman"/>
                        </a:rPr>
                        <a:t>εγκατάσταση στην </a:t>
                      </a:r>
                      <a:r>
                        <a:rPr lang="el-GR" sz="1400" b="1">
                          <a:latin typeface="Bookman Old Style" pitchFamily="18" charset="0"/>
                          <a:ea typeface="Calibri"/>
                          <a:cs typeface="Times New Roman"/>
                        </a:rPr>
                        <a:t>Κόρινθο</a:t>
                      </a:r>
                      <a:endParaRPr lang="el-GR" sz="1400">
                        <a:latin typeface="Bookman Old Style" pitchFamily="18" charset="0"/>
                        <a:ea typeface="Calibri"/>
                        <a:cs typeface="Times New Roman"/>
                      </a:endParaRPr>
                    </a:p>
                  </a:txBody>
                  <a:tcPr marL="68580" marR="68580" marT="0" marB="0"/>
                </a:tc>
                <a:tc>
                  <a:txBody>
                    <a:bodyPr/>
                    <a:lstStyle/>
                    <a:p>
                      <a:pPr>
                        <a:lnSpc>
                          <a:spcPct val="115000"/>
                        </a:lnSpc>
                        <a:spcAft>
                          <a:spcPts val="0"/>
                        </a:spcAft>
                      </a:pPr>
                      <a:endParaRPr lang="el-GR" sz="1400" dirty="0">
                        <a:latin typeface="Bookman Old Style" pitchFamily="18" charset="0"/>
                        <a:ea typeface="Calibri"/>
                        <a:cs typeface="Times New Roman"/>
                      </a:endParaRPr>
                    </a:p>
                  </a:txBody>
                  <a:tcPr marL="68580" marR="68580" marT="0" marB="0"/>
                </a:tc>
              </a:tr>
              <a:tr h="480540">
                <a:tc>
                  <a:txBody>
                    <a:bodyPr/>
                    <a:lstStyle/>
                    <a:p>
                      <a:pPr algn="just">
                        <a:lnSpc>
                          <a:spcPct val="115000"/>
                        </a:lnSpc>
                        <a:spcAft>
                          <a:spcPts val="0"/>
                        </a:spcAft>
                      </a:pPr>
                      <a:r>
                        <a:rPr lang="el-GR" sz="1400">
                          <a:latin typeface="Bookman Old Style" pitchFamily="18" charset="0"/>
                          <a:ea typeface="Calibri"/>
                          <a:cs typeface="Times New Roman"/>
                        </a:rPr>
                        <a:t>365;</a:t>
                      </a:r>
                    </a:p>
                  </a:txBody>
                  <a:tcPr marL="68580" marR="68580" marT="0" marB="0"/>
                </a:tc>
                <a:tc>
                  <a:txBody>
                    <a:bodyPr/>
                    <a:lstStyle/>
                    <a:p>
                      <a:pPr algn="just">
                        <a:lnSpc>
                          <a:spcPct val="115000"/>
                        </a:lnSpc>
                        <a:spcAft>
                          <a:spcPts val="0"/>
                        </a:spcAft>
                      </a:pPr>
                      <a:r>
                        <a:rPr lang="el-GR" sz="1400">
                          <a:latin typeface="Bookman Old Style" pitchFamily="18" charset="0"/>
                          <a:ea typeface="Calibri"/>
                          <a:cs typeface="Times New Roman"/>
                        </a:rPr>
                        <a:t>επιστροφή στην </a:t>
                      </a:r>
                      <a:r>
                        <a:rPr lang="el-GR" sz="1400" b="1">
                          <a:latin typeface="Bookman Old Style" pitchFamily="18" charset="0"/>
                          <a:ea typeface="Calibri"/>
                          <a:cs typeface="Times New Roman"/>
                        </a:rPr>
                        <a:t>Αθήνα</a:t>
                      </a:r>
                      <a:endParaRPr lang="el-GR" sz="1400">
                        <a:latin typeface="Bookman Old Style" pitchFamily="18" charset="0"/>
                        <a:ea typeface="Calibri"/>
                        <a:cs typeface="Times New Roman"/>
                      </a:endParaRPr>
                    </a:p>
                  </a:txBody>
                  <a:tcPr marL="68580" marR="68580" marT="0" marB="0"/>
                </a:tc>
                <a:tc>
                  <a:txBody>
                    <a:bodyPr/>
                    <a:lstStyle/>
                    <a:p>
                      <a:pPr algn="just">
                        <a:lnSpc>
                          <a:spcPct val="115000"/>
                        </a:lnSpc>
                        <a:spcAft>
                          <a:spcPts val="0"/>
                        </a:spcAft>
                      </a:pPr>
                      <a:r>
                        <a:rPr lang="el-GR" sz="1400" dirty="0">
                          <a:latin typeface="Bookman Old Style" pitchFamily="18" charset="0"/>
                          <a:ea typeface="Calibri"/>
                          <a:cs typeface="Times New Roman"/>
                        </a:rPr>
                        <a:t>άρση αθηναϊκού ψηφίσματος για την εξορία του Ξενοφώντα</a:t>
                      </a:r>
                    </a:p>
                  </a:txBody>
                  <a:tcPr marL="68580" marR="68580" marT="0" marB="0"/>
                </a:tc>
              </a:tr>
              <a:tr h="480540">
                <a:tc>
                  <a:txBody>
                    <a:bodyPr/>
                    <a:lstStyle/>
                    <a:p>
                      <a:pPr algn="just">
                        <a:lnSpc>
                          <a:spcPct val="115000"/>
                        </a:lnSpc>
                        <a:spcAft>
                          <a:spcPts val="0"/>
                        </a:spcAft>
                      </a:pPr>
                      <a:r>
                        <a:rPr lang="el-GR" sz="1400" dirty="0">
                          <a:latin typeface="Bookman Old Style" pitchFamily="18" charset="0"/>
                          <a:ea typeface="Calibri"/>
                          <a:cs typeface="Times New Roman"/>
                        </a:rPr>
                        <a:t>355;</a:t>
                      </a:r>
                    </a:p>
                  </a:txBody>
                  <a:tcPr marL="68580" marR="68580" marT="0" marB="0"/>
                </a:tc>
                <a:tc>
                  <a:txBody>
                    <a:bodyPr/>
                    <a:lstStyle/>
                    <a:p>
                      <a:pPr algn="just">
                        <a:lnSpc>
                          <a:spcPct val="115000"/>
                        </a:lnSpc>
                        <a:spcAft>
                          <a:spcPts val="0"/>
                        </a:spcAft>
                      </a:pPr>
                      <a:r>
                        <a:rPr lang="el-GR" sz="1400" dirty="0">
                          <a:latin typeface="Bookman Old Style" pitchFamily="18" charset="0"/>
                          <a:ea typeface="Calibri"/>
                          <a:cs typeface="Times New Roman"/>
                        </a:rPr>
                        <a:t>θάνατος</a:t>
                      </a:r>
                    </a:p>
                  </a:txBody>
                  <a:tcPr marL="68580" marR="68580" marT="0" marB="0"/>
                </a:tc>
                <a:tc>
                  <a:txBody>
                    <a:bodyPr/>
                    <a:lstStyle/>
                    <a:p>
                      <a:pPr>
                        <a:lnSpc>
                          <a:spcPct val="115000"/>
                        </a:lnSpc>
                        <a:spcAft>
                          <a:spcPts val="0"/>
                        </a:spcAft>
                      </a:pPr>
                      <a:endParaRPr lang="el-GR" sz="1400" dirty="0">
                        <a:latin typeface="Bookman Old Style" pitchFamily="18" charset="0"/>
                        <a:ea typeface="Calibri"/>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lstStyle/>
          <a:p>
            <a:endParaRPr lang="el-GR"/>
          </a:p>
        </p:txBody>
      </p:sp>
      <p:pic>
        <p:nvPicPr>
          <p:cNvPr id="6147" name="Picture 3" descr="C:\Users\user\Documents\ΞΕΝΟΦΩΝΤΑΣ\ΕΙΣΑΓΩΓΗ\ξεν.jpg"/>
          <p:cNvPicPr>
            <a:picLocks noChangeAspect="1" noChangeArrowheads="1"/>
          </p:cNvPicPr>
          <p:nvPr/>
        </p:nvPicPr>
        <p:blipFill>
          <a:blip r:embed="rId2" cstate="print"/>
          <a:srcRect/>
          <a:stretch>
            <a:fillRect/>
          </a:stretch>
        </p:blipFill>
        <p:spPr bwMode="auto">
          <a:xfrm>
            <a:off x="-52807" y="692696"/>
            <a:ext cx="9196807" cy="5805264"/>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7170" name="Picture 2" descr="C:\Users\user\Documents\ΞΕΝΟΦΩΝΤΑΣ\ΕΙΣΑΓΩΓΗ\ωψη.jpg"/>
          <p:cNvPicPr>
            <a:picLocks noChangeAspect="1" noChangeArrowheads="1"/>
          </p:cNvPicPr>
          <p:nvPr/>
        </p:nvPicPr>
        <p:blipFill>
          <a:blip r:embed="rId2" cstate="print"/>
          <a:srcRect/>
          <a:stretch>
            <a:fillRect/>
          </a:stretch>
        </p:blipFill>
        <p:spPr bwMode="auto">
          <a:xfrm>
            <a:off x="0" y="620688"/>
            <a:ext cx="9196806" cy="5805264"/>
          </a:xfrm>
          <a:prstGeom prst="rect">
            <a:avLst/>
          </a:prstGeom>
          <a:noFill/>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074" name="Picture 2" descr="C:\Users\user\Documents\ΞΕΝΟΦΩΝΤΑΣ\ΕΙΣΑΓΩΓΗ\odrysiankingdom.jpg"/>
          <p:cNvPicPr>
            <a:picLocks noChangeAspect="1" noChangeArrowheads="1"/>
          </p:cNvPicPr>
          <p:nvPr/>
        </p:nvPicPr>
        <p:blipFill>
          <a:blip r:embed="rId2" cstate="print"/>
          <a:srcRect/>
          <a:stretch>
            <a:fillRect/>
          </a:stretch>
        </p:blipFill>
        <p:spPr bwMode="auto">
          <a:xfrm>
            <a:off x="0" y="548680"/>
            <a:ext cx="9198452" cy="5877272"/>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51520" y="274638"/>
            <a:ext cx="8435280" cy="1354162"/>
          </a:xfrm>
        </p:spPr>
        <p:txBody>
          <a:bodyPr>
            <a:normAutofit fontScale="90000"/>
          </a:bodyPr>
          <a:lstStyle/>
          <a:p>
            <a:r>
              <a:rPr lang="el-GR" dirty="0" smtClean="0">
                <a:latin typeface="Bookman Old Style" pitchFamily="18" charset="0"/>
              </a:rPr>
              <a:t/>
            </a:r>
            <a:br>
              <a:rPr lang="el-GR" dirty="0" smtClean="0">
                <a:latin typeface="Bookman Old Style" pitchFamily="18" charset="0"/>
              </a:rPr>
            </a:br>
            <a:r>
              <a:rPr lang="el-GR" b="1" dirty="0" smtClean="0">
                <a:solidFill>
                  <a:schemeClr val="accent1">
                    <a:lumMod val="75000"/>
                  </a:schemeClr>
                </a:solidFill>
                <a:latin typeface="Book Antiqua" pitchFamily="18" charset="0"/>
              </a:rPr>
              <a:t>ΑΡΧΑΙΑ ΕΛΛΗΝΙΚΗ ΓΡΑΜΜΑΤΕΙΑ</a:t>
            </a:r>
            <a:r>
              <a:rPr lang="el-GR" dirty="0" smtClean="0">
                <a:latin typeface="Book Antiqua" pitchFamily="18" charset="0"/>
              </a:rPr>
              <a:t/>
            </a:r>
            <a:br>
              <a:rPr lang="el-GR" dirty="0" smtClean="0">
                <a:latin typeface="Book Antiqua" pitchFamily="18" charset="0"/>
              </a:rPr>
            </a:br>
            <a:endParaRPr lang="el-GR" dirty="0">
              <a:latin typeface="Book Antiqua" pitchFamily="18" charset="0"/>
            </a:endParaRPr>
          </a:p>
        </p:txBody>
      </p:sp>
      <p:sp>
        <p:nvSpPr>
          <p:cNvPr id="3" name="2 - Θέση περιεχομένου"/>
          <p:cNvSpPr>
            <a:spLocks noGrp="1"/>
          </p:cNvSpPr>
          <p:nvPr>
            <p:ph sz="half" idx="1"/>
          </p:nvPr>
        </p:nvSpPr>
        <p:spPr/>
        <p:txBody>
          <a:bodyPr/>
          <a:lstStyle/>
          <a:p>
            <a:pPr>
              <a:buNone/>
            </a:pPr>
            <a:r>
              <a:rPr lang="el-GR" b="1" dirty="0" smtClean="0">
                <a:latin typeface="Bookman Old Style" pitchFamily="18" charset="0"/>
              </a:rPr>
              <a:t>   </a:t>
            </a:r>
            <a:r>
              <a:rPr lang="el-GR" b="1" dirty="0" smtClean="0">
                <a:latin typeface="Book Antiqua" pitchFamily="18" charset="0"/>
              </a:rPr>
              <a:t>ΠΟΙΗΣΗ</a:t>
            </a:r>
          </a:p>
          <a:p>
            <a:pPr>
              <a:buNone/>
            </a:pPr>
            <a:endParaRPr lang="el-GR" b="1" dirty="0" smtClean="0">
              <a:latin typeface="Book Antiqua" pitchFamily="18" charset="0"/>
            </a:endParaRPr>
          </a:p>
          <a:p>
            <a:r>
              <a:rPr lang="el-GR" dirty="0" smtClean="0">
                <a:latin typeface="Book Antiqua" pitchFamily="18" charset="0"/>
              </a:rPr>
              <a:t>Επική</a:t>
            </a:r>
          </a:p>
          <a:p>
            <a:r>
              <a:rPr lang="el-GR" dirty="0" smtClean="0">
                <a:latin typeface="Book Antiqua" pitchFamily="18" charset="0"/>
              </a:rPr>
              <a:t>Λυρική</a:t>
            </a:r>
          </a:p>
          <a:p>
            <a:r>
              <a:rPr lang="el-GR" dirty="0" smtClean="0">
                <a:latin typeface="Book Antiqua" pitchFamily="18" charset="0"/>
              </a:rPr>
              <a:t>Δραματική</a:t>
            </a:r>
            <a:endParaRPr lang="el-GR" dirty="0">
              <a:latin typeface="Book Antiqua" pitchFamily="18" charset="0"/>
            </a:endParaRPr>
          </a:p>
        </p:txBody>
      </p:sp>
      <p:sp>
        <p:nvSpPr>
          <p:cNvPr id="7" name="6 - Θέση περιεχομένου"/>
          <p:cNvSpPr>
            <a:spLocks noGrp="1"/>
          </p:cNvSpPr>
          <p:nvPr>
            <p:ph sz="half" idx="2"/>
          </p:nvPr>
        </p:nvSpPr>
        <p:spPr/>
        <p:txBody>
          <a:bodyPr/>
          <a:lstStyle/>
          <a:p>
            <a:pPr>
              <a:buNone/>
            </a:pPr>
            <a:r>
              <a:rPr lang="el-GR" b="1" dirty="0" smtClean="0">
                <a:latin typeface="Book Antiqua" pitchFamily="18" charset="0"/>
              </a:rPr>
              <a:t>   ΠΕΖΟΓΡΑΦΙΑ</a:t>
            </a:r>
          </a:p>
          <a:p>
            <a:pPr>
              <a:buNone/>
            </a:pPr>
            <a:endParaRPr lang="el-GR" b="1" dirty="0" smtClean="0">
              <a:latin typeface="Book Antiqua" pitchFamily="18" charset="0"/>
            </a:endParaRPr>
          </a:p>
          <a:p>
            <a:r>
              <a:rPr lang="el-GR" dirty="0" smtClean="0">
                <a:latin typeface="Book Antiqua" pitchFamily="18" charset="0"/>
              </a:rPr>
              <a:t>Ιστοριογραφία</a:t>
            </a:r>
          </a:p>
          <a:p>
            <a:r>
              <a:rPr lang="el-GR" dirty="0" smtClean="0">
                <a:latin typeface="Book Antiqua" pitchFamily="18" charset="0"/>
              </a:rPr>
              <a:t>Ρητορική</a:t>
            </a:r>
          </a:p>
          <a:p>
            <a:r>
              <a:rPr lang="el-GR" dirty="0" smtClean="0">
                <a:latin typeface="Book Antiqua" pitchFamily="18" charset="0"/>
              </a:rPr>
              <a:t>Φιλοσοφία</a:t>
            </a:r>
            <a:endParaRPr lang="el-GR" dirty="0">
              <a:latin typeface="Book Antiqu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Bookman Old Style" pitchFamily="18" charset="0"/>
              </a:rPr>
              <a:t> ΤΟ ΕΡΓΟ TOY</a:t>
            </a:r>
            <a:br>
              <a:rPr lang="el-GR" b="1" dirty="0" smtClean="0">
                <a:latin typeface="Bookman Old Style" pitchFamily="18" charset="0"/>
              </a:rPr>
            </a:br>
            <a:r>
              <a:rPr lang="el-GR" b="1" dirty="0" smtClean="0">
                <a:latin typeface="Bookman Old Style" pitchFamily="18" charset="0"/>
              </a:rPr>
              <a:t>ΕΝΔΙΑΦΕΡΟΝΤΑ ΚΑΙ ΙΔΕΕΣ</a:t>
            </a:r>
            <a:endParaRPr lang="el-GR" dirty="0">
              <a:latin typeface="Bookman Old Style" pitchFamily="18" charset="0"/>
            </a:endParaRPr>
          </a:p>
        </p:txBody>
      </p:sp>
      <p:sp>
        <p:nvSpPr>
          <p:cNvPr id="3" name="2 - Θέση περιεχομένου"/>
          <p:cNvSpPr>
            <a:spLocks noGrp="1"/>
          </p:cNvSpPr>
          <p:nvPr>
            <p:ph sz="quarter" idx="1"/>
          </p:nvPr>
        </p:nvSpPr>
        <p:spPr/>
        <p:txBody>
          <a:bodyPr/>
          <a:lstStyle/>
          <a:p>
            <a:pPr>
              <a:buNone/>
            </a:pPr>
            <a:r>
              <a:rPr lang="el-GR" b="1" i="1" dirty="0" smtClean="0">
                <a:latin typeface="Bookman Old Style" pitchFamily="18" charset="0"/>
              </a:rPr>
              <a:t>Τα πρότυπά </a:t>
            </a:r>
            <a:r>
              <a:rPr lang="el-GR" b="1" i="1" dirty="0" smtClean="0">
                <a:latin typeface="Bookman Old Style" pitchFamily="18" charset="0"/>
              </a:rPr>
              <a:t>του</a:t>
            </a:r>
            <a:endParaRPr lang="el-GR" dirty="0" smtClean="0">
              <a:latin typeface="Bookman Old Style" pitchFamily="18" charset="0"/>
            </a:endParaRPr>
          </a:p>
          <a:p>
            <a:pPr>
              <a:buNone/>
            </a:pPr>
            <a:r>
              <a:rPr lang="el-GR" dirty="0" smtClean="0">
                <a:latin typeface="Bookman Old Style" pitchFamily="18" charset="0"/>
              </a:rPr>
              <a:t> </a:t>
            </a:r>
            <a:r>
              <a:rPr lang="el-GR" dirty="0" smtClean="0">
                <a:latin typeface="Bookman Old Style" pitchFamily="18" charset="0"/>
              </a:rPr>
              <a:t>   Δύο </a:t>
            </a:r>
            <a:r>
              <a:rPr lang="el-GR" dirty="0" smtClean="0">
                <a:latin typeface="Bookman Old Style" pitchFamily="18" charset="0"/>
              </a:rPr>
              <a:t>ιστορικές μορφές άσκησαν βαθύτατη επίδραση στην προσωπικότητα και στις ιδέες του Ξενοφώντος. </a:t>
            </a:r>
            <a:endParaRPr lang="el-GR" dirty="0" smtClean="0">
              <a:latin typeface="Bookman Old Style" pitchFamily="18" charset="0"/>
            </a:endParaRPr>
          </a:p>
          <a:p>
            <a:r>
              <a:rPr lang="el-GR" dirty="0" smtClean="0">
                <a:latin typeface="Bookman Old Style" pitchFamily="18" charset="0"/>
              </a:rPr>
              <a:t>Ο </a:t>
            </a:r>
            <a:r>
              <a:rPr lang="el-GR" b="1" dirty="0" smtClean="0">
                <a:latin typeface="Bookman Old Style" pitchFamily="18" charset="0"/>
              </a:rPr>
              <a:t>Σωκράτης</a:t>
            </a:r>
            <a:r>
              <a:rPr lang="el-GR" dirty="0" smtClean="0">
                <a:latin typeface="Bookman Old Style" pitchFamily="18" charset="0"/>
              </a:rPr>
              <a:t> με το πρότυπο ζωής που πρόβαλε </a:t>
            </a:r>
            <a:endParaRPr lang="el-GR" dirty="0" smtClean="0">
              <a:latin typeface="Bookman Old Style" pitchFamily="18" charset="0"/>
            </a:endParaRPr>
          </a:p>
          <a:p>
            <a:pPr>
              <a:buNone/>
            </a:pPr>
            <a:r>
              <a:rPr lang="el-GR" dirty="0" smtClean="0">
                <a:latin typeface="Bookman Old Style" pitchFamily="18" charset="0"/>
              </a:rPr>
              <a:t>   Και</a:t>
            </a:r>
          </a:p>
          <a:p>
            <a:r>
              <a:rPr lang="el-GR" dirty="0" smtClean="0">
                <a:latin typeface="Bookman Old Style" pitchFamily="18" charset="0"/>
              </a:rPr>
              <a:t> </a:t>
            </a:r>
            <a:r>
              <a:rPr lang="el-GR" dirty="0" smtClean="0">
                <a:latin typeface="Bookman Old Style" pitchFamily="18" charset="0"/>
              </a:rPr>
              <a:t>ο </a:t>
            </a:r>
            <a:r>
              <a:rPr lang="el-GR" b="1" dirty="0" smtClean="0">
                <a:latin typeface="Bookman Old Style" pitchFamily="18" charset="0"/>
              </a:rPr>
              <a:t>Αγησίλαος</a:t>
            </a:r>
            <a:r>
              <a:rPr lang="el-GR" dirty="0" smtClean="0">
                <a:latin typeface="Bookman Old Style" pitchFamily="18" charset="0"/>
              </a:rPr>
              <a:t> με τα ηγετικά του προσόντα και την απλότητα της συμπεριφοράς του. </a:t>
            </a:r>
            <a:endParaRPr lang="el-GR"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lstStyle/>
          <a:p>
            <a:r>
              <a:rPr lang="el-GR" dirty="0" smtClean="0"/>
              <a:t> </a:t>
            </a:r>
            <a:r>
              <a:rPr lang="el-GR" dirty="0" smtClean="0">
                <a:latin typeface="Bookman Old Style" pitchFamily="18" charset="0"/>
              </a:rPr>
              <a:t>Δεν είναι εύκολη ούτε η </a:t>
            </a:r>
            <a:r>
              <a:rPr lang="el-GR" b="1" dirty="0" smtClean="0">
                <a:latin typeface="Bookman Old Style" pitchFamily="18" charset="0"/>
              </a:rPr>
              <a:t>ειδολογική ούτε η χρονολογική κατάταξη των έργων του</a:t>
            </a:r>
            <a:r>
              <a:rPr lang="el-GR" dirty="0" smtClean="0">
                <a:latin typeface="Bookman Old Style" pitchFamily="18" charset="0"/>
              </a:rPr>
              <a:t>. Ορισμένα από τα έργα του συνδυάζουν γνωρίσματα διαφορετικών φιλολογικών ειδών. </a:t>
            </a:r>
            <a:endParaRPr lang="el-GR" dirty="0" smtClean="0">
              <a:latin typeface="Bookman Old Style" pitchFamily="18" charset="0"/>
            </a:endParaRPr>
          </a:p>
          <a:p>
            <a:r>
              <a:rPr lang="el-GR" b="1" dirty="0" smtClean="0">
                <a:latin typeface="Bookman Old Style" pitchFamily="18" charset="0"/>
              </a:rPr>
              <a:t>Η </a:t>
            </a:r>
            <a:r>
              <a:rPr lang="el-GR" b="1" dirty="0" smtClean="0">
                <a:latin typeface="Bookman Old Style" pitchFamily="18" charset="0"/>
              </a:rPr>
              <a:t>χρονολόγηση των έργων του </a:t>
            </a:r>
            <a:r>
              <a:rPr lang="el-GR" dirty="0" smtClean="0">
                <a:latin typeface="Bookman Old Style" pitchFamily="18" charset="0"/>
              </a:rPr>
              <a:t>στηρίζεται σε «εσωτερικές μαρτυρίες» (= αναφορές σε πρόσωπα και γεγονότα που μπορούν να χρονολογηθούν από άλλες πηγές) και στην προσεκτική μελέτη του ύφους του.</a:t>
            </a:r>
            <a:endParaRPr lang="el-GR" dirty="0">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sz="quarter" idx="1"/>
          </p:nvPr>
        </p:nvSpPr>
        <p:spPr>
          <a:xfrm>
            <a:off x="251520" y="404664"/>
            <a:ext cx="8496944" cy="6120680"/>
          </a:xfrm>
        </p:spPr>
        <p:txBody>
          <a:bodyPr>
            <a:normAutofit/>
          </a:bodyPr>
          <a:lstStyle/>
          <a:p>
            <a:r>
              <a:rPr lang="el-GR" dirty="0" smtClean="0">
                <a:latin typeface="Bookman Old Style" pitchFamily="18" charset="0"/>
              </a:rPr>
              <a:t>Θεωρείται σχεδόν βέβαιο ότι η συγγραφική του παραγωγή άρχισε, όταν εγκαταστάθηκε στον </a:t>
            </a:r>
            <a:r>
              <a:rPr lang="el-GR" b="1" dirty="0" err="1" smtClean="0">
                <a:latin typeface="Bookman Old Style" pitchFamily="18" charset="0"/>
              </a:rPr>
              <a:t>Σκιλλούντα</a:t>
            </a:r>
            <a:r>
              <a:rPr lang="el-GR" dirty="0" smtClean="0">
                <a:latin typeface="Bookman Old Style" pitchFamily="18" charset="0"/>
              </a:rPr>
              <a:t> και εντάθηκε τα τελευταία χρόνια της ζωής του</a:t>
            </a:r>
            <a:r>
              <a:rPr lang="el-GR" dirty="0" smtClean="0">
                <a:latin typeface="Bookman Old Style" pitchFamily="18" charset="0"/>
              </a:rPr>
              <a:t>.</a:t>
            </a:r>
          </a:p>
          <a:p>
            <a:r>
              <a:rPr lang="el-GR" dirty="0" smtClean="0">
                <a:latin typeface="Bookman Old Style" pitchFamily="18" charset="0"/>
              </a:rPr>
              <a:t> </a:t>
            </a:r>
            <a:r>
              <a:rPr lang="el-GR" dirty="0" smtClean="0">
                <a:latin typeface="Bookman Old Style" pitchFamily="18" charset="0"/>
              </a:rPr>
              <a:t>Πιθανότατα </a:t>
            </a:r>
            <a:r>
              <a:rPr lang="el-GR" b="1" dirty="0" smtClean="0">
                <a:latin typeface="Bookman Old Style" pitchFamily="18" charset="0"/>
              </a:rPr>
              <a:t>προηγήθηκαν</a:t>
            </a:r>
            <a:r>
              <a:rPr lang="el-GR" dirty="0" smtClean="0">
                <a:latin typeface="Bookman Old Style" pitchFamily="18" charset="0"/>
              </a:rPr>
              <a:t> τα λεγόμενα</a:t>
            </a:r>
            <a:r>
              <a:rPr lang="el-GR" i="1" dirty="0" smtClean="0">
                <a:latin typeface="Bookman Old Style" pitchFamily="18" charset="0"/>
              </a:rPr>
              <a:t> </a:t>
            </a:r>
            <a:r>
              <a:rPr lang="el-GR" b="1" i="1" dirty="0" smtClean="0">
                <a:solidFill>
                  <a:srgbClr val="0070C0"/>
                </a:solidFill>
                <a:latin typeface="Bookman Old Style" pitchFamily="18" charset="0"/>
              </a:rPr>
              <a:t>ιστορικά</a:t>
            </a:r>
            <a:r>
              <a:rPr lang="el-GR" i="1" dirty="0" smtClean="0">
                <a:latin typeface="Bookman Old Style" pitchFamily="18" charset="0"/>
              </a:rPr>
              <a:t> </a:t>
            </a:r>
            <a:r>
              <a:rPr lang="el-GR" dirty="0" smtClean="0">
                <a:latin typeface="Bookman Old Style" pitchFamily="18" charset="0"/>
              </a:rPr>
              <a:t>έργα του, όταν οι εντυπώσεις και τα βιώματά του από την ενεργό δράση ήταν ζωηρότερα, </a:t>
            </a:r>
            <a:endParaRPr lang="el-GR" dirty="0" smtClean="0">
              <a:latin typeface="Bookman Old Style" pitchFamily="18" charset="0"/>
            </a:endParaRPr>
          </a:p>
          <a:p>
            <a:r>
              <a:rPr lang="el-GR" b="1" dirty="0" smtClean="0">
                <a:latin typeface="Bookman Old Style" pitchFamily="18" charset="0"/>
              </a:rPr>
              <a:t>ακολούθησαν</a:t>
            </a:r>
            <a:r>
              <a:rPr lang="el-GR" dirty="0" smtClean="0">
                <a:latin typeface="Bookman Old Style" pitchFamily="18" charset="0"/>
              </a:rPr>
              <a:t> </a:t>
            </a:r>
            <a:r>
              <a:rPr lang="el-GR" dirty="0" smtClean="0">
                <a:latin typeface="Bookman Old Style" pitchFamily="18" charset="0"/>
              </a:rPr>
              <a:t>τα </a:t>
            </a:r>
            <a:r>
              <a:rPr lang="el-GR" b="1" i="1" dirty="0" smtClean="0">
                <a:solidFill>
                  <a:srgbClr val="0070C0"/>
                </a:solidFill>
                <a:latin typeface="Bookman Old Style" pitchFamily="18" charset="0"/>
              </a:rPr>
              <a:t>σωκρατικά</a:t>
            </a:r>
            <a:r>
              <a:rPr lang="el-GR" dirty="0" smtClean="0">
                <a:latin typeface="Bookman Old Style" pitchFamily="18" charset="0"/>
              </a:rPr>
              <a:t>, αφού είχε συναντήσει πολλούς «Σωκρατικούς» που είχαν εγκαταλείψει την Αθήνα μετά τη θανατική καταδίκη του δασκάλου τους και </a:t>
            </a:r>
            <a:endParaRPr lang="el-GR" dirty="0" smtClean="0">
              <a:latin typeface="Bookman Old Style" pitchFamily="18" charset="0"/>
            </a:endParaRPr>
          </a:p>
          <a:p>
            <a:r>
              <a:rPr lang="el-GR" b="1" dirty="0" smtClean="0">
                <a:latin typeface="Bookman Old Style" pitchFamily="18" charset="0"/>
              </a:rPr>
              <a:t>τελευταία </a:t>
            </a:r>
            <a:r>
              <a:rPr lang="el-GR" b="1" dirty="0" smtClean="0">
                <a:latin typeface="Bookman Old Style" pitchFamily="18" charset="0"/>
              </a:rPr>
              <a:t>γράφτηκαν </a:t>
            </a:r>
            <a:r>
              <a:rPr lang="el-GR" dirty="0" smtClean="0">
                <a:latin typeface="Bookman Old Style" pitchFamily="18" charset="0"/>
              </a:rPr>
              <a:t>τα </a:t>
            </a:r>
            <a:r>
              <a:rPr lang="el-GR" b="1" dirty="0" smtClean="0">
                <a:solidFill>
                  <a:srgbClr val="0070C0"/>
                </a:solidFill>
                <a:latin typeface="Bookman Old Style" pitchFamily="18" charset="0"/>
              </a:rPr>
              <a:t>διδακτικά</a:t>
            </a:r>
            <a:r>
              <a:rPr lang="el-GR" dirty="0" smtClean="0">
                <a:latin typeface="Bookman Old Style" pitchFamily="18" charset="0"/>
              </a:rPr>
              <a:t>, όσα αναφέρονται σε τεχνικά θέματα και θεσμούς.</a:t>
            </a:r>
            <a:endParaRPr lang="el-GR" dirty="0">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a:xfrm>
            <a:off x="0" y="188640"/>
            <a:ext cx="8892480" cy="6336704"/>
          </a:xfrm>
        </p:spPr>
        <p:txBody>
          <a:bodyPr>
            <a:normAutofit fontScale="77500" lnSpcReduction="20000"/>
          </a:bodyPr>
          <a:lstStyle/>
          <a:p>
            <a:pPr>
              <a:buNone/>
            </a:pPr>
            <a:r>
              <a:rPr lang="el-GR" sz="3500" b="1" dirty="0" smtClean="0">
                <a:latin typeface="Bookman Old Style" pitchFamily="18" charset="0"/>
              </a:rPr>
              <a:t>Ιστορικά</a:t>
            </a:r>
          </a:p>
          <a:p>
            <a:pPr>
              <a:buNone/>
            </a:pPr>
            <a:endParaRPr lang="el-GR" sz="3500" b="1" dirty="0" smtClean="0">
              <a:latin typeface="Bookman Old Style" pitchFamily="18" charset="0"/>
            </a:endParaRPr>
          </a:p>
          <a:p>
            <a:r>
              <a:rPr lang="el-GR" b="1" i="1" dirty="0" err="1" smtClean="0">
                <a:latin typeface="Bookman Old Style" pitchFamily="18" charset="0"/>
              </a:rPr>
              <a:t>Κύρου</a:t>
            </a:r>
            <a:r>
              <a:rPr lang="el-GR" b="1" i="1" dirty="0" smtClean="0">
                <a:latin typeface="Bookman Old Style" pitchFamily="18" charset="0"/>
              </a:rPr>
              <a:t> </a:t>
            </a:r>
            <a:r>
              <a:rPr lang="el-GR" b="1" i="1" dirty="0" err="1" smtClean="0">
                <a:latin typeface="Bookman Old Style" pitchFamily="18" charset="0"/>
              </a:rPr>
              <a:t>Ἀνάβασις</a:t>
            </a:r>
            <a:r>
              <a:rPr lang="el-GR" dirty="0" smtClean="0">
                <a:latin typeface="Bookman Old Style" pitchFamily="18" charset="0"/>
              </a:rPr>
              <a:t>: Η συμμετοχή των «μυρίων», δέκα χιλιάδων Ελλήνων μισθοφόρων στην εκστρατεία του </a:t>
            </a:r>
            <a:r>
              <a:rPr lang="el-GR" dirty="0" err="1" smtClean="0">
                <a:latin typeface="Bookman Old Style" pitchFamily="18" charset="0"/>
              </a:rPr>
              <a:t>Κύρου</a:t>
            </a:r>
            <a:r>
              <a:rPr lang="el-GR" dirty="0" smtClean="0">
                <a:latin typeface="Bookman Old Style" pitchFamily="18" charset="0"/>
              </a:rPr>
              <a:t> εναντίον του αδελφού του βασιλιά Αρταξέρξη του Β' και η περιπετειώδης περιπλάνησή τους ως τον Εύξεινο Πόντο και από κει στη Θράκη, το 401 </a:t>
            </a:r>
            <a:r>
              <a:rPr lang="el-GR" dirty="0" err="1" smtClean="0">
                <a:latin typeface="Bookman Old Style" pitchFamily="18" charset="0"/>
              </a:rPr>
              <a:t>π.Χ</a:t>
            </a:r>
            <a:r>
              <a:rPr lang="el-GR" dirty="0" err="1" smtClean="0">
                <a:latin typeface="Bookman Old Style" pitchFamily="18" charset="0"/>
              </a:rPr>
              <a:t>.</a:t>
            </a:r>
            <a:endParaRPr lang="el-GR" dirty="0" smtClean="0">
              <a:latin typeface="Bookman Old Style" pitchFamily="18" charset="0"/>
            </a:endParaRPr>
          </a:p>
          <a:p>
            <a:endParaRPr lang="el-GR" dirty="0" smtClean="0">
              <a:latin typeface="Bookman Old Style" pitchFamily="18" charset="0"/>
            </a:endParaRPr>
          </a:p>
          <a:p>
            <a:r>
              <a:rPr lang="el-GR" b="1" i="1" dirty="0" err="1" smtClean="0">
                <a:latin typeface="Bookman Old Style" pitchFamily="18" charset="0"/>
              </a:rPr>
              <a:t>Ἑλληνικά</a:t>
            </a:r>
            <a:r>
              <a:rPr lang="el-GR" dirty="0" smtClean="0">
                <a:latin typeface="Bookman Old Style" pitchFamily="18" charset="0"/>
              </a:rPr>
              <a:t>: Τα γεγονότα της περιόδου 411-362 </a:t>
            </a:r>
            <a:r>
              <a:rPr lang="el-GR" dirty="0" err="1" smtClean="0">
                <a:latin typeface="Bookman Old Style" pitchFamily="18" charset="0"/>
              </a:rPr>
              <a:t>π.Χ.</a:t>
            </a:r>
            <a:r>
              <a:rPr lang="el-GR" dirty="0" smtClean="0">
                <a:latin typeface="Bookman Old Style" pitchFamily="18" charset="0"/>
              </a:rPr>
              <a:t> </a:t>
            </a:r>
            <a:endParaRPr lang="el-GR" dirty="0" smtClean="0">
              <a:latin typeface="Bookman Old Style" pitchFamily="18" charset="0"/>
            </a:endParaRPr>
          </a:p>
          <a:p>
            <a:pPr>
              <a:buNone/>
            </a:pPr>
            <a:r>
              <a:rPr lang="el-GR" dirty="0" smtClean="0">
                <a:latin typeface="Bookman Old Style" pitchFamily="18" charset="0"/>
              </a:rPr>
              <a:t/>
            </a:r>
            <a:br>
              <a:rPr lang="el-GR" dirty="0" smtClean="0">
                <a:latin typeface="Bookman Old Style" pitchFamily="18" charset="0"/>
              </a:rPr>
            </a:br>
            <a:r>
              <a:rPr lang="el-GR" b="1" i="1" dirty="0" err="1" smtClean="0">
                <a:latin typeface="Bookman Old Style" pitchFamily="18" charset="0"/>
              </a:rPr>
              <a:t>Ἀγησίλαος</a:t>
            </a:r>
            <a:r>
              <a:rPr lang="el-GR" dirty="0" smtClean="0">
                <a:latin typeface="Bookman Old Style" pitchFamily="18" charset="0"/>
              </a:rPr>
              <a:t>: Εγκωμιαστική βιογραφική έκθεση των αρετών του Σπαρτιάτη </a:t>
            </a:r>
            <a:r>
              <a:rPr lang="el-GR" dirty="0" smtClean="0">
                <a:latin typeface="Bookman Old Style" pitchFamily="18" charset="0"/>
              </a:rPr>
              <a:t>βασιλιά</a:t>
            </a:r>
          </a:p>
          <a:p>
            <a:pPr>
              <a:buNone/>
            </a:pPr>
            <a:endParaRPr lang="el-GR" dirty="0" smtClean="0">
              <a:latin typeface="Bookman Old Style" pitchFamily="18" charset="0"/>
            </a:endParaRPr>
          </a:p>
          <a:p>
            <a:r>
              <a:rPr lang="el-GR" b="1" i="1" dirty="0" smtClean="0">
                <a:latin typeface="Bookman Old Style" pitchFamily="18" charset="0"/>
              </a:rPr>
              <a:t>Λακεδαιμονίων </a:t>
            </a:r>
            <a:r>
              <a:rPr lang="el-GR" b="1" i="1" dirty="0" smtClean="0">
                <a:latin typeface="Bookman Old Style" pitchFamily="18" charset="0"/>
              </a:rPr>
              <a:t>Πολιτεία</a:t>
            </a:r>
            <a:r>
              <a:rPr lang="el-GR" dirty="0" smtClean="0">
                <a:latin typeface="Bookman Old Style" pitchFamily="18" charset="0"/>
              </a:rPr>
              <a:t>: Περιγραφή της στρατιωτικής οργάνωσης, των κοινωνικών συνηθειών και της σταθερότητας των θεσμών της Σπάρτης. </a:t>
            </a:r>
            <a:endParaRPr lang="el-GR" dirty="0" smtClean="0">
              <a:latin typeface="Bookman Old Style" pitchFamily="18" charset="0"/>
            </a:endParaRPr>
          </a:p>
          <a:p>
            <a:endParaRPr lang="el-GR" dirty="0" smtClean="0">
              <a:latin typeface="Bookman Old Style" pitchFamily="18" charset="0"/>
            </a:endParaRPr>
          </a:p>
          <a:p>
            <a:r>
              <a:rPr lang="el-GR" b="1" i="1" dirty="0" err="1" smtClean="0">
                <a:latin typeface="Bookman Old Style" pitchFamily="18" charset="0"/>
              </a:rPr>
              <a:t>Κύρου</a:t>
            </a:r>
            <a:r>
              <a:rPr lang="el-GR" b="1" i="1" dirty="0" smtClean="0">
                <a:latin typeface="Bookman Old Style" pitchFamily="18" charset="0"/>
              </a:rPr>
              <a:t> </a:t>
            </a:r>
            <a:r>
              <a:rPr lang="el-GR" b="1" i="1" dirty="0" smtClean="0">
                <a:latin typeface="Bookman Old Style" pitchFamily="18" charset="0"/>
              </a:rPr>
              <a:t>Παιδεία</a:t>
            </a:r>
            <a:r>
              <a:rPr lang="el-GR" dirty="0" smtClean="0">
                <a:latin typeface="Bookman Old Style" pitchFamily="18" charset="0"/>
              </a:rPr>
              <a:t>: Μυθιστορηματική βιογραφία του </a:t>
            </a:r>
            <a:r>
              <a:rPr lang="el-GR" dirty="0" err="1" smtClean="0">
                <a:latin typeface="Bookman Old Style" pitchFamily="18" charset="0"/>
              </a:rPr>
              <a:t>Κύρου</a:t>
            </a:r>
            <a:r>
              <a:rPr lang="el-GR" dirty="0" smtClean="0">
                <a:latin typeface="Bookman Old Style" pitchFamily="18" charset="0"/>
              </a:rPr>
              <a:t> του Μεγάλου. Ο Ξενοφών αλλάζει ιστορικά στοιχεία και επινοεί περιστατικά για να προβάλει τις δικές του ιδέες σχετικά με την εκπαίδευση του ιδανικού ηγέτη και την επίδραση του οικογενειακού περιβάλλοντος. </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62056" cy="850106"/>
          </a:xfrm>
        </p:spPr>
        <p:txBody>
          <a:bodyPr/>
          <a:lstStyle/>
          <a:p>
            <a:r>
              <a:rPr lang="el-GR" b="1" dirty="0" smtClean="0">
                <a:latin typeface="Bookman Old Style" pitchFamily="18" charset="0"/>
              </a:rPr>
              <a:t>Σωκρατικά</a:t>
            </a:r>
            <a:endParaRPr lang="el-GR" dirty="0">
              <a:latin typeface="Bookman Old Style" pitchFamily="18" charset="0"/>
            </a:endParaRPr>
          </a:p>
        </p:txBody>
      </p:sp>
      <p:sp>
        <p:nvSpPr>
          <p:cNvPr id="3" name="2 - Θέση περιεχομένου"/>
          <p:cNvSpPr>
            <a:spLocks noGrp="1"/>
          </p:cNvSpPr>
          <p:nvPr>
            <p:ph sz="quarter" idx="1"/>
          </p:nvPr>
        </p:nvSpPr>
        <p:spPr>
          <a:xfrm>
            <a:off x="0" y="1196752"/>
            <a:ext cx="8964488" cy="5400600"/>
          </a:xfrm>
        </p:spPr>
        <p:txBody>
          <a:bodyPr>
            <a:normAutofit fontScale="92500" lnSpcReduction="20000"/>
          </a:bodyPr>
          <a:lstStyle/>
          <a:p>
            <a:r>
              <a:rPr lang="el-GR" b="1" i="1" dirty="0" err="1" smtClean="0">
                <a:latin typeface="Bookman Old Style" pitchFamily="18" charset="0"/>
              </a:rPr>
              <a:t>Ἀπολογία</a:t>
            </a:r>
            <a:r>
              <a:rPr lang="el-GR" b="1" i="1" dirty="0" smtClean="0">
                <a:latin typeface="Bookman Old Style" pitchFamily="18" charset="0"/>
              </a:rPr>
              <a:t> </a:t>
            </a:r>
            <a:r>
              <a:rPr lang="el-GR" b="1" i="1" dirty="0" smtClean="0">
                <a:latin typeface="Bookman Old Style" pitchFamily="18" charset="0"/>
              </a:rPr>
              <a:t>Σωκράτους</a:t>
            </a:r>
            <a:r>
              <a:rPr lang="el-GR" dirty="0" smtClean="0">
                <a:latin typeface="Bookman Old Style" pitchFamily="18" charset="0"/>
              </a:rPr>
              <a:t>: (διαφορετική εκδοχή από την «Απολογία» του Πλάτωνος). Ο Σωκράτης αντικρούει την κατηγορία της αθεΐας και προβάλλει την ηθική του και τη σοφία του</a:t>
            </a:r>
            <a:r>
              <a:rPr lang="el-GR" dirty="0" smtClean="0">
                <a:latin typeface="Bookman Old Style" pitchFamily="18" charset="0"/>
              </a:rPr>
              <a:t>.</a:t>
            </a:r>
          </a:p>
          <a:p>
            <a:endParaRPr lang="el-GR" dirty="0" smtClean="0">
              <a:latin typeface="Bookman Old Style" pitchFamily="18" charset="0"/>
            </a:endParaRPr>
          </a:p>
          <a:p>
            <a:r>
              <a:rPr lang="el-GR" b="1" i="1" dirty="0" err="1" smtClean="0">
                <a:latin typeface="Bookman Old Style" pitchFamily="18" charset="0"/>
              </a:rPr>
              <a:t>Ἀπομνημονεύματα</a:t>
            </a:r>
            <a:r>
              <a:rPr lang="el-GR" b="1" i="1" dirty="0" smtClean="0">
                <a:latin typeface="Bookman Old Style" pitchFamily="18" charset="0"/>
              </a:rPr>
              <a:t> </a:t>
            </a:r>
            <a:r>
              <a:rPr lang="el-GR" b="1" i="1" dirty="0" smtClean="0">
                <a:latin typeface="Bookman Old Style" pitchFamily="18" charset="0"/>
              </a:rPr>
              <a:t>Σωκράτους</a:t>
            </a:r>
            <a:r>
              <a:rPr lang="el-GR" dirty="0" smtClean="0">
                <a:latin typeface="Bookman Old Style" pitchFamily="18" charset="0"/>
              </a:rPr>
              <a:t>: Συζητήσεις και διάλογοι του μεγάλου στοχαστή και δάσκαλου που προβάλλουν την ηθική του επιρροή στους γύρω του</a:t>
            </a:r>
            <a:r>
              <a:rPr lang="el-GR" dirty="0" smtClean="0">
                <a:latin typeface="Bookman Old Style" pitchFamily="18" charset="0"/>
              </a:rPr>
              <a:t>.</a:t>
            </a:r>
          </a:p>
          <a:p>
            <a:endParaRPr lang="el-GR" dirty="0" smtClean="0">
              <a:latin typeface="Bookman Old Style" pitchFamily="18" charset="0"/>
            </a:endParaRPr>
          </a:p>
          <a:p>
            <a:r>
              <a:rPr lang="el-GR" b="1" i="1" dirty="0" err="1" smtClean="0">
                <a:latin typeface="Bookman Old Style" pitchFamily="18" charset="0"/>
              </a:rPr>
              <a:t>Συμπόσιον</a:t>
            </a:r>
            <a:r>
              <a:rPr lang="el-GR" dirty="0" smtClean="0">
                <a:latin typeface="Bookman Old Style" pitchFamily="18" charset="0"/>
              </a:rPr>
              <a:t>: Μια συντροφιά μαζί με τον Σωκράτη διασκεδάζει και συζητάει για τον έρωτα</a:t>
            </a:r>
            <a:r>
              <a:rPr lang="el-GR" dirty="0" smtClean="0">
                <a:latin typeface="Bookman Old Style" pitchFamily="18" charset="0"/>
              </a:rPr>
              <a:t>.</a:t>
            </a:r>
          </a:p>
          <a:p>
            <a:pPr>
              <a:buNone/>
            </a:pPr>
            <a:endParaRPr lang="el-GR" dirty="0" smtClean="0">
              <a:latin typeface="Bookman Old Style" pitchFamily="18" charset="0"/>
            </a:endParaRPr>
          </a:p>
          <a:p>
            <a:r>
              <a:rPr lang="el-GR" b="1" i="1" dirty="0" err="1" smtClean="0">
                <a:latin typeface="Bookman Old Style" pitchFamily="18" charset="0"/>
              </a:rPr>
              <a:t>Οἰκονομικός</a:t>
            </a:r>
            <a:r>
              <a:rPr lang="el-GR" dirty="0" smtClean="0">
                <a:latin typeface="Bookman Old Style" pitchFamily="18" charset="0"/>
              </a:rPr>
              <a:t>: Ο </a:t>
            </a:r>
            <a:r>
              <a:rPr lang="el-GR" dirty="0" err="1" smtClean="0">
                <a:latin typeface="Bookman Old Style" pitchFamily="18" charset="0"/>
              </a:rPr>
              <a:t>Ισχόμαχος</a:t>
            </a:r>
            <a:r>
              <a:rPr lang="el-GR" dirty="0" smtClean="0">
                <a:latin typeface="Bookman Old Style" pitchFamily="18" charset="0"/>
              </a:rPr>
              <a:t> εκθέτει στον Σωκράτη τις απόψεις του για τη διαχείριση του νοικοκυριού και του αγροκτήματος</a:t>
            </a:r>
            <a:r>
              <a:rPr lang="el-GR" dirty="0" smtClean="0"/>
              <a:t>.</a:t>
            </a:r>
            <a:br>
              <a:rPr lang="el-GR" dirty="0" smtClean="0"/>
            </a:b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8219256" cy="778098"/>
          </a:xfrm>
        </p:spPr>
        <p:txBody>
          <a:bodyPr/>
          <a:lstStyle/>
          <a:p>
            <a:r>
              <a:rPr lang="el-GR" b="1" dirty="0" smtClean="0">
                <a:latin typeface="Bookman Old Style" pitchFamily="18" charset="0"/>
              </a:rPr>
              <a:t>Διδακτικά</a:t>
            </a:r>
            <a:endParaRPr lang="el-GR" dirty="0">
              <a:latin typeface="Bookman Old Style" pitchFamily="18" charset="0"/>
            </a:endParaRPr>
          </a:p>
        </p:txBody>
      </p:sp>
      <p:sp>
        <p:nvSpPr>
          <p:cNvPr id="3" name="2 - Θέση περιεχομένου"/>
          <p:cNvSpPr>
            <a:spLocks noGrp="1"/>
          </p:cNvSpPr>
          <p:nvPr>
            <p:ph sz="quarter" idx="1"/>
          </p:nvPr>
        </p:nvSpPr>
        <p:spPr>
          <a:xfrm>
            <a:off x="179512" y="1196752"/>
            <a:ext cx="8784976" cy="5328592"/>
          </a:xfrm>
        </p:spPr>
        <p:txBody>
          <a:bodyPr>
            <a:normAutofit fontScale="92500" lnSpcReduction="10000"/>
          </a:bodyPr>
          <a:lstStyle/>
          <a:p>
            <a:r>
              <a:rPr lang="el-GR" i="1" dirty="0" smtClean="0">
                <a:latin typeface="Bookman Old Style" pitchFamily="18" charset="0"/>
              </a:rPr>
              <a:t> </a:t>
            </a:r>
            <a:r>
              <a:rPr lang="el-GR" b="1" i="1" dirty="0" smtClean="0">
                <a:latin typeface="Bookman Old Style" pitchFamily="18" charset="0"/>
              </a:rPr>
              <a:t>Περί </a:t>
            </a:r>
            <a:r>
              <a:rPr lang="el-GR" b="1" i="1" dirty="0" err="1" smtClean="0">
                <a:latin typeface="Bookman Old Style" pitchFamily="18" charset="0"/>
              </a:rPr>
              <a:t>ἱππικῆς</a:t>
            </a:r>
            <a:r>
              <a:rPr lang="el-GR" dirty="0" smtClean="0">
                <a:latin typeface="Bookman Old Style" pitchFamily="18" charset="0"/>
              </a:rPr>
              <a:t>: οδηγίες για την καλύτερη δυνατή περιποίηση και χρησιμοποίηση των ίππων</a:t>
            </a:r>
            <a:r>
              <a:rPr lang="el-GR" dirty="0" smtClean="0">
                <a:latin typeface="Bookman Old Style" pitchFamily="18" charset="0"/>
              </a:rPr>
              <a:t>.</a:t>
            </a:r>
          </a:p>
          <a:p>
            <a:r>
              <a:rPr lang="el-GR" dirty="0" smtClean="0">
                <a:latin typeface="Bookman Old Style" pitchFamily="18" charset="0"/>
              </a:rPr>
              <a:t/>
            </a:r>
            <a:br>
              <a:rPr lang="el-GR" dirty="0" smtClean="0">
                <a:latin typeface="Bookman Old Style" pitchFamily="18" charset="0"/>
              </a:rPr>
            </a:br>
            <a:r>
              <a:rPr lang="el-GR" b="1" i="1" dirty="0" err="1" smtClean="0">
                <a:latin typeface="Bookman Old Style" pitchFamily="18" charset="0"/>
              </a:rPr>
              <a:t>Ἱππαρχικός</a:t>
            </a:r>
            <a:r>
              <a:rPr lang="el-GR" dirty="0" smtClean="0">
                <a:latin typeface="Bookman Old Style" pitchFamily="18" charset="0"/>
              </a:rPr>
              <a:t>: οδηγίες για τις γνώσεις του Ιππάρχου (= του αρχηγού του ιππικού) σε θέματα οργάνωσης και τακτικής</a:t>
            </a:r>
            <a:r>
              <a:rPr lang="el-GR" dirty="0" smtClean="0">
                <a:latin typeface="Bookman Old Style" pitchFamily="18" charset="0"/>
              </a:rPr>
              <a:t>.</a:t>
            </a:r>
          </a:p>
          <a:p>
            <a:r>
              <a:rPr lang="el-GR" dirty="0" smtClean="0">
                <a:latin typeface="Bookman Old Style" pitchFamily="18" charset="0"/>
              </a:rPr>
              <a:t/>
            </a:r>
            <a:br>
              <a:rPr lang="el-GR" dirty="0" smtClean="0">
                <a:latin typeface="Bookman Old Style" pitchFamily="18" charset="0"/>
              </a:rPr>
            </a:br>
            <a:r>
              <a:rPr lang="el-GR" b="1" i="1" dirty="0" err="1" smtClean="0">
                <a:latin typeface="Bookman Old Style" pitchFamily="18" charset="0"/>
              </a:rPr>
              <a:t>Ἱέρων</a:t>
            </a:r>
            <a:r>
              <a:rPr lang="el-GR" dirty="0" smtClean="0">
                <a:latin typeface="Bookman Old Style" pitchFamily="18" charset="0"/>
              </a:rPr>
              <a:t>: διάλογος ανάμεσα στον τύραννο των Συρακουσών και στον ποιητή Σιμωνίδη για τις διαφορές στη ζωή του απόλυτου μονάρχη και του απλού πολίτη</a:t>
            </a:r>
            <a:r>
              <a:rPr lang="el-GR" dirty="0" smtClean="0">
                <a:latin typeface="Bookman Old Style" pitchFamily="18" charset="0"/>
              </a:rPr>
              <a:t>.</a:t>
            </a:r>
          </a:p>
          <a:p>
            <a:r>
              <a:rPr lang="el-GR" dirty="0" smtClean="0">
                <a:latin typeface="Bookman Old Style" pitchFamily="18" charset="0"/>
              </a:rPr>
              <a:t/>
            </a:r>
            <a:br>
              <a:rPr lang="el-GR" dirty="0" smtClean="0">
                <a:latin typeface="Bookman Old Style" pitchFamily="18" charset="0"/>
              </a:rPr>
            </a:br>
            <a:r>
              <a:rPr lang="el-GR" b="1" i="1" dirty="0" smtClean="0">
                <a:latin typeface="Bookman Old Style" pitchFamily="18" charset="0"/>
              </a:rPr>
              <a:t>Πόροι</a:t>
            </a:r>
            <a:r>
              <a:rPr lang="el-GR" b="1" dirty="0" smtClean="0">
                <a:latin typeface="Bookman Old Style" pitchFamily="18" charset="0"/>
              </a:rPr>
              <a:t> ή </a:t>
            </a:r>
            <a:r>
              <a:rPr lang="el-GR" b="1" i="1" dirty="0" smtClean="0">
                <a:latin typeface="Bookman Old Style" pitchFamily="18" charset="0"/>
              </a:rPr>
              <a:t>Περί Προσόδων</a:t>
            </a:r>
            <a:r>
              <a:rPr lang="el-GR" dirty="0" smtClean="0">
                <a:latin typeface="Bookman Old Style" pitchFamily="18" charset="0"/>
              </a:rPr>
              <a:t>: πρόταση λύσεων για την εξυγίανση των οικονομικών του κράτους των Αθηνών στα μέσα του 4ου αι. </a:t>
            </a:r>
            <a:r>
              <a:rPr lang="el-GR" dirty="0" err="1" smtClean="0">
                <a:latin typeface="Bookman Old Style" pitchFamily="18" charset="0"/>
              </a:rPr>
              <a:t>π.Χ.</a:t>
            </a:r>
            <a:endParaRPr lang="el-GR" dirty="0" smtClean="0">
              <a:latin typeface="Bookman Old Style" pitchFamily="18" charset="0"/>
            </a:endParaRPr>
          </a:p>
          <a:p>
            <a:endParaRPr lang="el-GR" dirty="0" smtClean="0">
              <a:latin typeface="Bookman Old Style" pitchFamily="18" charset="0"/>
            </a:endParaRPr>
          </a:p>
          <a:p>
            <a:endParaRPr lang="el-GR" dirty="0">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692696"/>
            <a:ext cx="7632848" cy="720080"/>
          </a:xfrm>
        </p:spPr>
        <p:txBody>
          <a:bodyPr>
            <a:normAutofit fontScale="90000"/>
          </a:bodyPr>
          <a:lstStyle/>
          <a:p>
            <a:r>
              <a:rPr lang="el-GR" b="1" dirty="0" smtClean="0">
                <a:solidFill>
                  <a:srgbClr val="FF3300"/>
                </a:solidFill>
                <a:latin typeface="Palatino Linotype" pitchFamily="18" charset="0"/>
              </a:rPr>
              <a:t>έργα</a:t>
            </a:r>
            <a:r>
              <a:rPr lang="el-GR" sz="3200" dirty="0" smtClean="0"/>
              <a:t> </a:t>
            </a:r>
            <a:br>
              <a:rPr lang="el-GR" sz="3200" dirty="0" smtClean="0"/>
            </a:br>
            <a:endParaRPr lang="el-GR" dirty="0"/>
          </a:p>
        </p:txBody>
      </p:sp>
      <p:sp>
        <p:nvSpPr>
          <p:cNvPr id="3" name="2 - Θέση περιεχομένου"/>
          <p:cNvSpPr>
            <a:spLocks noGrp="1"/>
          </p:cNvSpPr>
          <p:nvPr>
            <p:ph sz="quarter" idx="1"/>
          </p:nvPr>
        </p:nvSpPr>
        <p:spPr>
          <a:xfrm>
            <a:off x="323528" y="908720"/>
            <a:ext cx="8496944" cy="5616624"/>
          </a:xfrm>
        </p:spPr>
        <p:txBody>
          <a:bodyPr>
            <a:normAutofit lnSpcReduction="10000"/>
          </a:bodyPr>
          <a:lstStyle/>
          <a:p>
            <a:pPr>
              <a:lnSpc>
                <a:spcPct val="80000"/>
              </a:lnSpc>
              <a:defRPr/>
            </a:pPr>
            <a:r>
              <a:rPr lang="el-GR" sz="2800" b="1" dirty="0" smtClean="0">
                <a:solidFill>
                  <a:schemeClr val="accent2"/>
                </a:solidFill>
                <a:latin typeface="Book Antiqua" pitchFamily="18" charset="0"/>
              </a:rPr>
              <a:t>Ιστορικά</a:t>
            </a:r>
            <a:r>
              <a:rPr lang="el-GR" sz="2800" dirty="0" smtClean="0">
                <a:latin typeface="Book Antiqua" pitchFamily="18" charset="0"/>
              </a:rPr>
              <a:t> </a:t>
            </a:r>
            <a:endParaRPr lang="el-GR" sz="2800" dirty="0" smtClean="0">
              <a:latin typeface="Book Antiqua" pitchFamily="18" charset="0"/>
            </a:endParaRPr>
          </a:p>
          <a:p>
            <a:pPr lvl="1">
              <a:lnSpc>
                <a:spcPct val="80000"/>
              </a:lnSpc>
              <a:defRPr/>
            </a:pPr>
            <a:r>
              <a:rPr lang="el-GR" dirty="0" err="1" smtClean="0">
                <a:latin typeface="Book Antiqua" pitchFamily="18" charset="0"/>
              </a:rPr>
              <a:t>Κύρου</a:t>
            </a:r>
            <a:r>
              <a:rPr lang="el-GR" dirty="0" smtClean="0">
                <a:latin typeface="Book Antiqua" pitchFamily="18" charset="0"/>
              </a:rPr>
              <a:t> </a:t>
            </a:r>
            <a:r>
              <a:rPr lang="el-GR" dirty="0" err="1" smtClean="0">
                <a:latin typeface="Book Antiqua" pitchFamily="18" charset="0"/>
              </a:rPr>
              <a:t>Ανάβασις</a:t>
            </a:r>
            <a:endParaRPr lang="el-GR" dirty="0" smtClean="0">
              <a:latin typeface="Book Antiqua" pitchFamily="18" charset="0"/>
            </a:endParaRPr>
          </a:p>
          <a:p>
            <a:pPr lvl="1">
              <a:lnSpc>
                <a:spcPct val="80000"/>
              </a:lnSpc>
              <a:defRPr/>
            </a:pPr>
            <a:r>
              <a:rPr lang="el-GR" dirty="0" smtClean="0">
                <a:latin typeface="Book Antiqua" pitchFamily="18" charset="0"/>
              </a:rPr>
              <a:t>Ελληνικά</a:t>
            </a:r>
          </a:p>
          <a:p>
            <a:pPr lvl="1">
              <a:lnSpc>
                <a:spcPct val="80000"/>
              </a:lnSpc>
              <a:defRPr/>
            </a:pPr>
            <a:r>
              <a:rPr lang="el-GR" dirty="0" smtClean="0">
                <a:latin typeface="Book Antiqua" pitchFamily="18" charset="0"/>
              </a:rPr>
              <a:t>Αγησίλαος</a:t>
            </a:r>
          </a:p>
          <a:p>
            <a:pPr lvl="1">
              <a:lnSpc>
                <a:spcPct val="80000"/>
              </a:lnSpc>
              <a:defRPr/>
            </a:pPr>
            <a:r>
              <a:rPr lang="el-GR" dirty="0" smtClean="0">
                <a:latin typeface="Book Antiqua" pitchFamily="18" charset="0"/>
              </a:rPr>
              <a:t>Λακεδαιμονίων Πολιτεία</a:t>
            </a:r>
          </a:p>
          <a:p>
            <a:pPr lvl="1">
              <a:lnSpc>
                <a:spcPct val="80000"/>
              </a:lnSpc>
              <a:defRPr/>
            </a:pPr>
            <a:r>
              <a:rPr lang="el-GR" dirty="0" err="1" smtClean="0">
                <a:latin typeface="Book Antiqua" pitchFamily="18" charset="0"/>
              </a:rPr>
              <a:t>Κύρου</a:t>
            </a:r>
            <a:r>
              <a:rPr lang="el-GR" dirty="0" smtClean="0">
                <a:latin typeface="Book Antiqua" pitchFamily="18" charset="0"/>
              </a:rPr>
              <a:t> Παιδεία</a:t>
            </a:r>
          </a:p>
          <a:p>
            <a:pPr>
              <a:lnSpc>
                <a:spcPct val="80000"/>
              </a:lnSpc>
              <a:defRPr/>
            </a:pPr>
            <a:r>
              <a:rPr lang="el-GR" sz="2800" b="1" dirty="0" smtClean="0">
                <a:solidFill>
                  <a:schemeClr val="accent2"/>
                </a:solidFill>
                <a:latin typeface="Book Antiqua" pitchFamily="18" charset="0"/>
              </a:rPr>
              <a:t>Σωκρατικά</a:t>
            </a:r>
          </a:p>
          <a:p>
            <a:pPr lvl="1">
              <a:lnSpc>
                <a:spcPct val="80000"/>
              </a:lnSpc>
              <a:defRPr/>
            </a:pPr>
            <a:r>
              <a:rPr lang="el-GR" dirty="0" smtClean="0">
                <a:latin typeface="Book Antiqua" pitchFamily="18" charset="0"/>
              </a:rPr>
              <a:t>Απολογία Σωκράτους</a:t>
            </a:r>
          </a:p>
          <a:p>
            <a:pPr lvl="1">
              <a:lnSpc>
                <a:spcPct val="80000"/>
              </a:lnSpc>
              <a:defRPr/>
            </a:pPr>
            <a:r>
              <a:rPr lang="el-GR" dirty="0" smtClean="0">
                <a:latin typeface="Book Antiqua" pitchFamily="18" charset="0"/>
              </a:rPr>
              <a:t>Απομνημονεύματα Σωκράτους</a:t>
            </a:r>
          </a:p>
          <a:p>
            <a:pPr lvl="1">
              <a:lnSpc>
                <a:spcPct val="80000"/>
              </a:lnSpc>
              <a:defRPr/>
            </a:pPr>
            <a:r>
              <a:rPr lang="el-GR" dirty="0" err="1" smtClean="0">
                <a:latin typeface="Book Antiqua" pitchFamily="18" charset="0"/>
              </a:rPr>
              <a:t>Συμπόσιον</a:t>
            </a:r>
            <a:r>
              <a:rPr lang="el-GR" dirty="0" smtClean="0">
                <a:latin typeface="Book Antiqua" pitchFamily="18" charset="0"/>
              </a:rPr>
              <a:t> </a:t>
            </a:r>
          </a:p>
          <a:p>
            <a:pPr lvl="1">
              <a:lnSpc>
                <a:spcPct val="80000"/>
              </a:lnSpc>
              <a:defRPr/>
            </a:pPr>
            <a:r>
              <a:rPr lang="el-GR" dirty="0" smtClean="0">
                <a:latin typeface="Book Antiqua" pitchFamily="18" charset="0"/>
              </a:rPr>
              <a:t>Οικονομικός</a:t>
            </a:r>
          </a:p>
          <a:p>
            <a:pPr>
              <a:lnSpc>
                <a:spcPct val="80000"/>
              </a:lnSpc>
              <a:defRPr/>
            </a:pPr>
            <a:r>
              <a:rPr lang="el-GR" sz="2800" b="1" dirty="0" smtClean="0">
                <a:solidFill>
                  <a:schemeClr val="accent2"/>
                </a:solidFill>
                <a:latin typeface="Book Antiqua" pitchFamily="18" charset="0"/>
              </a:rPr>
              <a:t>Διδακτικά</a:t>
            </a:r>
          </a:p>
          <a:p>
            <a:pPr lvl="1">
              <a:lnSpc>
                <a:spcPct val="80000"/>
              </a:lnSpc>
              <a:defRPr/>
            </a:pPr>
            <a:r>
              <a:rPr lang="el-GR" dirty="0" smtClean="0">
                <a:latin typeface="Book Antiqua" pitchFamily="18" charset="0"/>
              </a:rPr>
              <a:t>Περί ιππικής</a:t>
            </a:r>
          </a:p>
          <a:p>
            <a:pPr lvl="1">
              <a:lnSpc>
                <a:spcPct val="80000"/>
              </a:lnSpc>
              <a:defRPr/>
            </a:pPr>
            <a:r>
              <a:rPr lang="el-GR" dirty="0" err="1" smtClean="0">
                <a:latin typeface="Book Antiqua" pitchFamily="18" charset="0"/>
              </a:rPr>
              <a:t>Ιππαρχικός</a:t>
            </a:r>
            <a:endParaRPr lang="el-GR" dirty="0" smtClean="0">
              <a:latin typeface="Book Antiqua" pitchFamily="18" charset="0"/>
            </a:endParaRPr>
          </a:p>
          <a:p>
            <a:pPr lvl="1">
              <a:lnSpc>
                <a:spcPct val="80000"/>
              </a:lnSpc>
              <a:defRPr/>
            </a:pPr>
            <a:r>
              <a:rPr lang="el-GR" dirty="0" smtClean="0">
                <a:latin typeface="Book Antiqua" pitchFamily="18" charset="0"/>
              </a:rPr>
              <a:t>Ιέρων</a:t>
            </a:r>
          </a:p>
          <a:p>
            <a:pPr lvl="1">
              <a:lnSpc>
                <a:spcPct val="80000"/>
              </a:lnSpc>
              <a:defRPr/>
            </a:pPr>
            <a:r>
              <a:rPr lang="el-GR" dirty="0" smtClean="0">
                <a:latin typeface="Book Antiqua" pitchFamily="18" charset="0"/>
              </a:rPr>
              <a:t>Πόροι ή περί προσόδων</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latin typeface="Bookman Old Style" pitchFamily="18" charset="0"/>
              </a:rPr>
              <a:t>Αρετές του έργου του Ξενοφώντα</a:t>
            </a:r>
            <a:endParaRPr lang="el-GR" sz="3200" dirty="0"/>
          </a:p>
        </p:txBody>
      </p:sp>
      <p:sp>
        <p:nvSpPr>
          <p:cNvPr id="3" name="2 - Θέση περιεχομένου"/>
          <p:cNvSpPr>
            <a:spLocks noGrp="1"/>
          </p:cNvSpPr>
          <p:nvPr>
            <p:ph sz="quarter" idx="1"/>
          </p:nvPr>
        </p:nvSpPr>
        <p:spPr>
          <a:xfrm>
            <a:off x="0" y="1052736"/>
            <a:ext cx="9144000" cy="5805264"/>
          </a:xfrm>
        </p:spPr>
        <p:txBody>
          <a:bodyPr>
            <a:normAutofit/>
          </a:bodyPr>
          <a:lstStyle/>
          <a:p>
            <a:pPr>
              <a:buNone/>
            </a:pPr>
            <a:r>
              <a:rPr lang="el-GR" b="1" dirty="0" smtClean="0"/>
              <a:t>     </a:t>
            </a:r>
            <a:endParaRPr lang="el-GR" b="1" dirty="0">
              <a:latin typeface="Bookman Old Style" pitchFamily="18" charset="0"/>
            </a:endParaRPr>
          </a:p>
          <a:p>
            <a:r>
              <a:rPr lang="el-GR" dirty="0">
                <a:latin typeface="Bookman Old Style" pitchFamily="18" charset="0"/>
              </a:rPr>
              <a:t>σαφήνεια - ακρίβεια στην έκφραση</a:t>
            </a:r>
          </a:p>
          <a:p>
            <a:r>
              <a:rPr lang="el-GR" dirty="0">
                <a:latin typeface="Bookman Old Style" pitchFamily="18" charset="0"/>
              </a:rPr>
              <a:t>απόλυτη ακρίβεια στην περιγραφή των χώρων όπου εξελίχτηκαν τα γεγονότα</a:t>
            </a:r>
          </a:p>
          <a:p>
            <a:r>
              <a:rPr lang="el-GR" dirty="0">
                <a:latin typeface="Bookman Old Style" pitchFamily="18" charset="0"/>
              </a:rPr>
              <a:t>ζωντάνια γραφής που θυμίζει ικανό ρεπόρτερ</a:t>
            </a:r>
          </a:p>
          <a:p>
            <a:r>
              <a:rPr lang="el-GR" dirty="0">
                <a:latin typeface="Bookman Old Style" pitchFamily="18" charset="0"/>
              </a:rPr>
              <a:t>ιδεολογική συνέπεια</a:t>
            </a:r>
          </a:p>
          <a:p>
            <a:r>
              <a:rPr lang="el-GR" dirty="0">
                <a:latin typeface="Bookman Old Style" pitchFamily="18" charset="0"/>
              </a:rPr>
              <a:t>δραματική ένταση σε μεμονωμένες σκηνές</a:t>
            </a:r>
          </a:p>
          <a:p>
            <a:r>
              <a:rPr lang="el-GR" dirty="0">
                <a:latin typeface="Bookman Old Style" pitchFamily="18" charset="0"/>
              </a:rPr>
              <a:t>"εντιμότητα" – αντικειμενικότητα</a:t>
            </a:r>
          </a:p>
          <a:p>
            <a:r>
              <a:rPr lang="el-GR" dirty="0">
                <a:latin typeface="Bookman Old Style" pitchFamily="18" charset="0"/>
              </a:rPr>
              <a:t>απλότητα ύφους</a:t>
            </a:r>
          </a:p>
          <a:p>
            <a:r>
              <a:rPr lang="el-GR" dirty="0">
                <a:latin typeface="Bookman Old Style" pitchFamily="18" charset="0"/>
              </a:rPr>
              <a:t>καθαρότητα νοημάτων</a:t>
            </a:r>
          </a:p>
          <a:p>
            <a:r>
              <a:rPr lang="el-GR" dirty="0">
                <a:latin typeface="Bookman Old Style" pitchFamily="18" charset="0"/>
              </a:rPr>
              <a:t>ποικιλία θεμάτων και ενδιαφερόντων</a:t>
            </a:r>
          </a:p>
          <a:p>
            <a:r>
              <a:rPr lang="el-GR" dirty="0">
                <a:latin typeface="Bookman Old Style" pitchFamily="18" charset="0"/>
              </a:rPr>
              <a:t>"αττική μέλισσα" – "αττική μούσα"</a:t>
            </a:r>
          </a:p>
          <a:p>
            <a:endParaRPr lang="el-GR"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4294967295"/>
          </p:nvPr>
        </p:nvSpPr>
        <p:spPr>
          <a:xfrm>
            <a:off x="5580063" y="0"/>
            <a:ext cx="3563937" cy="6858000"/>
          </a:xfrm>
        </p:spPr>
        <p:txBody>
          <a:bodyPr>
            <a:normAutofit lnSpcReduction="10000"/>
          </a:bodyPr>
          <a:lstStyle/>
          <a:p>
            <a:pPr eaLnBrk="1" hangingPunct="1">
              <a:lnSpc>
                <a:spcPct val="90000"/>
              </a:lnSpc>
              <a:defRPr/>
            </a:pPr>
            <a:r>
              <a:rPr lang="el-GR" sz="2400" dirty="0" smtClean="0">
                <a:latin typeface="Bookman Old Style" pitchFamily="18" charset="0"/>
              </a:rPr>
              <a:t>Χάρτης των συμμαχιών κατά την έναρξη του Πελοποννησιακού πολέμου.</a:t>
            </a:r>
            <a:br>
              <a:rPr lang="el-GR" sz="2400" dirty="0" smtClean="0">
                <a:latin typeface="Bookman Old Style" pitchFamily="18" charset="0"/>
              </a:rPr>
            </a:br>
            <a:r>
              <a:rPr lang="el-GR" sz="2400" dirty="0" smtClean="0">
                <a:latin typeface="Bookman Old Style" pitchFamily="18" charset="0"/>
              </a:rPr>
              <a:t>  Αθήνα και οι σύμμαχοί της.   Σπάρτη και οι σύμμαχοί της.   Ουδέτερες περιοχές. </a:t>
            </a:r>
            <a:br>
              <a:rPr lang="el-GR" sz="2400" dirty="0" smtClean="0">
                <a:latin typeface="Bookman Old Style" pitchFamily="18" charset="0"/>
              </a:rPr>
            </a:br>
            <a:r>
              <a:rPr lang="el-GR" sz="2400" dirty="0" smtClean="0">
                <a:latin typeface="Bookman Old Style" pitchFamily="18" charset="0"/>
              </a:rPr>
              <a:t>Τσαγκαράκης, Κ.Ε., Φραγκίσκος, Ν.Ε.,</a:t>
            </a:r>
            <a:r>
              <a:rPr lang="el-GR" sz="2400" i="1" dirty="0" smtClean="0">
                <a:latin typeface="Bookman Old Style" pitchFamily="18" charset="0"/>
              </a:rPr>
              <a:t> Θουκυδίδη Ιστορία</a:t>
            </a:r>
            <a:r>
              <a:rPr lang="el-GR" sz="2400" dirty="0" smtClean="0">
                <a:latin typeface="Bookman Old Style" pitchFamily="18" charset="0"/>
              </a:rPr>
              <a:t>, Οργανισμός Εκδόσεως Διδακτικών Βιβλίων, Αθήνα 1989, σελ. 21. </a:t>
            </a:r>
            <a:br>
              <a:rPr lang="el-GR" sz="2400" dirty="0" smtClean="0">
                <a:latin typeface="Bookman Old Style" pitchFamily="18" charset="0"/>
              </a:rPr>
            </a:br>
            <a:r>
              <a:rPr lang="el-GR" sz="2400" dirty="0" smtClean="0">
                <a:latin typeface="Bookman Old Style" pitchFamily="18" charset="0"/>
              </a:rPr>
              <a:t>Επεξεργασία: Ίδρυμα Μείζονος Ελληνισμού.</a:t>
            </a:r>
          </a:p>
        </p:txBody>
      </p:sp>
      <p:pic>
        <p:nvPicPr>
          <p:cNvPr id="26627" name="Picture 3" descr="ph27b"/>
          <p:cNvPicPr>
            <a:picLocks noChangeAspect="1" noChangeArrowheads="1"/>
          </p:cNvPicPr>
          <p:nvPr/>
        </p:nvPicPr>
        <p:blipFill>
          <a:blip r:embed="rId2" cstate="print"/>
          <a:srcRect/>
          <a:stretch>
            <a:fillRect/>
          </a:stretch>
        </p:blipFill>
        <p:spPr bwMode="auto">
          <a:xfrm>
            <a:off x="0" y="1284288"/>
            <a:ext cx="5867400" cy="55737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0" y="188640"/>
            <a:ext cx="9144000" cy="6669360"/>
          </a:xfrm>
        </p:spPr>
        <p:txBody>
          <a:bodyPr/>
          <a:lstStyle/>
          <a:p>
            <a:pPr algn="ctr" eaLnBrk="1" hangingPunct="1">
              <a:buFont typeface="Wingdings" pitchFamily="2" charset="2"/>
              <a:buNone/>
              <a:defRPr/>
            </a:pPr>
            <a:r>
              <a:rPr lang="el-GR" b="1" dirty="0" smtClean="0">
                <a:solidFill>
                  <a:schemeClr val="hlink"/>
                </a:solidFill>
                <a:latin typeface="Palatino Linotype" pitchFamily="18" charset="0"/>
              </a:rPr>
              <a:t>ΕΛΛΗΝΙΚΑ</a:t>
            </a:r>
          </a:p>
          <a:p>
            <a:pPr algn="ctr" eaLnBrk="1" hangingPunct="1">
              <a:buNone/>
              <a:defRPr/>
            </a:pPr>
            <a:r>
              <a:rPr lang="el-GR" b="1" dirty="0" smtClean="0">
                <a:solidFill>
                  <a:srgbClr val="0070C0"/>
                </a:solidFill>
                <a:latin typeface="Book Antiqua" pitchFamily="18" charset="0"/>
              </a:rPr>
              <a:t>411- 362 </a:t>
            </a:r>
            <a:r>
              <a:rPr lang="el-GR" b="1" dirty="0" err="1" smtClean="0">
                <a:solidFill>
                  <a:srgbClr val="0070C0"/>
                </a:solidFill>
                <a:latin typeface="Book Antiqua" pitchFamily="18" charset="0"/>
              </a:rPr>
              <a:t>π.Χ</a:t>
            </a:r>
            <a:r>
              <a:rPr lang="el-GR" b="1" dirty="0" err="1" smtClean="0">
                <a:solidFill>
                  <a:srgbClr val="0070C0"/>
                </a:solidFill>
                <a:latin typeface="Book Antiqua" pitchFamily="18" charset="0"/>
              </a:rPr>
              <a:t>.</a:t>
            </a:r>
            <a:endParaRPr lang="el-GR" b="1" dirty="0" smtClean="0">
              <a:solidFill>
                <a:srgbClr val="0070C0"/>
              </a:solidFill>
              <a:latin typeface="Book Antiqua" pitchFamily="18" charset="0"/>
            </a:endParaRPr>
          </a:p>
          <a:p>
            <a:pPr eaLnBrk="1" hangingPunct="1">
              <a:buNone/>
              <a:defRPr/>
            </a:pPr>
            <a:endParaRPr lang="el-GR" b="1" dirty="0" smtClean="0">
              <a:solidFill>
                <a:srgbClr val="0070C0"/>
              </a:solidFill>
              <a:latin typeface="Book Antiqua" pitchFamily="18" charset="0"/>
            </a:endParaRPr>
          </a:p>
          <a:p>
            <a:pPr eaLnBrk="1" hangingPunct="1">
              <a:defRPr/>
            </a:pPr>
            <a:r>
              <a:rPr lang="el-GR" dirty="0" smtClean="0">
                <a:latin typeface="Book Antiqua" pitchFamily="18" charset="0"/>
              </a:rPr>
              <a:t>Βιβλίο 1</a:t>
            </a:r>
            <a:r>
              <a:rPr lang="el-GR" baseline="30000" dirty="0" smtClean="0">
                <a:latin typeface="Book Antiqua" pitchFamily="18" charset="0"/>
              </a:rPr>
              <a:t>ο </a:t>
            </a:r>
            <a:r>
              <a:rPr lang="el-GR" sz="2800" baseline="30000" dirty="0" smtClean="0">
                <a:latin typeface="Book Antiqua" pitchFamily="18" charset="0"/>
              </a:rPr>
              <a:t>411-406 ναυμαχία στις Αργινούσες </a:t>
            </a:r>
          </a:p>
          <a:p>
            <a:pPr eaLnBrk="1" hangingPunct="1">
              <a:defRPr/>
            </a:pPr>
            <a:r>
              <a:rPr lang="el-GR" dirty="0" smtClean="0">
                <a:latin typeface="Book Antiqua" pitchFamily="18" charset="0"/>
              </a:rPr>
              <a:t>Βιβλίο 2</a:t>
            </a:r>
            <a:r>
              <a:rPr lang="el-GR" baseline="30000" dirty="0" smtClean="0">
                <a:latin typeface="Book Antiqua" pitchFamily="18" charset="0"/>
              </a:rPr>
              <a:t>ο</a:t>
            </a:r>
            <a:r>
              <a:rPr lang="el-GR" dirty="0" smtClean="0">
                <a:latin typeface="Book Antiqua" pitchFamily="18" charset="0"/>
              </a:rPr>
              <a:t> – </a:t>
            </a:r>
            <a:r>
              <a:rPr lang="el-GR" sz="2400" dirty="0" smtClean="0">
                <a:latin typeface="Book Antiqua" pitchFamily="18" charset="0"/>
              </a:rPr>
              <a:t>αποκατάσταση δημοκρατίας στην Αθήνα 403</a:t>
            </a:r>
          </a:p>
          <a:p>
            <a:pPr eaLnBrk="1" hangingPunct="1">
              <a:defRPr/>
            </a:pPr>
            <a:r>
              <a:rPr lang="el-GR" dirty="0" smtClean="0">
                <a:latin typeface="Book Antiqua" pitchFamily="18" charset="0"/>
              </a:rPr>
              <a:t>Βιβλίο 3</a:t>
            </a:r>
            <a:r>
              <a:rPr lang="el-GR" baseline="30000" dirty="0" smtClean="0">
                <a:latin typeface="Book Antiqua" pitchFamily="18" charset="0"/>
              </a:rPr>
              <a:t>ο</a:t>
            </a:r>
          </a:p>
          <a:p>
            <a:pPr eaLnBrk="1" hangingPunct="1">
              <a:defRPr/>
            </a:pPr>
            <a:r>
              <a:rPr lang="el-GR" dirty="0" smtClean="0">
                <a:latin typeface="Book Antiqua" pitchFamily="18" charset="0"/>
              </a:rPr>
              <a:t>Βιβλίο 4</a:t>
            </a:r>
            <a:r>
              <a:rPr lang="el-GR" baseline="30000" dirty="0" smtClean="0">
                <a:latin typeface="Book Antiqua" pitchFamily="18" charset="0"/>
              </a:rPr>
              <a:t>ο</a:t>
            </a:r>
          </a:p>
          <a:p>
            <a:pPr eaLnBrk="1" hangingPunct="1">
              <a:defRPr/>
            </a:pPr>
            <a:r>
              <a:rPr lang="el-GR" dirty="0" smtClean="0">
                <a:latin typeface="Book Antiqua" pitchFamily="18" charset="0"/>
              </a:rPr>
              <a:t>Βιβλίο 5</a:t>
            </a:r>
            <a:r>
              <a:rPr lang="el-GR" baseline="30000" dirty="0" smtClean="0">
                <a:latin typeface="Book Antiqua" pitchFamily="18" charset="0"/>
              </a:rPr>
              <a:t>ο</a:t>
            </a:r>
          </a:p>
          <a:p>
            <a:pPr eaLnBrk="1" hangingPunct="1">
              <a:defRPr/>
            </a:pPr>
            <a:r>
              <a:rPr lang="el-GR" dirty="0" smtClean="0">
                <a:latin typeface="Book Antiqua" pitchFamily="18" charset="0"/>
              </a:rPr>
              <a:t>Βιβλίο 6</a:t>
            </a:r>
            <a:r>
              <a:rPr lang="el-GR" baseline="30000" dirty="0" smtClean="0">
                <a:latin typeface="Book Antiqua" pitchFamily="18" charset="0"/>
              </a:rPr>
              <a:t>ο</a:t>
            </a:r>
          </a:p>
          <a:p>
            <a:pPr eaLnBrk="1" hangingPunct="1">
              <a:defRPr/>
            </a:pPr>
            <a:r>
              <a:rPr lang="el-GR" dirty="0" smtClean="0">
                <a:latin typeface="Book Antiqua" pitchFamily="18" charset="0"/>
              </a:rPr>
              <a:t>Βιβλίο 7</a:t>
            </a:r>
            <a:r>
              <a:rPr lang="el-GR" baseline="30000" dirty="0" smtClean="0">
                <a:latin typeface="Book Antiqua" pitchFamily="18" charset="0"/>
              </a:rPr>
              <a:t>ο</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dirty="0"/>
          </a:p>
        </p:txBody>
      </p:sp>
      <p:sp>
        <p:nvSpPr>
          <p:cNvPr id="5" name="4 - Θέση περιεχομένου"/>
          <p:cNvSpPr>
            <a:spLocks noGrp="1"/>
          </p:cNvSpPr>
          <p:nvPr>
            <p:ph sz="quarter" idx="1"/>
          </p:nvPr>
        </p:nvSpPr>
        <p:spPr>
          <a:xfrm>
            <a:off x="0" y="1628800"/>
            <a:ext cx="5148064" cy="4497363"/>
          </a:xfrm>
        </p:spPr>
        <p:txBody>
          <a:bodyPr>
            <a:normAutofit/>
          </a:bodyPr>
          <a:lstStyle/>
          <a:p>
            <a:pPr algn="ctr">
              <a:spcBef>
                <a:spcPct val="50000"/>
              </a:spcBef>
              <a:buNone/>
            </a:pPr>
            <a:r>
              <a:rPr lang="el-GR" sz="2800" b="1" dirty="0" smtClean="0">
                <a:solidFill>
                  <a:schemeClr val="accent2"/>
                </a:solidFill>
                <a:latin typeface="Arial" charset="0"/>
              </a:rPr>
              <a:t>Ιστοριογραφία</a:t>
            </a:r>
            <a:r>
              <a:rPr lang="el-GR" sz="2800" b="1" dirty="0" smtClean="0">
                <a:latin typeface="Arial" charset="0"/>
              </a:rPr>
              <a:t/>
            </a:r>
            <a:br>
              <a:rPr lang="el-GR" sz="2800" b="1" dirty="0" smtClean="0">
                <a:latin typeface="Arial" charset="0"/>
              </a:rPr>
            </a:br>
            <a:r>
              <a:rPr lang="el-GR" sz="2800" dirty="0" smtClean="0">
                <a:latin typeface="Bookman Old Style" pitchFamily="18" charset="0"/>
              </a:rPr>
              <a:t>Η επιστήμη</a:t>
            </a:r>
          </a:p>
          <a:p>
            <a:pPr algn="ctr">
              <a:spcBef>
                <a:spcPct val="50000"/>
              </a:spcBef>
              <a:buNone/>
            </a:pPr>
            <a:r>
              <a:rPr lang="el-GR" sz="2800" dirty="0" smtClean="0">
                <a:latin typeface="Bookman Old Style" pitchFamily="18" charset="0"/>
              </a:rPr>
              <a:t> που καταγράφει</a:t>
            </a:r>
          </a:p>
          <a:p>
            <a:pPr algn="ctr">
              <a:spcBef>
                <a:spcPct val="50000"/>
              </a:spcBef>
              <a:buNone/>
            </a:pPr>
            <a:r>
              <a:rPr lang="el-GR" sz="2800" dirty="0" smtClean="0">
                <a:latin typeface="Bookman Old Style" pitchFamily="18" charset="0"/>
              </a:rPr>
              <a:t> κατά χρονολογική σειρά </a:t>
            </a:r>
          </a:p>
          <a:p>
            <a:pPr algn="ctr">
              <a:spcBef>
                <a:spcPct val="50000"/>
              </a:spcBef>
              <a:buNone/>
            </a:pPr>
            <a:r>
              <a:rPr lang="el-GR" sz="2800" dirty="0" smtClean="0">
                <a:latin typeface="Bookman Old Style" pitchFamily="18" charset="0"/>
              </a:rPr>
              <a:t>την εξέλιξη των γεγονότων</a:t>
            </a:r>
          </a:p>
          <a:p>
            <a:pPr algn="ctr">
              <a:spcBef>
                <a:spcPct val="50000"/>
              </a:spcBef>
              <a:buNone/>
            </a:pPr>
            <a:r>
              <a:rPr lang="el-GR" sz="2800" dirty="0" smtClean="0">
                <a:latin typeface="Bookman Old Style" pitchFamily="18" charset="0"/>
              </a:rPr>
              <a:t> σε ένα ανθρώπινο σύνολο</a:t>
            </a:r>
          </a:p>
          <a:p>
            <a:pPr algn="ctr">
              <a:spcBef>
                <a:spcPct val="50000"/>
              </a:spcBef>
              <a:buNone/>
            </a:pPr>
            <a:r>
              <a:rPr lang="el-GR" sz="2800" dirty="0" smtClean="0">
                <a:latin typeface="Bookman Old Style" pitchFamily="18" charset="0"/>
              </a:rPr>
              <a:t> μιας χρονικής περιόδου</a:t>
            </a:r>
          </a:p>
          <a:p>
            <a:pPr>
              <a:buNone/>
            </a:pPr>
            <a:endParaRPr lang="el-GR" sz="2800" dirty="0"/>
          </a:p>
        </p:txBody>
      </p:sp>
      <p:sp>
        <p:nvSpPr>
          <p:cNvPr id="6" name="5 - Θέση περιεχομένου"/>
          <p:cNvSpPr>
            <a:spLocks noGrp="1"/>
          </p:cNvSpPr>
          <p:nvPr>
            <p:ph sz="quarter" idx="2"/>
          </p:nvPr>
        </p:nvSpPr>
        <p:spPr>
          <a:xfrm>
            <a:off x="4860032" y="1628800"/>
            <a:ext cx="3816424" cy="4543400"/>
          </a:xfrm>
        </p:spPr>
        <p:txBody>
          <a:bodyPr>
            <a:normAutofit/>
          </a:bodyPr>
          <a:lstStyle/>
          <a:p>
            <a:pPr algn="ctr">
              <a:spcBef>
                <a:spcPct val="50000"/>
              </a:spcBef>
              <a:buNone/>
            </a:pPr>
            <a:r>
              <a:rPr lang="el-GR" sz="2800" b="1" dirty="0" smtClean="0">
                <a:solidFill>
                  <a:schemeClr val="accent2"/>
                </a:solidFill>
                <a:latin typeface="Bookman Old Style" pitchFamily="18" charset="0"/>
              </a:rPr>
              <a:t>Ιστορία</a:t>
            </a:r>
          </a:p>
          <a:p>
            <a:pPr algn="ctr">
              <a:spcBef>
                <a:spcPct val="50000"/>
              </a:spcBef>
              <a:buNone/>
            </a:pPr>
            <a:r>
              <a:rPr lang="el-GR" sz="2800" dirty="0" smtClean="0">
                <a:latin typeface="Bookman Old Style" pitchFamily="18" charset="0"/>
              </a:rPr>
              <a:t>Τα γεγονότα </a:t>
            </a:r>
          </a:p>
          <a:p>
            <a:pPr algn="ctr">
              <a:spcBef>
                <a:spcPct val="50000"/>
              </a:spcBef>
              <a:buNone/>
            </a:pPr>
            <a:r>
              <a:rPr lang="el-GR" sz="2800" dirty="0" smtClean="0">
                <a:latin typeface="Bookman Old Style" pitchFamily="18" charset="0"/>
              </a:rPr>
              <a:t>του παρελθόντος</a:t>
            </a:r>
          </a:p>
          <a:p>
            <a:pPr algn="ctr">
              <a:spcBef>
                <a:spcPct val="50000"/>
              </a:spcBef>
              <a:buNone/>
            </a:pPr>
            <a:r>
              <a:rPr lang="el-GR" sz="2800" dirty="0" smtClean="0">
                <a:latin typeface="Bookman Old Style" pitchFamily="18" charset="0"/>
              </a:rPr>
              <a:t> όπως συνέβησαν </a:t>
            </a:r>
          </a:p>
          <a:p>
            <a:endParaRPr lang="el-GR"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Bookman Old Style" pitchFamily="18" charset="0"/>
              </a:rPr>
              <a:t>ΠΕΛΟΠΟΝΝΗΣΙΑΚΟΣ ΠΟΛΕΜΟΣ </a:t>
            </a:r>
            <a:endParaRPr lang="el-GR" dirty="0">
              <a:latin typeface="Bookman Old Style" pitchFamily="18" charset="0"/>
            </a:endParaRPr>
          </a:p>
        </p:txBody>
      </p:sp>
      <p:sp>
        <p:nvSpPr>
          <p:cNvPr id="3" name="2 - Θέση περιεχομένου"/>
          <p:cNvSpPr>
            <a:spLocks noGrp="1"/>
          </p:cNvSpPr>
          <p:nvPr>
            <p:ph sz="quarter" idx="1"/>
          </p:nvPr>
        </p:nvSpPr>
        <p:spPr/>
        <p:txBody>
          <a:bodyPr/>
          <a:lstStyle/>
          <a:p>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l-GR" smtClean="0">
                <a:latin typeface="Palatino Linotype" pitchFamily="18" charset="0"/>
              </a:rPr>
              <a:t>Αίτια</a:t>
            </a:r>
          </a:p>
        </p:txBody>
      </p:sp>
      <p:sp>
        <p:nvSpPr>
          <p:cNvPr id="29699" name="Rectangle 3"/>
          <p:cNvSpPr>
            <a:spLocks noGrp="1" noChangeArrowheads="1"/>
          </p:cNvSpPr>
          <p:nvPr>
            <p:ph type="body" idx="1"/>
          </p:nvPr>
        </p:nvSpPr>
        <p:spPr/>
        <p:txBody>
          <a:bodyPr/>
          <a:lstStyle/>
          <a:p>
            <a:pPr eaLnBrk="1" hangingPunct="1">
              <a:defRPr/>
            </a:pPr>
            <a:r>
              <a:rPr lang="el-GR" smtClean="0">
                <a:latin typeface="Book Antiqua" pitchFamily="18" charset="0"/>
              </a:rPr>
              <a:t>Η ανησυχία της Σπάρτης για την ολοένα αυξανόμενη δύναμη της Αθήνας</a:t>
            </a:r>
          </a:p>
          <a:p>
            <a:pPr eaLnBrk="1" hangingPunct="1">
              <a:defRPr/>
            </a:pPr>
            <a:r>
              <a:rPr lang="el-GR" smtClean="0">
                <a:latin typeface="Book Antiqua" pitchFamily="18" charset="0"/>
              </a:rPr>
              <a:t>Ο οικονομικός ανταγωνισμός της Αθήνας με σημαντικές πόλεις της Πελοποννησιακής συμμαχίας</a:t>
            </a:r>
            <a:endParaRPr lang="en-US" smtClean="0">
              <a:latin typeface="Book Antiqua" pitchFamily="18" charset="0"/>
            </a:endParaRPr>
          </a:p>
          <a:p>
            <a:pPr eaLnBrk="1" hangingPunct="1">
              <a:buFont typeface="Wingdings" pitchFamily="2" charset="2"/>
              <a:buNone/>
              <a:defRPr/>
            </a:pPr>
            <a:endParaRPr lang="el-GR" smtClean="0">
              <a:latin typeface="Book Antiqua" pitchFamily="18" charset="0"/>
            </a:endParaRPr>
          </a:p>
          <a:p>
            <a:pPr eaLnBrk="1" hangingPunct="1">
              <a:defRPr/>
            </a:pPr>
            <a:endParaRPr lang="el-GR" smtClean="0">
              <a:latin typeface="Book Antiqu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0" y="0"/>
            <a:ext cx="9144000" cy="6858000"/>
          </a:xfrm>
        </p:spPr>
        <p:txBody>
          <a:bodyPr/>
          <a:lstStyle/>
          <a:p>
            <a:pPr eaLnBrk="1" hangingPunct="1">
              <a:defRPr/>
            </a:pPr>
            <a:r>
              <a:rPr lang="el-GR" smtClean="0">
                <a:latin typeface="Book Antiqua" pitchFamily="18" charset="0"/>
              </a:rPr>
              <a:t>Η μεγάλη ακμή του αθηναϊκού κράτους κατά τον 5ο π.Χ. αι. και η τάση του για εκμετάλλευση των συμμάχων της, ξύπνησε την αντιζηλία της Σπάρτης. </a:t>
            </a:r>
          </a:p>
          <a:p>
            <a:pPr eaLnBrk="1" hangingPunct="1">
              <a:defRPr/>
            </a:pPr>
            <a:r>
              <a:rPr lang="el-GR" smtClean="0">
                <a:latin typeface="Book Antiqua" pitchFamily="18" charset="0"/>
              </a:rPr>
              <a:t>Έτσι οι δύο πόλεις οδηγήθηκαν σε μια αιματηρή ρήξη, τον Πελοποννησιακό Πόλεμο, που άρχισε το 431 π.Χ. και τελείωσε το 404 π.Χ., με ήττα των Αθηναίων, κατάληψη της πόλης και κατάλυση της ηγεμονίας της.</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560387"/>
          </a:xfrm>
        </p:spPr>
        <p:txBody>
          <a:bodyPr>
            <a:normAutofit fontScale="90000"/>
          </a:bodyPr>
          <a:lstStyle/>
          <a:p>
            <a:pPr eaLnBrk="1" hangingPunct="1">
              <a:defRPr/>
            </a:pPr>
            <a:r>
              <a:rPr lang="el-GR" sz="4000" smtClean="0">
                <a:latin typeface="Palatino Linotype" pitchFamily="18" charset="0"/>
              </a:rPr>
              <a:t>αφορμές</a:t>
            </a:r>
          </a:p>
        </p:txBody>
      </p:sp>
      <p:sp>
        <p:nvSpPr>
          <p:cNvPr id="31747" name="Rectangle 3"/>
          <p:cNvSpPr>
            <a:spLocks noGrp="1" noChangeArrowheads="1"/>
          </p:cNvSpPr>
          <p:nvPr>
            <p:ph type="body" idx="1"/>
          </p:nvPr>
        </p:nvSpPr>
        <p:spPr>
          <a:xfrm>
            <a:off x="0" y="1052513"/>
            <a:ext cx="9144000" cy="5805487"/>
          </a:xfrm>
        </p:spPr>
        <p:txBody>
          <a:bodyPr/>
          <a:lstStyle/>
          <a:p>
            <a:pPr eaLnBrk="1" hangingPunct="1">
              <a:defRPr/>
            </a:pPr>
            <a:r>
              <a:rPr lang="el-GR" sz="2800" smtClean="0">
                <a:latin typeface="Book Antiqua" pitchFamily="18" charset="0"/>
              </a:rPr>
              <a:t>Η ανάμειξη της Αθήνας στη διαμάχη της Κέρκυρας με τη μητρόπολή της Κόρινθο, ισχυρή πόλη της πελοποννησιακής συμμαχίας 433 </a:t>
            </a:r>
          </a:p>
          <a:p>
            <a:pPr eaLnBrk="1" hangingPunct="1">
              <a:defRPr/>
            </a:pPr>
            <a:r>
              <a:rPr lang="el-GR" sz="2800" smtClean="0">
                <a:latin typeface="Book Antiqua" pitchFamily="18" charset="0"/>
              </a:rPr>
              <a:t>Η επέμβαση της Κορίνθου στη Χαλκιδική υπέρ της αποικίας της, Ποτίδαιας, που αποστάτησε  από την  Αθηναϊκή συμμαχία</a:t>
            </a:r>
          </a:p>
          <a:p>
            <a:pPr eaLnBrk="1" hangingPunct="1">
              <a:defRPr/>
            </a:pPr>
            <a:r>
              <a:rPr lang="el-GR" sz="2800" smtClean="0">
                <a:latin typeface="Book Antiqua" pitchFamily="18" charset="0"/>
              </a:rPr>
              <a:t>Το μεγαρικό ψήφισμα: οι Αθηναίοι απαγόρευσαν στους Μεγαρείς να διαθέτουν τα προϊόντα τους στην Αθηναϊκή αγορά και να χρησιμοποιούν τα λιμάνια της αθηναϊκής συμμαχίας</a:t>
            </a:r>
          </a:p>
          <a:p>
            <a:pPr eaLnBrk="1" hangingPunct="1">
              <a:defRPr/>
            </a:pPr>
            <a:r>
              <a:rPr lang="el-GR" sz="2800" smtClean="0">
                <a:latin typeface="Book Antiqua" pitchFamily="18" charset="0"/>
              </a:rPr>
              <a:t>Η κατάληψη της Αίγινας από τους Αθηναίους</a:t>
            </a:r>
          </a:p>
          <a:p>
            <a:pPr eaLnBrk="1" hangingPunct="1">
              <a:defRPr/>
            </a:pPr>
            <a:endParaRPr lang="el-GR" sz="2800" smtClean="0">
              <a:latin typeface="Book Antiqu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ΔΙΑΦΟΡΑ\TWFyaWEgR2lha291bWFraXwyMDE1fDd8MTJ8MTk.jpg"/>
          <p:cNvPicPr>
            <a:picLocks noChangeAspect="1" noChangeArrowheads="1"/>
          </p:cNvPicPr>
          <p:nvPr/>
        </p:nvPicPr>
        <p:blipFill>
          <a:blip r:embed="rId2" cstate="print"/>
          <a:srcRect/>
          <a:stretch>
            <a:fillRect/>
          </a:stretch>
        </p:blipFill>
        <p:spPr bwMode="auto">
          <a:xfrm>
            <a:off x="0" y="0"/>
            <a:ext cx="9144000" cy="48006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899592" y="332656"/>
            <a:ext cx="8244408" cy="1512168"/>
          </a:xfrm>
        </p:spPr>
        <p:txBody>
          <a:bodyPr>
            <a:normAutofit fontScale="90000"/>
          </a:bodyPr>
          <a:lstStyle/>
          <a:p>
            <a:r>
              <a:rPr lang="el-GR" b="1" dirty="0" smtClean="0">
                <a:solidFill>
                  <a:schemeClr val="accent2"/>
                </a:solidFill>
                <a:latin typeface="Bookman Old Style" pitchFamily="18" charset="0"/>
              </a:rPr>
              <a:t/>
            </a:r>
            <a:br>
              <a:rPr lang="el-GR" b="1" dirty="0" smtClean="0">
                <a:solidFill>
                  <a:schemeClr val="accent2"/>
                </a:solidFill>
                <a:latin typeface="Bookman Old Style" pitchFamily="18" charset="0"/>
              </a:rPr>
            </a:br>
            <a:r>
              <a:rPr lang="el-GR" b="1" dirty="0" smtClean="0">
                <a:solidFill>
                  <a:schemeClr val="accent2"/>
                </a:solidFill>
                <a:latin typeface="Bookman Old Style" pitchFamily="18" charset="0"/>
              </a:rPr>
              <a:t/>
            </a:r>
            <a:br>
              <a:rPr lang="el-GR" b="1" dirty="0" smtClean="0">
                <a:solidFill>
                  <a:schemeClr val="accent2"/>
                </a:solidFill>
                <a:latin typeface="Bookman Old Style" pitchFamily="18" charset="0"/>
              </a:rPr>
            </a:br>
            <a:r>
              <a:rPr lang="el-GR" b="1" dirty="0" smtClean="0">
                <a:solidFill>
                  <a:schemeClr val="accent2"/>
                </a:solidFill>
                <a:latin typeface="Bookman Old Style" pitchFamily="18" charset="0"/>
              </a:rPr>
              <a:t/>
            </a:r>
            <a:br>
              <a:rPr lang="el-GR" b="1" dirty="0" smtClean="0">
                <a:solidFill>
                  <a:schemeClr val="accent2"/>
                </a:solidFill>
                <a:latin typeface="Bookman Old Style" pitchFamily="18" charset="0"/>
              </a:rPr>
            </a:br>
            <a:r>
              <a:rPr lang="el-GR" b="1" dirty="0" smtClean="0">
                <a:solidFill>
                  <a:schemeClr val="accent2"/>
                </a:solidFill>
                <a:latin typeface="Bookman Old Style" pitchFamily="18" charset="0"/>
              </a:rPr>
              <a:t/>
            </a:r>
            <a:br>
              <a:rPr lang="el-GR" b="1" dirty="0" smtClean="0">
                <a:solidFill>
                  <a:schemeClr val="accent2"/>
                </a:solidFill>
                <a:latin typeface="Bookman Old Style" pitchFamily="18" charset="0"/>
              </a:rPr>
            </a:br>
            <a:r>
              <a:rPr lang="el-GR" b="1" dirty="0" smtClean="0">
                <a:solidFill>
                  <a:schemeClr val="accent2"/>
                </a:solidFill>
                <a:latin typeface="Bookman Old Style" pitchFamily="18" charset="0"/>
              </a:rPr>
              <a:t/>
            </a:r>
            <a:br>
              <a:rPr lang="el-GR" b="1" dirty="0" smtClean="0">
                <a:solidFill>
                  <a:schemeClr val="accent2"/>
                </a:solidFill>
                <a:latin typeface="Bookman Old Style" pitchFamily="18" charset="0"/>
              </a:rPr>
            </a:br>
            <a:r>
              <a:rPr lang="el-GR" b="1" dirty="0" smtClean="0">
                <a:solidFill>
                  <a:schemeClr val="accent2"/>
                </a:solidFill>
                <a:latin typeface="Bookman Old Style" pitchFamily="18" charset="0"/>
              </a:rPr>
              <a:t>Προηγούμενες ιστορικές καταγραφές</a:t>
            </a:r>
            <a:r>
              <a:rPr lang="el-GR" sz="4000" dirty="0" smtClean="0">
                <a:latin typeface="Bookman Old Style" pitchFamily="18" charset="0"/>
              </a:rPr>
              <a:t/>
            </a:r>
            <a:br>
              <a:rPr lang="el-GR" sz="4000" dirty="0" smtClean="0">
                <a:latin typeface="Bookman Old Style" pitchFamily="18" charset="0"/>
              </a:rPr>
            </a:br>
            <a:endParaRPr lang="el-GR" dirty="0">
              <a:latin typeface="Bookman Old Style" pitchFamily="18" charset="0"/>
            </a:endParaRPr>
          </a:p>
        </p:txBody>
      </p:sp>
      <p:sp>
        <p:nvSpPr>
          <p:cNvPr id="3" name="2 - Θέση περιεχομένου"/>
          <p:cNvSpPr>
            <a:spLocks noGrp="1"/>
          </p:cNvSpPr>
          <p:nvPr>
            <p:ph sz="quarter" idx="1"/>
          </p:nvPr>
        </p:nvSpPr>
        <p:spPr/>
        <p:txBody>
          <a:bodyPr>
            <a:normAutofit/>
          </a:bodyPr>
          <a:lstStyle/>
          <a:p>
            <a:r>
              <a:rPr lang="el-GR" u="sng" dirty="0" smtClean="0">
                <a:latin typeface="Bookman Old Style" pitchFamily="18" charset="0"/>
              </a:rPr>
              <a:t>Αίγυπτος, Βαβυλώνα, Ασσυρία:</a:t>
            </a:r>
            <a:r>
              <a:rPr lang="el-GR" dirty="0" smtClean="0">
                <a:latin typeface="Bookman Old Style" pitchFamily="18" charset="0"/>
              </a:rPr>
              <a:t> αρχεία ανακτόρων, ναών με διοικητικά έγγραφα και κείμενα με τα επιτεύγματα βασιλέων</a:t>
            </a:r>
          </a:p>
          <a:p>
            <a:r>
              <a:rPr lang="el-GR" u="sng" dirty="0" smtClean="0">
                <a:latin typeface="Bookman Old Style" pitchFamily="18" charset="0"/>
              </a:rPr>
              <a:t>Παλαιά Διαθήκη:</a:t>
            </a:r>
            <a:r>
              <a:rPr lang="el-GR" dirty="0" smtClean="0">
                <a:latin typeface="Bookman Old Style" pitchFamily="18" charset="0"/>
              </a:rPr>
              <a:t> Γεγονότα 1.300-400 </a:t>
            </a:r>
            <a:r>
              <a:rPr lang="el-GR" dirty="0" err="1" smtClean="0">
                <a:latin typeface="Bookman Old Style" pitchFamily="18" charset="0"/>
              </a:rPr>
              <a:t>π.Χ.</a:t>
            </a:r>
            <a:r>
              <a:rPr lang="el-GR" dirty="0" smtClean="0">
                <a:latin typeface="Bookman Old Style" pitchFamily="18" charset="0"/>
              </a:rPr>
              <a:t> Όχι αυστηρή καταγραφή ιστορικών γεγονότων αλλά «ομολογία πίστεως»</a:t>
            </a:r>
          </a:p>
          <a:p>
            <a:r>
              <a:rPr lang="el-GR" u="sng" dirty="0" smtClean="0">
                <a:latin typeface="Bookman Old Style" pitchFamily="18" charset="0"/>
              </a:rPr>
              <a:t>Κίνα:</a:t>
            </a:r>
            <a:r>
              <a:rPr lang="el-GR" dirty="0" smtClean="0">
                <a:latin typeface="Bookman Old Style" pitchFamily="18" charset="0"/>
              </a:rPr>
              <a:t> Καταγραφή διηγήσεων περιορισμένων στους αξιωματούχους της </a:t>
            </a:r>
            <a:r>
              <a:rPr lang="el-GR" dirty="0" err="1" smtClean="0">
                <a:latin typeface="Bookman Old Style" pitchFamily="18" charset="0"/>
              </a:rPr>
              <a:t>Κίνας.Η</a:t>
            </a:r>
            <a:r>
              <a:rPr lang="el-GR" dirty="0" smtClean="0">
                <a:latin typeface="Bookman Old Style" pitchFamily="18" charset="0"/>
              </a:rPr>
              <a:t> Ιστορία ως σύμβουλος της καθημερινής ζωής.</a:t>
            </a:r>
          </a:p>
          <a:p>
            <a:endParaRPr lang="el-GR" dirty="0" smtClean="0">
              <a:latin typeface="Arial" charset="0"/>
            </a:endParaRPr>
          </a:p>
          <a:p>
            <a:endParaRPr lang="el-GR" dirty="0" smtClean="0">
              <a:latin typeface="Arial" charset="0"/>
            </a:endParaRPr>
          </a:p>
          <a:p>
            <a:endParaRPr lang="el-GR" dirty="0" smtClean="0">
              <a:latin typeface="Arial" charset="0"/>
            </a:endParaRPr>
          </a:p>
          <a:p>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sz="3600" b="1" dirty="0" smtClean="0">
                <a:solidFill>
                  <a:schemeClr val="accent2"/>
                </a:solidFill>
                <a:latin typeface="Bookman Old Style" pitchFamily="18" charset="0"/>
              </a:rPr>
              <a:t>Η πρωτοτυπία των Ελλήνων ιστορικών</a:t>
            </a:r>
            <a:r>
              <a:rPr lang="el-GR" b="1" dirty="0" smtClean="0">
                <a:latin typeface="Bookman Old Style" pitchFamily="18" charset="0"/>
              </a:rPr>
              <a:t/>
            </a:r>
            <a:br>
              <a:rPr lang="el-GR" b="1" dirty="0" smtClean="0">
                <a:latin typeface="Bookman Old Style" pitchFamily="18" charset="0"/>
              </a:rPr>
            </a:br>
            <a:r>
              <a:rPr lang="el-GR" b="1" dirty="0" smtClean="0">
                <a:latin typeface="Bookman Old Style" pitchFamily="18" charset="0"/>
                <a:sym typeface="Wingdings" pitchFamily="2" charset="2"/>
              </a:rPr>
              <a:t> </a:t>
            </a:r>
            <a:r>
              <a:rPr lang="el-GR" dirty="0" smtClean="0">
                <a:latin typeface="Bookman Old Style" pitchFamily="18" charset="0"/>
                <a:sym typeface="Wingdings" pitchFamily="2" charset="2"/>
              </a:rPr>
              <a:t>Διαμόρφωση επιστημονικής μεθόδου </a:t>
            </a:r>
            <a:br>
              <a:rPr lang="el-GR" dirty="0" smtClean="0">
                <a:latin typeface="Bookman Old Style" pitchFamily="18" charset="0"/>
                <a:sym typeface="Wingdings" pitchFamily="2" charset="2"/>
              </a:rPr>
            </a:br>
            <a:r>
              <a:rPr lang="el-GR" b="1" dirty="0" smtClean="0">
                <a:latin typeface="Bookman Old Style" pitchFamily="18" charset="0"/>
                <a:sym typeface="Wingdings" pitchFamily="2" charset="2"/>
              </a:rPr>
              <a:t> </a:t>
            </a:r>
            <a:r>
              <a:rPr lang="el-GR" dirty="0" smtClean="0">
                <a:latin typeface="Bookman Old Style" pitchFamily="18" charset="0"/>
                <a:sym typeface="Wingdings" pitchFamily="2" charset="2"/>
              </a:rPr>
              <a:t>Διαχωρισμός φανταστικού – πραγματικού</a:t>
            </a:r>
            <a:br>
              <a:rPr lang="el-GR" dirty="0" smtClean="0">
                <a:latin typeface="Bookman Old Style" pitchFamily="18" charset="0"/>
                <a:sym typeface="Wingdings" pitchFamily="2" charset="2"/>
              </a:rPr>
            </a:br>
            <a:r>
              <a:rPr lang="el-GR" b="1" dirty="0" smtClean="0">
                <a:latin typeface="Bookman Old Style" pitchFamily="18" charset="0"/>
                <a:sym typeface="Wingdings" pitchFamily="2" charset="2"/>
              </a:rPr>
              <a:t> </a:t>
            </a:r>
            <a:r>
              <a:rPr lang="el-GR" dirty="0" smtClean="0">
                <a:latin typeface="Bookman Old Style" pitchFamily="18" charset="0"/>
                <a:sym typeface="Wingdings" pitchFamily="2" charset="2"/>
              </a:rPr>
              <a:t>Κείμενα λογοτεχνικής αξίας</a:t>
            </a:r>
          </a:p>
          <a:p>
            <a:endParaRPr lang="el-GR"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038600" y="0"/>
            <a:ext cx="4343400" cy="2895600"/>
          </a:xfrm>
          <a:prstGeom prst="rect">
            <a:avLst/>
          </a:prstGeom>
          <a:noFill/>
          <a:ln w="9525">
            <a:noFill/>
            <a:miter lim="800000"/>
            <a:headEnd/>
            <a:tailEnd/>
          </a:ln>
          <a:effectLst/>
        </p:spPr>
        <p:txBody>
          <a:bodyPr>
            <a:spAutoFit/>
          </a:bodyPr>
          <a:lstStyle/>
          <a:p>
            <a:pPr>
              <a:spcBef>
                <a:spcPct val="50000"/>
              </a:spcBef>
            </a:pPr>
            <a:r>
              <a:rPr lang="el-GR" sz="2600" b="1" dirty="0">
                <a:solidFill>
                  <a:schemeClr val="accent2"/>
                </a:solidFill>
                <a:latin typeface="Bookman Old Style" pitchFamily="18" charset="0"/>
              </a:rPr>
              <a:t>Αρχαϊκή Εποχή</a:t>
            </a:r>
            <a:br>
              <a:rPr lang="el-GR" sz="2600" b="1" dirty="0">
                <a:solidFill>
                  <a:schemeClr val="accent2"/>
                </a:solidFill>
                <a:latin typeface="Bookman Old Style" pitchFamily="18" charset="0"/>
              </a:rPr>
            </a:br>
            <a:r>
              <a:rPr lang="el-GR" sz="2600" b="1" dirty="0">
                <a:solidFill>
                  <a:schemeClr val="accent2"/>
                </a:solidFill>
                <a:latin typeface="Bookman Old Style" pitchFamily="18" charset="0"/>
              </a:rPr>
              <a:t>(7ος-6ος αι. </a:t>
            </a:r>
            <a:r>
              <a:rPr lang="el-GR" sz="2600" b="1" dirty="0" err="1">
                <a:solidFill>
                  <a:schemeClr val="accent2"/>
                </a:solidFill>
                <a:latin typeface="Bookman Old Style" pitchFamily="18" charset="0"/>
              </a:rPr>
              <a:t>π.Χ.</a:t>
            </a:r>
            <a:r>
              <a:rPr lang="el-GR" sz="2600" b="1" dirty="0">
                <a:solidFill>
                  <a:schemeClr val="accent2"/>
                </a:solidFill>
                <a:latin typeface="Bookman Old Style" pitchFamily="18" charset="0"/>
              </a:rPr>
              <a:t>)</a:t>
            </a:r>
            <a:r>
              <a:rPr lang="el-GR" b="1" dirty="0">
                <a:latin typeface="Bookman Old Style" pitchFamily="18" charset="0"/>
              </a:rPr>
              <a:t/>
            </a:r>
            <a:br>
              <a:rPr lang="el-GR" b="1" dirty="0">
                <a:latin typeface="Bookman Old Style" pitchFamily="18" charset="0"/>
              </a:rPr>
            </a:br>
            <a:r>
              <a:rPr lang="el-GR" sz="2200" dirty="0">
                <a:latin typeface="Bookman Old Style" pitchFamily="18" charset="0"/>
                <a:sym typeface="Wingdings" pitchFamily="2" charset="2"/>
              </a:rPr>
              <a:t>Ανάπτυξη της τέχνης και της φιλοσοφίας στις πόλεις της </a:t>
            </a:r>
            <a:r>
              <a:rPr lang="el-GR" sz="2200" dirty="0" err="1">
                <a:latin typeface="Bookman Old Style" pitchFamily="18" charset="0"/>
                <a:sym typeface="Wingdings" pitchFamily="2" charset="2"/>
              </a:rPr>
              <a:t>Μ.Ασίας</a:t>
            </a:r>
            <a:r>
              <a:rPr lang="el-GR" sz="2200" dirty="0">
                <a:latin typeface="Bookman Old Style" pitchFamily="18" charset="0"/>
                <a:sym typeface="Wingdings" pitchFamily="2" charset="2"/>
              </a:rPr>
              <a:t>. Πνευματικά επιτεύγματα της εποχής: γεωγραφία,</a:t>
            </a:r>
            <a:r>
              <a:rPr lang="en-US" sz="2200" dirty="0">
                <a:latin typeface="Bookman Old Style" pitchFamily="18" charset="0"/>
                <a:sym typeface="Wingdings" pitchFamily="2" charset="2"/>
              </a:rPr>
              <a:t> </a:t>
            </a:r>
            <a:r>
              <a:rPr lang="el-GR" sz="2200" dirty="0">
                <a:latin typeface="Bookman Old Style" pitchFamily="18" charset="0"/>
                <a:sym typeface="Wingdings" pitchFamily="2" charset="2"/>
              </a:rPr>
              <a:t>εθνογραφία, φιλοσοφία, ιστορία.</a:t>
            </a:r>
          </a:p>
        </p:txBody>
      </p:sp>
      <p:sp>
        <p:nvSpPr>
          <p:cNvPr id="8195" name="Text Box 3"/>
          <p:cNvSpPr txBox="1">
            <a:spLocks noChangeArrowheads="1"/>
          </p:cNvSpPr>
          <p:nvPr/>
        </p:nvSpPr>
        <p:spPr bwMode="auto">
          <a:xfrm>
            <a:off x="4038600" y="2743200"/>
            <a:ext cx="4648200" cy="1493838"/>
          </a:xfrm>
          <a:prstGeom prst="rect">
            <a:avLst/>
          </a:prstGeom>
          <a:noFill/>
          <a:ln w="9525">
            <a:noFill/>
            <a:miter lim="800000"/>
            <a:headEnd/>
            <a:tailEnd/>
          </a:ln>
          <a:effectLst/>
        </p:spPr>
        <p:txBody>
          <a:bodyPr>
            <a:spAutoFit/>
          </a:bodyPr>
          <a:lstStyle/>
          <a:p>
            <a:pPr>
              <a:spcBef>
                <a:spcPct val="50000"/>
              </a:spcBef>
            </a:pPr>
            <a:r>
              <a:rPr lang="el-GR" sz="2600" b="1" dirty="0">
                <a:solidFill>
                  <a:schemeClr val="accent2"/>
                </a:solidFill>
                <a:latin typeface="Bookman Old Style" pitchFamily="18" charset="0"/>
              </a:rPr>
              <a:t>Λογογράφοι</a:t>
            </a:r>
            <a:r>
              <a:rPr lang="el-GR" b="1" dirty="0">
                <a:latin typeface="Bookman Old Style" pitchFamily="18" charset="0"/>
              </a:rPr>
              <a:t/>
            </a:r>
            <a:br>
              <a:rPr lang="el-GR" b="1" dirty="0">
                <a:latin typeface="Bookman Old Style" pitchFamily="18" charset="0"/>
              </a:rPr>
            </a:br>
            <a:r>
              <a:rPr lang="el-GR" sz="2200" dirty="0">
                <a:latin typeface="Bookman Old Style" pitchFamily="18" charset="0"/>
              </a:rPr>
              <a:t>Διονύσιος ο Μιλήσιος, Χάρων ο </a:t>
            </a:r>
            <a:r>
              <a:rPr lang="el-GR" sz="2200" dirty="0" err="1">
                <a:latin typeface="Bookman Old Style" pitchFamily="18" charset="0"/>
              </a:rPr>
              <a:t>Λαμψακηνός</a:t>
            </a:r>
            <a:r>
              <a:rPr lang="el-GR" sz="2200" dirty="0">
                <a:latin typeface="Bookman Old Style" pitchFamily="18" charset="0"/>
              </a:rPr>
              <a:t>, Ξάνθος ο </a:t>
            </a:r>
            <a:r>
              <a:rPr lang="el-GR" sz="2200" dirty="0" err="1">
                <a:latin typeface="Bookman Old Style" pitchFamily="18" charset="0"/>
              </a:rPr>
              <a:t>Λυδός</a:t>
            </a:r>
            <a:r>
              <a:rPr lang="el-GR" sz="2200" dirty="0">
                <a:latin typeface="Bookman Old Style" pitchFamily="18" charset="0"/>
              </a:rPr>
              <a:t>, Εκαταίος ο Μιλήσιος κ.ά</a:t>
            </a:r>
            <a:r>
              <a:rPr lang="el-GR" sz="2200" dirty="0">
                <a:latin typeface="Arial" charset="0"/>
              </a:rPr>
              <a:t>.</a:t>
            </a:r>
            <a:endParaRPr lang="el-GR" sz="2200" dirty="0">
              <a:latin typeface="Arial" charset="0"/>
              <a:sym typeface="Wingdings" pitchFamily="2" charset="2"/>
            </a:endParaRPr>
          </a:p>
        </p:txBody>
      </p:sp>
      <p:sp>
        <p:nvSpPr>
          <p:cNvPr id="8197" name="Text Box 5"/>
          <p:cNvSpPr txBox="1">
            <a:spLocks noChangeArrowheads="1"/>
          </p:cNvSpPr>
          <p:nvPr/>
        </p:nvSpPr>
        <p:spPr bwMode="auto">
          <a:xfrm>
            <a:off x="0" y="4495800"/>
            <a:ext cx="9144000" cy="2462213"/>
          </a:xfrm>
          <a:prstGeom prst="rect">
            <a:avLst/>
          </a:prstGeom>
          <a:noFill/>
          <a:ln w="9525">
            <a:noFill/>
            <a:miter lim="800000"/>
            <a:headEnd/>
            <a:tailEnd/>
          </a:ln>
          <a:effectLst/>
        </p:spPr>
        <p:txBody>
          <a:bodyPr>
            <a:spAutoFit/>
          </a:bodyPr>
          <a:lstStyle/>
          <a:p>
            <a:pPr>
              <a:spcBef>
                <a:spcPct val="50000"/>
              </a:spcBef>
            </a:pPr>
            <a:r>
              <a:rPr lang="el-GR" sz="2200" u="sng" dirty="0">
                <a:latin typeface="Bookman Old Style" pitchFamily="18" charset="0"/>
              </a:rPr>
              <a:t>Χαρακτηριστικά του έργου των λογογράφων</a:t>
            </a:r>
            <a:r>
              <a:rPr lang="el-GR" sz="2200" dirty="0">
                <a:latin typeface="Bookman Old Style" pitchFamily="18" charset="0"/>
              </a:rPr>
              <a:t/>
            </a:r>
            <a:br>
              <a:rPr lang="el-GR" sz="2200" dirty="0">
                <a:latin typeface="Bookman Old Style" pitchFamily="18" charset="0"/>
              </a:rPr>
            </a:br>
            <a:r>
              <a:rPr lang="el-GR" sz="2200" dirty="0">
                <a:latin typeface="Bookman Old Style" pitchFamily="18" charset="0"/>
              </a:rPr>
              <a:t> </a:t>
            </a:r>
            <a:r>
              <a:rPr lang="el-GR" sz="2200" b="1" dirty="0">
                <a:latin typeface="Bookman Old Style" pitchFamily="18" charset="0"/>
                <a:sym typeface="Wingdings" pitchFamily="2" charset="2"/>
              </a:rPr>
              <a:t> </a:t>
            </a:r>
            <a:r>
              <a:rPr lang="el-GR" sz="2200" dirty="0">
                <a:latin typeface="Bookman Old Style" pitchFamily="18" charset="0"/>
              </a:rPr>
              <a:t>Καταγραφή προφορικών παραδόσεων, ταξιδιωτικές περιγραφές, καταγραφή εθίμων διαφόρων λαών</a:t>
            </a:r>
            <a:br>
              <a:rPr lang="el-GR" sz="2200" dirty="0">
                <a:latin typeface="Bookman Old Style" pitchFamily="18" charset="0"/>
              </a:rPr>
            </a:br>
            <a:r>
              <a:rPr lang="el-GR" sz="2200" dirty="0">
                <a:latin typeface="Bookman Old Style" pitchFamily="18" charset="0"/>
              </a:rPr>
              <a:t> </a:t>
            </a:r>
            <a:r>
              <a:rPr lang="el-GR" sz="2200" b="1" dirty="0">
                <a:latin typeface="Bookman Old Style" pitchFamily="18" charset="0"/>
                <a:sym typeface="Wingdings" pitchFamily="2" charset="2"/>
              </a:rPr>
              <a:t> </a:t>
            </a:r>
            <a:r>
              <a:rPr lang="el-GR" sz="2200" dirty="0">
                <a:latin typeface="Bookman Old Style" pitchFamily="18" charset="0"/>
              </a:rPr>
              <a:t>Μυθογραφία (καταγραφή μυθικών διηγήσεων)</a:t>
            </a:r>
            <a:br>
              <a:rPr lang="el-GR" sz="2200" dirty="0">
                <a:latin typeface="Bookman Old Style" pitchFamily="18" charset="0"/>
              </a:rPr>
            </a:br>
            <a:r>
              <a:rPr lang="el-GR" sz="2200" dirty="0">
                <a:latin typeface="Bookman Old Style" pitchFamily="18" charset="0"/>
              </a:rPr>
              <a:t> </a:t>
            </a:r>
            <a:r>
              <a:rPr lang="el-GR" sz="2200" b="1" dirty="0">
                <a:latin typeface="Bookman Old Style" pitchFamily="18" charset="0"/>
                <a:sym typeface="Wingdings" pitchFamily="2" charset="2"/>
              </a:rPr>
              <a:t> </a:t>
            </a:r>
            <a:r>
              <a:rPr lang="el-GR" sz="2200" dirty="0">
                <a:latin typeface="Bookman Old Style" pitchFamily="18" charset="0"/>
              </a:rPr>
              <a:t>Γενεαλογία: α) πίνακες γενεαλογικού δέντρου επιφανών οικογενειών</a:t>
            </a:r>
            <a:br>
              <a:rPr lang="el-GR" sz="2200" dirty="0">
                <a:latin typeface="Bookman Old Style" pitchFamily="18" charset="0"/>
              </a:rPr>
            </a:br>
            <a:r>
              <a:rPr lang="el-GR" sz="2200" dirty="0">
                <a:latin typeface="Bookman Old Style" pitchFamily="18" charset="0"/>
              </a:rPr>
              <a:t>β) Κατάλογοι αρχόντων, αξιωματούχων, νικητών αθλητικών αγώνων</a:t>
            </a:r>
            <a:r>
              <a:rPr lang="el-GR" sz="2200" dirty="0">
                <a:latin typeface="Arial" charset="0"/>
              </a:rPr>
              <a:t>.</a:t>
            </a:r>
          </a:p>
        </p:txBody>
      </p:sp>
      <p:pic>
        <p:nvPicPr>
          <p:cNvPr id="8198" name="Picture 6" descr="ekataios"/>
          <p:cNvPicPr>
            <a:picLocks noChangeAspect="1" noChangeArrowheads="1"/>
          </p:cNvPicPr>
          <p:nvPr/>
        </p:nvPicPr>
        <p:blipFill>
          <a:blip r:embed="rId2" cstate="print"/>
          <a:srcRect/>
          <a:stretch>
            <a:fillRect/>
          </a:stretch>
        </p:blipFill>
        <p:spPr bwMode="auto">
          <a:xfrm>
            <a:off x="0" y="0"/>
            <a:ext cx="3852863" cy="42672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randombar(vertical)">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1+#ppt_w/2"/>
                                          </p:val>
                                        </p:tav>
                                        <p:tav tm="100000">
                                          <p:val>
                                            <p:strVal val="#ppt_x"/>
                                          </p:val>
                                        </p:tav>
                                      </p:tavLst>
                                    </p:anim>
                                    <p:anim calcmode="lin" valueType="num">
                                      <p:cBhvr additive="base">
                                        <p:cTn id="13"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additive="base">
                                        <p:cTn id="18" dur="500" fill="hold"/>
                                        <p:tgtEl>
                                          <p:spTgt spid="8195"/>
                                        </p:tgtEl>
                                        <p:attrNameLst>
                                          <p:attrName>ppt_x</p:attrName>
                                        </p:attrNameLst>
                                      </p:cBhvr>
                                      <p:tavLst>
                                        <p:tav tm="0">
                                          <p:val>
                                            <p:strVal val="1+#ppt_w/2"/>
                                          </p:val>
                                        </p:tav>
                                        <p:tav tm="100000">
                                          <p:val>
                                            <p:strVal val="#ppt_x"/>
                                          </p:val>
                                        </p:tav>
                                      </p:tavLst>
                                    </p:anim>
                                    <p:anim calcmode="lin" valueType="num">
                                      <p:cBhvr additive="base">
                                        <p:cTn id="19"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197"/>
                                        </p:tgtEl>
                                        <p:attrNameLst>
                                          <p:attrName>style.visibility</p:attrName>
                                        </p:attrNameLst>
                                      </p:cBhvr>
                                      <p:to>
                                        <p:strVal val="visible"/>
                                      </p:to>
                                    </p:set>
                                    <p:anim calcmode="lin" valueType="num">
                                      <p:cBhvr additive="base">
                                        <p:cTn id="24" dur="500" fill="hold"/>
                                        <p:tgtEl>
                                          <p:spTgt spid="8197"/>
                                        </p:tgtEl>
                                        <p:attrNameLst>
                                          <p:attrName>ppt_x</p:attrName>
                                        </p:attrNameLst>
                                      </p:cBhvr>
                                      <p:tavLst>
                                        <p:tav tm="0">
                                          <p:val>
                                            <p:strVal val="1+#ppt_w/2"/>
                                          </p:val>
                                        </p:tav>
                                        <p:tav tm="100000">
                                          <p:val>
                                            <p:strVal val="#ppt_x"/>
                                          </p:val>
                                        </p:tav>
                                      </p:tavLst>
                                    </p:anim>
                                    <p:anim calcmode="lin" valueType="num">
                                      <p:cBhvr additive="base">
                                        <p:cTn id="25"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19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228600"/>
            <a:ext cx="7848600" cy="885825"/>
          </a:xfrm>
          <a:prstGeom prst="rect">
            <a:avLst/>
          </a:prstGeom>
          <a:noFill/>
          <a:ln w="9525">
            <a:noFill/>
            <a:miter lim="800000"/>
            <a:headEnd/>
            <a:tailEnd/>
          </a:ln>
          <a:effectLst/>
        </p:spPr>
        <p:txBody>
          <a:bodyPr>
            <a:spAutoFit/>
          </a:bodyPr>
          <a:lstStyle/>
          <a:p>
            <a:pPr>
              <a:spcBef>
                <a:spcPct val="50000"/>
              </a:spcBef>
            </a:pPr>
            <a:r>
              <a:rPr lang="el-GR" sz="2600" b="1" dirty="0">
                <a:solidFill>
                  <a:schemeClr val="accent2"/>
                </a:solidFill>
                <a:latin typeface="Bookman Old Style" pitchFamily="18" charset="0"/>
              </a:rPr>
              <a:t>Ηρόδοτος ο </a:t>
            </a:r>
            <a:r>
              <a:rPr lang="el-GR" sz="2600" b="1" dirty="0" err="1">
                <a:solidFill>
                  <a:schemeClr val="accent2"/>
                </a:solidFill>
                <a:latin typeface="Bookman Old Style" pitchFamily="18" charset="0"/>
              </a:rPr>
              <a:t>Αλικαρνασσεύς</a:t>
            </a:r>
            <a:r>
              <a:rPr lang="el-GR" sz="2600" b="1" dirty="0">
                <a:solidFill>
                  <a:schemeClr val="accent2"/>
                </a:solidFill>
                <a:latin typeface="Bookman Old Style" pitchFamily="18" charset="0"/>
              </a:rPr>
              <a:t/>
            </a:r>
            <a:br>
              <a:rPr lang="el-GR" sz="2600" b="1" dirty="0">
                <a:solidFill>
                  <a:schemeClr val="accent2"/>
                </a:solidFill>
                <a:latin typeface="Bookman Old Style" pitchFamily="18" charset="0"/>
              </a:rPr>
            </a:br>
            <a:r>
              <a:rPr lang="el-GR" sz="2600" b="1" dirty="0">
                <a:solidFill>
                  <a:schemeClr val="accent2"/>
                </a:solidFill>
                <a:latin typeface="Bookman Old Style" pitchFamily="18" charset="0"/>
              </a:rPr>
              <a:t>ο πατέρας της Ιστορίας (5ος αι. </a:t>
            </a:r>
            <a:r>
              <a:rPr lang="el-GR" sz="2600" b="1" dirty="0" err="1">
                <a:solidFill>
                  <a:schemeClr val="accent2"/>
                </a:solidFill>
                <a:latin typeface="Bookman Old Style" pitchFamily="18" charset="0"/>
              </a:rPr>
              <a:t>π.Χ.</a:t>
            </a:r>
            <a:r>
              <a:rPr lang="el-GR" sz="2600" b="1" dirty="0">
                <a:solidFill>
                  <a:schemeClr val="accent2"/>
                </a:solidFill>
                <a:latin typeface="Bookman Old Style" pitchFamily="18" charset="0"/>
              </a:rPr>
              <a:t>)</a:t>
            </a:r>
            <a:endParaRPr lang="el-GR" sz="2200" dirty="0">
              <a:latin typeface="Bookman Old Style" pitchFamily="18" charset="0"/>
              <a:sym typeface="Wingdings" pitchFamily="2" charset="2"/>
            </a:endParaRPr>
          </a:p>
        </p:txBody>
      </p:sp>
      <p:sp>
        <p:nvSpPr>
          <p:cNvPr id="9221" name="Text Box 5"/>
          <p:cNvSpPr txBox="1">
            <a:spLocks noChangeArrowheads="1"/>
          </p:cNvSpPr>
          <p:nvPr/>
        </p:nvSpPr>
        <p:spPr bwMode="auto">
          <a:xfrm>
            <a:off x="1371600" y="2819400"/>
            <a:ext cx="4800600" cy="1107996"/>
          </a:xfrm>
          <a:prstGeom prst="rect">
            <a:avLst/>
          </a:prstGeom>
          <a:noFill/>
          <a:ln w="9525">
            <a:noFill/>
            <a:miter lim="800000"/>
            <a:headEnd/>
            <a:tailEnd/>
          </a:ln>
          <a:effectLst/>
        </p:spPr>
        <p:txBody>
          <a:bodyPr>
            <a:spAutoFit/>
          </a:bodyPr>
          <a:lstStyle/>
          <a:p>
            <a:pPr>
              <a:spcBef>
                <a:spcPct val="50000"/>
              </a:spcBef>
            </a:pPr>
            <a:r>
              <a:rPr lang="el-GR" sz="2200" dirty="0">
                <a:latin typeface="Bookman Old Style" pitchFamily="18" charset="0"/>
              </a:rPr>
              <a:t>9 βιβλία (με ονόματα Μουσών). Συνδυασμός ιστορικής αφήγησης,  γεωγραφίας, εθνογραφίας.</a:t>
            </a:r>
            <a:endParaRPr lang="el-GR" sz="2200" dirty="0">
              <a:latin typeface="Bookman Old Style" pitchFamily="18" charset="0"/>
              <a:sym typeface="Wingdings" pitchFamily="2" charset="2"/>
            </a:endParaRPr>
          </a:p>
        </p:txBody>
      </p:sp>
      <p:sp>
        <p:nvSpPr>
          <p:cNvPr id="9222" name="Text Box 6"/>
          <p:cNvSpPr txBox="1">
            <a:spLocks noChangeArrowheads="1"/>
          </p:cNvSpPr>
          <p:nvPr/>
        </p:nvSpPr>
        <p:spPr bwMode="auto">
          <a:xfrm>
            <a:off x="1219200" y="4191000"/>
            <a:ext cx="5029200" cy="1785104"/>
          </a:xfrm>
          <a:prstGeom prst="rect">
            <a:avLst/>
          </a:prstGeom>
          <a:noFill/>
          <a:ln w="9525">
            <a:noFill/>
            <a:miter lim="800000"/>
            <a:headEnd/>
            <a:tailEnd/>
          </a:ln>
          <a:effectLst/>
        </p:spPr>
        <p:txBody>
          <a:bodyPr>
            <a:spAutoFit/>
          </a:bodyPr>
          <a:lstStyle/>
          <a:p>
            <a:pPr>
              <a:spcBef>
                <a:spcPct val="50000"/>
              </a:spcBef>
            </a:pPr>
            <a:r>
              <a:rPr lang="el-GR" sz="2200" dirty="0">
                <a:latin typeface="Bookman Old Style" pitchFamily="18" charset="0"/>
                <a:sym typeface="Wingdings" pitchFamily="2" charset="2"/>
              </a:rPr>
              <a:t>Κεντρικός θεματικός άξονας η ανάπτυξη της περσικής κυριαρχίας στην Ασία, την Αφρική, την Ελλάδα. Οι συνθήκες σύγκρουσης Ελλήνων-βαρβάρων</a:t>
            </a:r>
          </a:p>
        </p:txBody>
      </p:sp>
      <p:sp>
        <p:nvSpPr>
          <p:cNvPr id="9224" name="Text Box 8"/>
          <p:cNvSpPr txBox="1">
            <a:spLocks noChangeArrowheads="1"/>
          </p:cNvSpPr>
          <p:nvPr/>
        </p:nvSpPr>
        <p:spPr bwMode="auto">
          <a:xfrm>
            <a:off x="1219200" y="1295400"/>
            <a:ext cx="4724400" cy="1446550"/>
          </a:xfrm>
          <a:prstGeom prst="rect">
            <a:avLst/>
          </a:prstGeom>
          <a:noFill/>
          <a:ln w="9525">
            <a:noFill/>
            <a:miter lim="800000"/>
            <a:headEnd/>
            <a:tailEnd/>
          </a:ln>
          <a:effectLst/>
        </p:spPr>
        <p:txBody>
          <a:bodyPr>
            <a:spAutoFit/>
          </a:bodyPr>
          <a:lstStyle/>
          <a:p>
            <a:pPr>
              <a:spcBef>
                <a:spcPct val="50000"/>
              </a:spcBef>
            </a:pPr>
            <a:r>
              <a:rPr lang="el-GR" sz="2200" dirty="0">
                <a:latin typeface="Arial" charset="0"/>
              </a:rPr>
              <a:t> </a:t>
            </a:r>
            <a:r>
              <a:rPr lang="el-GR" sz="2200" dirty="0">
                <a:latin typeface="Bookman Old Style" pitchFamily="18" charset="0"/>
              </a:rPr>
              <a:t>η καταγραφή «μεγάλων και θαυμαστών έργων» για να μη λησμονηθούν τα επιτεύγματα Ελλήνων-βαρβάρων.</a:t>
            </a:r>
          </a:p>
        </p:txBody>
      </p:sp>
      <p:sp>
        <p:nvSpPr>
          <p:cNvPr id="9225" name="Text Box 9"/>
          <p:cNvSpPr txBox="1">
            <a:spLocks noChangeArrowheads="1"/>
          </p:cNvSpPr>
          <p:nvPr/>
        </p:nvSpPr>
        <p:spPr bwMode="auto">
          <a:xfrm>
            <a:off x="609600" y="6096000"/>
            <a:ext cx="8534400" cy="762000"/>
          </a:xfrm>
          <a:prstGeom prst="rect">
            <a:avLst/>
          </a:prstGeom>
          <a:noFill/>
          <a:ln w="9525">
            <a:noFill/>
            <a:miter lim="800000"/>
            <a:headEnd/>
            <a:tailEnd/>
          </a:ln>
          <a:effectLst/>
        </p:spPr>
        <p:txBody>
          <a:bodyPr>
            <a:spAutoFit/>
          </a:bodyPr>
          <a:lstStyle/>
          <a:p>
            <a:pPr>
              <a:spcBef>
                <a:spcPct val="50000"/>
              </a:spcBef>
            </a:pPr>
            <a:r>
              <a:rPr lang="el-GR" sz="2200" dirty="0">
                <a:latin typeface="Bookman Old Style" pitchFamily="18" charset="0"/>
                <a:sym typeface="Wingdings" pitchFamily="2" charset="2"/>
              </a:rPr>
              <a:t>Αξιολογεί την αξιοπιστία των πηγών και εκθέτει προσωπική γνώμη για τα αίτια των μηδικών πολέμων</a:t>
            </a:r>
          </a:p>
        </p:txBody>
      </p:sp>
      <p:pic>
        <p:nvPicPr>
          <p:cNvPr id="9226" name="Picture 10" descr="herodotus2"/>
          <p:cNvPicPr>
            <a:picLocks noChangeAspect="1" noChangeArrowheads="1"/>
          </p:cNvPicPr>
          <p:nvPr/>
        </p:nvPicPr>
        <p:blipFill>
          <a:blip r:embed="rId2" cstate="print"/>
          <a:srcRect/>
          <a:stretch>
            <a:fillRect/>
          </a:stretch>
        </p:blipFill>
        <p:spPr bwMode="auto">
          <a:xfrm>
            <a:off x="6477000" y="1143000"/>
            <a:ext cx="2255838" cy="4267200"/>
          </a:xfrm>
          <a:prstGeom prst="rect">
            <a:avLst/>
          </a:prstGeom>
          <a:noFill/>
        </p:spPr>
      </p:pic>
      <p:sp>
        <p:nvSpPr>
          <p:cNvPr id="9227" name="Text Box 11"/>
          <p:cNvSpPr txBox="1">
            <a:spLocks noChangeArrowheads="1"/>
          </p:cNvSpPr>
          <p:nvPr/>
        </p:nvSpPr>
        <p:spPr bwMode="auto">
          <a:xfrm>
            <a:off x="0" y="1752600"/>
            <a:ext cx="1295400" cy="457200"/>
          </a:xfrm>
          <a:prstGeom prst="rect">
            <a:avLst/>
          </a:prstGeom>
          <a:noFill/>
          <a:ln w="9525">
            <a:noFill/>
            <a:miter lim="800000"/>
            <a:headEnd/>
            <a:tailEnd/>
          </a:ln>
          <a:effectLst/>
        </p:spPr>
        <p:txBody>
          <a:bodyPr>
            <a:spAutoFit/>
          </a:bodyPr>
          <a:lstStyle/>
          <a:p>
            <a:pPr>
              <a:spcBef>
                <a:spcPct val="50000"/>
              </a:spcBef>
            </a:pPr>
            <a:r>
              <a:rPr lang="el-GR" b="1"/>
              <a:t>Στόχος</a:t>
            </a:r>
          </a:p>
        </p:txBody>
      </p:sp>
      <p:sp>
        <p:nvSpPr>
          <p:cNvPr id="9228" name="Text Box 12"/>
          <p:cNvSpPr txBox="1">
            <a:spLocks noChangeArrowheads="1"/>
          </p:cNvSpPr>
          <p:nvPr/>
        </p:nvSpPr>
        <p:spPr bwMode="auto">
          <a:xfrm>
            <a:off x="0" y="3124200"/>
            <a:ext cx="1066800" cy="457200"/>
          </a:xfrm>
          <a:prstGeom prst="rect">
            <a:avLst/>
          </a:prstGeom>
          <a:noFill/>
          <a:ln w="9525">
            <a:noFill/>
            <a:miter lim="800000"/>
            <a:headEnd/>
            <a:tailEnd/>
          </a:ln>
          <a:effectLst/>
        </p:spPr>
        <p:txBody>
          <a:bodyPr>
            <a:spAutoFit/>
          </a:bodyPr>
          <a:lstStyle/>
          <a:p>
            <a:pPr>
              <a:spcBef>
                <a:spcPct val="50000"/>
              </a:spcBef>
            </a:pPr>
            <a:r>
              <a:rPr lang="el-GR" b="1"/>
              <a:t>Εργο</a:t>
            </a:r>
          </a:p>
        </p:txBody>
      </p:sp>
      <p:sp>
        <p:nvSpPr>
          <p:cNvPr id="9229" name="Text Box 13"/>
          <p:cNvSpPr txBox="1">
            <a:spLocks noChangeArrowheads="1"/>
          </p:cNvSpPr>
          <p:nvPr/>
        </p:nvSpPr>
        <p:spPr bwMode="auto">
          <a:xfrm>
            <a:off x="0" y="4572000"/>
            <a:ext cx="1143000" cy="457200"/>
          </a:xfrm>
          <a:prstGeom prst="rect">
            <a:avLst/>
          </a:prstGeom>
          <a:noFill/>
          <a:ln w="9525">
            <a:noFill/>
            <a:miter lim="800000"/>
            <a:headEnd/>
            <a:tailEnd/>
          </a:ln>
          <a:effectLst/>
        </p:spPr>
        <p:txBody>
          <a:bodyPr>
            <a:spAutoFit/>
          </a:bodyPr>
          <a:lstStyle/>
          <a:p>
            <a:pPr>
              <a:spcBef>
                <a:spcPct val="50000"/>
              </a:spcBef>
            </a:pPr>
            <a:r>
              <a:rPr lang="el-GR" b="1"/>
              <a:t>Σκέψη</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randombar(vertical)">
                                      <p:cBhvr>
                                        <p:cTn id="7" dur="500"/>
                                        <p:tgtEl>
                                          <p:spTgt spid="92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0-#ppt_w/2"/>
                                          </p:val>
                                        </p:tav>
                                        <p:tav tm="100000">
                                          <p:val>
                                            <p:strVal val="#ppt_x"/>
                                          </p:val>
                                        </p:tav>
                                      </p:tavLst>
                                    </p:anim>
                                    <p:anim calcmode="lin" valueType="num">
                                      <p:cBhvr additive="base">
                                        <p:cTn id="13"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224"/>
                                        </p:tgtEl>
                                        <p:attrNameLst>
                                          <p:attrName>style.visibility</p:attrName>
                                        </p:attrNameLst>
                                      </p:cBhvr>
                                      <p:to>
                                        <p:strVal val="visible"/>
                                      </p:to>
                                    </p:set>
                                    <p:anim calcmode="lin" valueType="num">
                                      <p:cBhvr additive="base">
                                        <p:cTn id="18" dur="500" fill="hold"/>
                                        <p:tgtEl>
                                          <p:spTgt spid="9224"/>
                                        </p:tgtEl>
                                        <p:attrNameLst>
                                          <p:attrName>ppt_x</p:attrName>
                                        </p:attrNameLst>
                                      </p:cBhvr>
                                      <p:tavLst>
                                        <p:tav tm="0">
                                          <p:val>
                                            <p:strVal val="0-#ppt_w/2"/>
                                          </p:val>
                                        </p:tav>
                                        <p:tav tm="100000">
                                          <p:val>
                                            <p:strVal val="#ppt_x"/>
                                          </p:val>
                                        </p:tav>
                                      </p:tavLst>
                                    </p:anim>
                                    <p:anim calcmode="lin" valueType="num">
                                      <p:cBhvr additive="base">
                                        <p:cTn id="19"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221"/>
                                        </p:tgtEl>
                                        <p:attrNameLst>
                                          <p:attrName>style.visibility</p:attrName>
                                        </p:attrNameLst>
                                      </p:cBhvr>
                                      <p:to>
                                        <p:strVal val="visible"/>
                                      </p:to>
                                    </p:set>
                                    <p:anim calcmode="lin" valueType="num">
                                      <p:cBhvr additive="base">
                                        <p:cTn id="24" dur="500" fill="hold"/>
                                        <p:tgtEl>
                                          <p:spTgt spid="9221"/>
                                        </p:tgtEl>
                                        <p:attrNameLst>
                                          <p:attrName>ppt_x</p:attrName>
                                        </p:attrNameLst>
                                      </p:cBhvr>
                                      <p:tavLst>
                                        <p:tav tm="0">
                                          <p:val>
                                            <p:strVal val="0-#ppt_w/2"/>
                                          </p:val>
                                        </p:tav>
                                        <p:tav tm="100000">
                                          <p:val>
                                            <p:strVal val="#ppt_x"/>
                                          </p:val>
                                        </p:tav>
                                      </p:tavLst>
                                    </p:anim>
                                    <p:anim calcmode="lin" valueType="num">
                                      <p:cBhvr additive="base">
                                        <p:cTn id="25"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222"/>
                                        </p:tgtEl>
                                        <p:attrNameLst>
                                          <p:attrName>style.visibility</p:attrName>
                                        </p:attrNameLst>
                                      </p:cBhvr>
                                      <p:to>
                                        <p:strVal val="visible"/>
                                      </p:to>
                                    </p:set>
                                    <p:anim calcmode="lin" valueType="num">
                                      <p:cBhvr additive="base">
                                        <p:cTn id="30" dur="500" fill="hold"/>
                                        <p:tgtEl>
                                          <p:spTgt spid="9222"/>
                                        </p:tgtEl>
                                        <p:attrNameLst>
                                          <p:attrName>ppt_x</p:attrName>
                                        </p:attrNameLst>
                                      </p:cBhvr>
                                      <p:tavLst>
                                        <p:tav tm="0">
                                          <p:val>
                                            <p:strVal val="0-#ppt_w/2"/>
                                          </p:val>
                                        </p:tav>
                                        <p:tav tm="100000">
                                          <p:val>
                                            <p:strVal val="#ppt_x"/>
                                          </p:val>
                                        </p:tav>
                                      </p:tavLst>
                                    </p:anim>
                                    <p:anim calcmode="lin" valueType="num">
                                      <p:cBhvr additive="base">
                                        <p:cTn id="31"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225"/>
                                        </p:tgtEl>
                                        <p:attrNameLst>
                                          <p:attrName>style.visibility</p:attrName>
                                        </p:attrNameLst>
                                      </p:cBhvr>
                                      <p:to>
                                        <p:strVal val="visible"/>
                                      </p:to>
                                    </p:set>
                                    <p:anim calcmode="lin" valueType="num">
                                      <p:cBhvr additive="base">
                                        <p:cTn id="36" dur="500" fill="hold"/>
                                        <p:tgtEl>
                                          <p:spTgt spid="9225"/>
                                        </p:tgtEl>
                                        <p:attrNameLst>
                                          <p:attrName>ppt_x</p:attrName>
                                        </p:attrNameLst>
                                      </p:cBhvr>
                                      <p:tavLst>
                                        <p:tav tm="0">
                                          <p:val>
                                            <p:strVal val="0-#ppt_w/2"/>
                                          </p:val>
                                        </p:tav>
                                        <p:tav tm="100000">
                                          <p:val>
                                            <p:strVal val="#ppt_x"/>
                                          </p:val>
                                        </p:tav>
                                      </p:tavLst>
                                    </p:anim>
                                    <p:anim calcmode="lin" valueType="num">
                                      <p:cBhvr additive="base">
                                        <p:cTn id="37" dur="500" fill="hold"/>
                                        <p:tgtEl>
                                          <p:spTgt spid="9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1" grpId="0" autoUpdateAnimBg="0"/>
      <p:bldP spid="9222" grpId="0" autoUpdateAnimBg="0"/>
      <p:bldP spid="9224" grpId="0" autoUpdateAnimBg="0"/>
      <p:bldP spid="922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304800"/>
            <a:ext cx="8382000" cy="892552"/>
          </a:xfrm>
          <a:prstGeom prst="rect">
            <a:avLst/>
          </a:prstGeom>
          <a:noFill/>
          <a:ln w="9525">
            <a:noFill/>
            <a:miter lim="800000"/>
            <a:headEnd/>
            <a:tailEnd/>
          </a:ln>
          <a:effectLst/>
        </p:spPr>
        <p:txBody>
          <a:bodyPr>
            <a:spAutoFit/>
          </a:bodyPr>
          <a:lstStyle/>
          <a:p>
            <a:pPr>
              <a:spcBef>
                <a:spcPct val="50000"/>
              </a:spcBef>
            </a:pPr>
            <a:r>
              <a:rPr lang="el-GR" sz="2600" b="1" dirty="0">
                <a:solidFill>
                  <a:schemeClr val="accent2"/>
                </a:solidFill>
                <a:latin typeface="Bookman Old Style" pitchFamily="18" charset="0"/>
              </a:rPr>
              <a:t>Θουκυδίδης, ο μεγαλύτερος ιστορικός (5ος αι. </a:t>
            </a:r>
            <a:r>
              <a:rPr lang="el-GR" sz="2600" b="1" dirty="0" err="1">
                <a:solidFill>
                  <a:schemeClr val="accent2"/>
                </a:solidFill>
                <a:latin typeface="Bookman Old Style" pitchFamily="18" charset="0"/>
              </a:rPr>
              <a:t>π.Χ.</a:t>
            </a:r>
            <a:r>
              <a:rPr lang="el-GR" sz="2600" b="1" dirty="0">
                <a:solidFill>
                  <a:schemeClr val="accent2"/>
                </a:solidFill>
                <a:latin typeface="Bookman Old Style" pitchFamily="18" charset="0"/>
              </a:rPr>
              <a:t>)</a:t>
            </a:r>
            <a:endParaRPr lang="el-GR" sz="2200" dirty="0">
              <a:latin typeface="Bookman Old Style" pitchFamily="18" charset="0"/>
              <a:sym typeface="Wingdings" pitchFamily="2" charset="2"/>
            </a:endParaRPr>
          </a:p>
        </p:txBody>
      </p:sp>
      <p:sp>
        <p:nvSpPr>
          <p:cNvPr id="10245" name="Text Box 5"/>
          <p:cNvSpPr txBox="1">
            <a:spLocks noChangeArrowheads="1"/>
          </p:cNvSpPr>
          <p:nvPr/>
        </p:nvSpPr>
        <p:spPr bwMode="auto">
          <a:xfrm>
            <a:off x="3124200" y="2590800"/>
            <a:ext cx="6019800" cy="2123658"/>
          </a:xfrm>
          <a:prstGeom prst="rect">
            <a:avLst/>
          </a:prstGeom>
          <a:noFill/>
          <a:ln w="9525">
            <a:noFill/>
            <a:miter lim="800000"/>
            <a:headEnd/>
            <a:tailEnd/>
          </a:ln>
          <a:effectLst/>
        </p:spPr>
        <p:txBody>
          <a:bodyPr>
            <a:spAutoFit/>
          </a:bodyPr>
          <a:lstStyle/>
          <a:p>
            <a:pPr>
              <a:spcBef>
                <a:spcPct val="50000"/>
              </a:spcBef>
            </a:pPr>
            <a:r>
              <a:rPr lang="el-GR" sz="2200" dirty="0">
                <a:latin typeface="Bookman Old Style" pitchFamily="18" charset="0"/>
                <a:sym typeface="Wingdings" pitchFamily="2" charset="2"/>
              </a:rPr>
              <a:t>Επίμονη έρευνα των πηγών, αναφορά των αιτιάσεων και των αφορμών αλλά και προβολή των πραγματικών αιτίων. </a:t>
            </a:r>
            <a:r>
              <a:rPr lang="el-GR" sz="2200" b="1" dirty="0">
                <a:latin typeface="Bookman Old Style" pitchFamily="18" charset="0"/>
                <a:sym typeface="Wingdings" pitchFamily="2" charset="2"/>
              </a:rPr>
              <a:t>Αιτία του πολέμου: ο φόβος των Λακεδαιμονίων για τη συνεχή ανάπτυξη της Αθήνας.</a:t>
            </a:r>
          </a:p>
        </p:txBody>
      </p:sp>
      <p:sp>
        <p:nvSpPr>
          <p:cNvPr id="10246" name="Text Box 6"/>
          <p:cNvSpPr txBox="1">
            <a:spLocks noChangeArrowheads="1"/>
          </p:cNvSpPr>
          <p:nvPr/>
        </p:nvSpPr>
        <p:spPr bwMode="auto">
          <a:xfrm>
            <a:off x="3131840" y="4653136"/>
            <a:ext cx="5173960" cy="1107996"/>
          </a:xfrm>
          <a:prstGeom prst="rect">
            <a:avLst/>
          </a:prstGeom>
          <a:noFill/>
          <a:ln w="9525">
            <a:noFill/>
            <a:miter lim="800000"/>
            <a:headEnd/>
            <a:tailEnd/>
          </a:ln>
          <a:effectLst/>
        </p:spPr>
        <p:txBody>
          <a:bodyPr wrap="square">
            <a:spAutoFit/>
          </a:bodyPr>
          <a:lstStyle/>
          <a:p>
            <a:pPr>
              <a:spcBef>
                <a:spcPct val="50000"/>
              </a:spcBef>
            </a:pPr>
            <a:r>
              <a:rPr lang="el-GR" sz="2200" b="1" dirty="0">
                <a:latin typeface="Bookman Old Style" pitchFamily="18" charset="0"/>
                <a:sym typeface="Wingdings" pitchFamily="2" charset="2"/>
              </a:rPr>
              <a:t>Σκοπός</a:t>
            </a:r>
            <a:r>
              <a:rPr lang="el-GR" sz="2200" dirty="0">
                <a:latin typeface="Bookman Old Style" pitchFamily="18" charset="0"/>
                <a:sym typeface="Wingdings" pitchFamily="2" charset="2"/>
              </a:rPr>
              <a:t> της ιστορίας του: </a:t>
            </a:r>
            <a:r>
              <a:rPr lang="el-GR" sz="2200" b="1" dirty="0">
                <a:latin typeface="Bookman Old Style" pitchFamily="18" charset="0"/>
                <a:sym typeface="Wingdings" pitchFamily="2" charset="2"/>
              </a:rPr>
              <a:t>η διδαχή</a:t>
            </a:r>
            <a:r>
              <a:rPr lang="el-GR" sz="2200" dirty="0">
                <a:latin typeface="Bookman Old Style" pitchFamily="18" charset="0"/>
                <a:sym typeface="Wingdings" pitchFamily="2" charset="2"/>
              </a:rPr>
              <a:t> των επόμενων γενεών για τα μελλοντικά γεγονότα</a:t>
            </a:r>
          </a:p>
        </p:txBody>
      </p:sp>
      <p:sp>
        <p:nvSpPr>
          <p:cNvPr id="10248" name="Text Box 8"/>
          <p:cNvSpPr txBox="1">
            <a:spLocks noChangeArrowheads="1"/>
          </p:cNvSpPr>
          <p:nvPr/>
        </p:nvSpPr>
        <p:spPr bwMode="auto">
          <a:xfrm>
            <a:off x="3059832" y="908720"/>
            <a:ext cx="5486400" cy="1785104"/>
          </a:xfrm>
          <a:prstGeom prst="rect">
            <a:avLst/>
          </a:prstGeom>
          <a:noFill/>
          <a:ln w="9525">
            <a:noFill/>
            <a:miter lim="800000"/>
            <a:headEnd/>
            <a:tailEnd/>
          </a:ln>
          <a:effectLst/>
        </p:spPr>
        <p:txBody>
          <a:bodyPr>
            <a:spAutoFit/>
          </a:bodyPr>
          <a:lstStyle/>
          <a:p>
            <a:pPr>
              <a:spcBef>
                <a:spcPct val="50000"/>
              </a:spcBef>
            </a:pPr>
            <a:r>
              <a:rPr lang="el-GR" sz="2200" dirty="0">
                <a:latin typeface="Bookman Old Style" pitchFamily="18" charset="0"/>
              </a:rPr>
              <a:t>Αντικείμενο της ιστορίας του ο Πελοποννησιακός Πόλεμος (431-404 </a:t>
            </a:r>
            <a:r>
              <a:rPr lang="el-GR" sz="2200" dirty="0" err="1">
                <a:latin typeface="Bookman Old Style" pitchFamily="18" charset="0"/>
              </a:rPr>
              <a:t>π.Χ.</a:t>
            </a:r>
            <a:r>
              <a:rPr lang="el-GR" sz="2200" dirty="0">
                <a:latin typeface="Bookman Old Style" pitchFamily="18" charset="0"/>
              </a:rPr>
              <a:t>) και η συντριβή της Αθηναϊκής ηγεμονίας. Η αφήγηση σταματά στο 411 </a:t>
            </a:r>
            <a:r>
              <a:rPr lang="el-GR" sz="2200" dirty="0" err="1">
                <a:latin typeface="Bookman Old Style" pitchFamily="18" charset="0"/>
              </a:rPr>
              <a:t>π.Χ.</a:t>
            </a:r>
            <a:endParaRPr lang="el-GR" dirty="0">
              <a:latin typeface="Bookman Old Style" pitchFamily="18" charset="0"/>
            </a:endParaRPr>
          </a:p>
        </p:txBody>
      </p:sp>
      <p:sp>
        <p:nvSpPr>
          <p:cNvPr id="10249" name="Text Box 9"/>
          <p:cNvSpPr txBox="1">
            <a:spLocks noChangeArrowheads="1"/>
          </p:cNvSpPr>
          <p:nvPr/>
        </p:nvSpPr>
        <p:spPr bwMode="auto">
          <a:xfrm>
            <a:off x="228600" y="5715000"/>
            <a:ext cx="8610600" cy="762000"/>
          </a:xfrm>
          <a:prstGeom prst="rect">
            <a:avLst/>
          </a:prstGeom>
          <a:noFill/>
          <a:ln w="9525">
            <a:noFill/>
            <a:miter lim="800000"/>
            <a:headEnd/>
            <a:tailEnd/>
          </a:ln>
          <a:effectLst/>
        </p:spPr>
        <p:txBody>
          <a:bodyPr>
            <a:spAutoFit/>
          </a:bodyPr>
          <a:lstStyle/>
          <a:p>
            <a:pPr>
              <a:spcBef>
                <a:spcPct val="50000"/>
              </a:spcBef>
            </a:pPr>
            <a:r>
              <a:rPr lang="el-GR" sz="2200" dirty="0">
                <a:latin typeface="Bookman Old Style" pitchFamily="18" charset="0"/>
              </a:rPr>
              <a:t>Χρήση αττικής διαλέκτου που γίνεται στο εξής η γλώσσα της ιστοριογραφίας</a:t>
            </a:r>
          </a:p>
        </p:txBody>
      </p:sp>
      <p:pic>
        <p:nvPicPr>
          <p:cNvPr id="10250" name="Picture 10" descr="thuky1a"/>
          <p:cNvPicPr>
            <a:picLocks noChangeAspect="1" noChangeArrowheads="1"/>
          </p:cNvPicPr>
          <p:nvPr/>
        </p:nvPicPr>
        <p:blipFill>
          <a:blip r:embed="rId2" cstate="print"/>
          <a:srcRect/>
          <a:stretch>
            <a:fillRect/>
          </a:stretch>
        </p:blipFill>
        <p:spPr bwMode="auto">
          <a:xfrm>
            <a:off x="0" y="1066800"/>
            <a:ext cx="2914650" cy="468153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randombar(vertical)">
                                      <p:cBhvr>
                                        <p:cTn id="7" dur="500"/>
                                        <p:tgtEl>
                                          <p:spTgt spid="102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1+#ppt_w/2"/>
                                          </p:val>
                                        </p:tav>
                                        <p:tav tm="100000">
                                          <p:val>
                                            <p:strVal val="#ppt_x"/>
                                          </p:val>
                                        </p:tav>
                                      </p:tavLst>
                                    </p:anim>
                                    <p:anim calcmode="lin" valueType="num">
                                      <p:cBhvr additive="base">
                                        <p:cTn id="13"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248"/>
                                        </p:tgtEl>
                                        <p:attrNameLst>
                                          <p:attrName>style.visibility</p:attrName>
                                        </p:attrNameLst>
                                      </p:cBhvr>
                                      <p:to>
                                        <p:strVal val="visible"/>
                                      </p:to>
                                    </p:set>
                                    <p:anim calcmode="lin" valueType="num">
                                      <p:cBhvr additive="base">
                                        <p:cTn id="18" dur="500" fill="hold"/>
                                        <p:tgtEl>
                                          <p:spTgt spid="10248"/>
                                        </p:tgtEl>
                                        <p:attrNameLst>
                                          <p:attrName>ppt_x</p:attrName>
                                        </p:attrNameLst>
                                      </p:cBhvr>
                                      <p:tavLst>
                                        <p:tav tm="0">
                                          <p:val>
                                            <p:strVal val="1+#ppt_w/2"/>
                                          </p:val>
                                        </p:tav>
                                        <p:tav tm="100000">
                                          <p:val>
                                            <p:strVal val="#ppt_x"/>
                                          </p:val>
                                        </p:tav>
                                      </p:tavLst>
                                    </p:anim>
                                    <p:anim calcmode="lin" valueType="num">
                                      <p:cBhvr additive="base">
                                        <p:cTn id="19"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245"/>
                                        </p:tgtEl>
                                        <p:attrNameLst>
                                          <p:attrName>style.visibility</p:attrName>
                                        </p:attrNameLst>
                                      </p:cBhvr>
                                      <p:to>
                                        <p:strVal val="visible"/>
                                      </p:to>
                                    </p:set>
                                    <p:anim calcmode="lin" valueType="num">
                                      <p:cBhvr additive="base">
                                        <p:cTn id="24" dur="500" fill="hold"/>
                                        <p:tgtEl>
                                          <p:spTgt spid="10245"/>
                                        </p:tgtEl>
                                        <p:attrNameLst>
                                          <p:attrName>ppt_x</p:attrName>
                                        </p:attrNameLst>
                                      </p:cBhvr>
                                      <p:tavLst>
                                        <p:tav tm="0">
                                          <p:val>
                                            <p:strVal val="1+#ppt_w/2"/>
                                          </p:val>
                                        </p:tav>
                                        <p:tav tm="100000">
                                          <p:val>
                                            <p:strVal val="#ppt_x"/>
                                          </p:val>
                                        </p:tav>
                                      </p:tavLst>
                                    </p:anim>
                                    <p:anim calcmode="lin" valueType="num">
                                      <p:cBhvr additive="base">
                                        <p:cTn id="25"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246"/>
                                        </p:tgtEl>
                                        <p:attrNameLst>
                                          <p:attrName>style.visibility</p:attrName>
                                        </p:attrNameLst>
                                      </p:cBhvr>
                                      <p:to>
                                        <p:strVal val="visible"/>
                                      </p:to>
                                    </p:set>
                                    <p:anim calcmode="lin" valueType="num">
                                      <p:cBhvr additive="base">
                                        <p:cTn id="30" dur="500" fill="hold"/>
                                        <p:tgtEl>
                                          <p:spTgt spid="10246"/>
                                        </p:tgtEl>
                                        <p:attrNameLst>
                                          <p:attrName>ppt_x</p:attrName>
                                        </p:attrNameLst>
                                      </p:cBhvr>
                                      <p:tavLst>
                                        <p:tav tm="0">
                                          <p:val>
                                            <p:strVal val="1+#ppt_w/2"/>
                                          </p:val>
                                        </p:tav>
                                        <p:tav tm="100000">
                                          <p:val>
                                            <p:strVal val="#ppt_x"/>
                                          </p:val>
                                        </p:tav>
                                      </p:tavLst>
                                    </p:anim>
                                    <p:anim calcmode="lin" valueType="num">
                                      <p:cBhvr additive="base">
                                        <p:cTn id="31"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0249"/>
                                        </p:tgtEl>
                                        <p:attrNameLst>
                                          <p:attrName>style.visibility</p:attrName>
                                        </p:attrNameLst>
                                      </p:cBhvr>
                                      <p:to>
                                        <p:strVal val="visible"/>
                                      </p:to>
                                    </p:set>
                                    <p:anim calcmode="lin" valueType="num">
                                      <p:cBhvr additive="base">
                                        <p:cTn id="36" dur="500" fill="hold"/>
                                        <p:tgtEl>
                                          <p:spTgt spid="10249"/>
                                        </p:tgtEl>
                                        <p:attrNameLst>
                                          <p:attrName>ppt_x</p:attrName>
                                        </p:attrNameLst>
                                      </p:cBhvr>
                                      <p:tavLst>
                                        <p:tav tm="0">
                                          <p:val>
                                            <p:strVal val="1+#ppt_w/2"/>
                                          </p:val>
                                        </p:tav>
                                        <p:tav tm="100000">
                                          <p:val>
                                            <p:strVal val="#ppt_x"/>
                                          </p:val>
                                        </p:tav>
                                      </p:tavLst>
                                    </p:anim>
                                    <p:anim calcmode="lin" valueType="num">
                                      <p:cBhvr additive="base">
                                        <p:cTn id="37"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5" grpId="0" autoUpdateAnimBg="0"/>
      <p:bldP spid="10246" grpId="0" autoUpdateAnimBg="0"/>
      <p:bldP spid="10248" grpId="0" autoUpdateAnimBg="0"/>
      <p:bldP spid="1024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81200" y="228600"/>
            <a:ext cx="5410200" cy="523220"/>
          </a:xfrm>
          <a:prstGeom prst="rect">
            <a:avLst/>
          </a:prstGeom>
          <a:noFill/>
          <a:ln w="76200" cmpd="tri">
            <a:solidFill>
              <a:srgbClr val="993300"/>
            </a:solidFill>
            <a:miter lim="800000"/>
            <a:headEnd/>
            <a:tailEnd/>
          </a:ln>
          <a:effectLst/>
        </p:spPr>
        <p:txBody>
          <a:bodyPr>
            <a:spAutoFit/>
          </a:bodyPr>
          <a:lstStyle/>
          <a:p>
            <a:pPr algn="ctr">
              <a:spcBef>
                <a:spcPct val="50000"/>
              </a:spcBef>
            </a:pPr>
            <a:r>
              <a:rPr lang="el-GR" sz="2800" b="1" dirty="0">
                <a:solidFill>
                  <a:schemeClr val="accent2"/>
                </a:solidFill>
                <a:latin typeface="Bookman Old Style" pitchFamily="18" charset="0"/>
              </a:rPr>
              <a:t>ΕΝΔΙΑΦΕΡΟΝΤΑ</a:t>
            </a:r>
            <a:r>
              <a:rPr lang="el-GR" sz="2800" b="1" i="1" dirty="0">
                <a:solidFill>
                  <a:schemeClr val="accent2"/>
                </a:solidFill>
                <a:latin typeface="Bookman Old Style" pitchFamily="18" charset="0"/>
              </a:rPr>
              <a:t> </a:t>
            </a:r>
            <a:r>
              <a:rPr lang="el-GR" sz="2800" b="1" dirty="0">
                <a:solidFill>
                  <a:schemeClr val="accent2"/>
                </a:solidFill>
                <a:latin typeface="Bookman Old Style" pitchFamily="18" charset="0"/>
              </a:rPr>
              <a:t>ΚΑΙ ΙΔΕΕΣ</a:t>
            </a:r>
          </a:p>
        </p:txBody>
      </p:sp>
      <p:sp>
        <p:nvSpPr>
          <p:cNvPr id="21507" name="Text Box 3"/>
          <p:cNvSpPr txBox="1">
            <a:spLocks noChangeArrowheads="1"/>
          </p:cNvSpPr>
          <p:nvPr/>
        </p:nvSpPr>
        <p:spPr bwMode="auto">
          <a:xfrm>
            <a:off x="5086350" y="1555750"/>
            <a:ext cx="3733800" cy="646331"/>
          </a:xfrm>
          <a:prstGeom prst="rect">
            <a:avLst/>
          </a:prstGeom>
          <a:noFill/>
          <a:ln w="9525">
            <a:noFill/>
            <a:miter lim="800000"/>
            <a:headEnd/>
            <a:tailEnd/>
          </a:ln>
          <a:effectLst/>
        </p:spPr>
        <p:txBody>
          <a:bodyPr>
            <a:spAutoFit/>
          </a:bodyPr>
          <a:lstStyle/>
          <a:p>
            <a:pPr>
              <a:spcBef>
                <a:spcPct val="50000"/>
              </a:spcBef>
            </a:pPr>
            <a:r>
              <a:rPr lang="el-GR" dirty="0">
                <a:latin typeface="Bookman Old Style" pitchFamily="18" charset="0"/>
              </a:rPr>
              <a:t>Κατανόησε εξ αρχής τη σημασία του πολέμου</a:t>
            </a:r>
          </a:p>
        </p:txBody>
      </p:sp>
      <p:sp>
        <p:nvSpPr>
          <p:cNvPr id="21508" name="Text Box 4"/>
          <p:cNvSpPr txBox="1">
            <a:spLocks noChangeArrowheads="1"/>
          </p:cNvSpPr>
          <p:nvPr/>
        </p:nvSpPr>
        <p:spPr bwMode="auto">
          <a:xfrm>
            <a:off x="5086350" y="2576513"/>
            <a:ext cx="3733800" cy="1200329"/>
          </a:xfrm>
          <a:prstGeom prst="rect">
            <a:avLst/>
          </a:prstGeom>
          <a:noFill/>
          <a:ln w="9525">
            <a:noFill/>
            <a:miter lim="800000"/>
            <a:headEnd/>
            <a:tailEnd/>
          </a:ln>
          <a:effectLst/>
        </p:spPr>
        <p:txBody>
          <a:bodyPr>
            <a:spAutoFit/>
          </a:bodyPr>
          <a:lstStyle/>
          <a:p>
            <a:pPr>
              <a:spcBef>
                <a:spcPct val="50000"/>
              </a:spcBef>
            </a:pPr>
            <a:r>
              <a:rPr lang="el-GR" dirty="0"/>
              <a:t>Ξεκινά την αφήγησή του από τα Τρωικά και τα Μηδικά στηριγμένος σε «εικότα» και «σημεία» ή «μαρτύρια»</a:t>
            </a:r>
          </a:p>
        </p:txBody>
      </p:sp>
      <p:sp>
        <p:nvSpPr>
          <p:cNvPr id="21509" name="Text Box 5"/>
          <p:cNvSpPr txBox="1">
            <a:spLocks noChangeArrowheads="1"/>
          </p:cNvSpPr>
          <p:nvPr/>
        </p:nvSpPr>
        <p:spPr bwMode="auto">
          <a:xfrm>
            <a:off x="5086350" y="4756150"/>
            <a:ext cx="3733800" cy="923330"/>
          </a:xfrm>
          <a:prstGeom prst="rect">
            <a:avLst/>
          </a:prstGeom>
          <a:noFill/>
          <a:ln w="9525">
            <a:noFill/>
            <a:miter lim="800000"/>
            <a:headEnd/>
            <a:tailEnd/>
          </a:ln>
          <a:effectLst/>
        </p:spPr>
        <p:txBody>
          <a:bodyPr>
            <a:spAutoFit/>
          </a:bodyPr>
          <a:lstStyle/>
          <a:p>
            <a:pPr>
              <a:spcBef>
                <a:spcPct val="50000"/>
              </a:spcBef>
            </a:pPr>
            <a:r>
              <a:rPr lang="el-GR" dirty="0">
                <a:latin typeface="Bookman Old Style" pitchFamily="18" charset="0"/>
              </a:rPr>
              <a:t>Βαθύτερη αιτία πολέμου: η ανάπτυξη της Αθήνας (βλ. Ι.70,2</a:t>
            </a:r>
            <a:r>
              <a:rPr lang="el-GR" b="1" dirty="0"/>
              <a:t>)</a:t>
            </a:r>
          </a:p>
        </p:txBody>
      </p:sp>
      <p:grpSp>
        <p:nvGrpSpPr>
          <p:cNvPr id="2" name="Group 6"/>
          <p:cNvGrpSpPr>
            <a:grpSpLocks/>
          </p:cNvGrpSpPr>
          <p:nvPr/>
        </p:nvGrpSpPr>
        <p:grpSpPr bwMode="auto">
          <a:xfrm>
            <a:off x="0" y="981075"/>
            <a:ext cx="4859338" cy="5942013"/>
            <a:chOff x="0" y="618"/>
            <a:chExt cx="3061" cy="3743"/>
          </a:xfrm>
        </p:grpSpPr>
        <p:pic>
          <p:nvPicPr>
            <p:cNvPr id="21511" name="Picture 7" descr="ChurchofMonasteryofFilanthropinon16thcIoannina"/>
            <p:cNvPicPr>
              <a:picLocks noChangeAspect="1" noChangeArrowheads="1"/>
            </p:cNvPicPr>
            <p:nvPr/>
          </p:nvPicPr>
          <p:blipFill>
            <a:blip r:embed="rId2" cstate="print"/>
            <a:srcRect/>
            <a:stretch>
              <a:fillRect/>
            </a:stretch>
          </p:blipFill>
          <p:spPr bwMode="auto">
            <a:xfrm>
              <a:off x="113" y="618"/>
              <a:ext cx="2694" cy="3216"/>
            </a:xfrm>
            <a:prstGeom prst="rect">
              <a:avLst/>
            </a:prstGeom>
            <a:noFill/>
          </p:spPr>
        </p:pic>
        <p:sp>
          <p:nvSpPr>
            <p:cNvPr id="21512" name="Text Box 8"/>
            <p:cNvSpPr txBox="1">
              <a:spLocks noChangeArrowheads="1"/>
            </p:cNvSpPr>
            <p:nvPr/>
          </p:nvSpPr>
          <p:spPr bwMode="auto">
            <a:xfrm>
              <a:off x="0" y="3838"/>
              <a:ext cx="3061" cy="523"/>
            </a:xfrm>
            <a:prstGeom prst="rect">
              <a:avLst/>
            </a:prstGeom>
            <a:noFill/>
            <a:ln w="9525">
              <a:noFill/>
              <a:miter lim="800000"/>
              <a:headEnd/>
              <a:tailEnd/>
            </a:ln>
            <a:effectLst/>
          </p:spPr>
          <p:txBody>
            <a:bodyPr>
              <a:spAutoFit/>
            </a:bodyPr>
            <a:lstStyle/>
            <a:p>
              <a:pPr algn="ctr"/>
              <a:r>
                <a:rPr lang="el-GR" sz="1600" dirty="0">
                  <a:latin typeface="Bookman Old Style" pitchFamily="18" charset="0"/>
                </a:rPr>
                <a:t>Ο Θουκυδίδης σε τοιχογραφία του Ναού </a:t>
              </a:r>
              <a:br>
                <a:rPr lang="el-GR" sz="1600" dirty="0">
                  <a:latin typeface="Bookman Old Style" pitchFamily="18" charset="0"/>
                </a:rPr>
              </a:br>
              <a:r>
                <a:rPr lang="el-GR" sz="1600" dirty="0">
                  <a:latin typeface="Bookman Old Style" pitchFamily="18" charset="0"/>
                </a:rPr>
                <a:t>της Μονής </a:t>
              </a:r>
              <a:r>
                <a:rPr lang="el-GR" sz="1600" dirty="0" err="1">
                  <a:latin typeface="Bookman Old Style" pitchFamily="18" charset="0"/>
                </a:rPr>
                <a:t>Φιλανθρωπινών</a:t>
              </a:r>
              <a:r>
                <a:rPr lang="el-GR" sz="1600" dirty="0">
                  <a:latin typeface="Bookman Old Style" pitchFamily="18" charset="0"/>
                </a:rPr>
                <a:t>. 16ος αιώνας - Ιωάννινα</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lide(fromTop)">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additive="base">
                                        <p:cTn id="12" dur="500" fill="hold"/>
                                        <p:tgtEl>
                                          <p:spTgt spid="21507"/>
                                        </p:tgtEl>
                                        <p:attrNameLst>
                                          <p:attrName>ppt_x</p:attrName>
                                        </p:attrNameLst>
                                      </p:cBhvr>
                                      <p:tavLst>
                                        <p:tav tm="0">
                                          <p:val>
                                            <p:strVal val="1+#ppt_w/2"/>
                                          </p:val>
                                        </p:tav>
                                        <p:tav tm="100000">
                                          <p:val>
                                            <p:strVal val="#ppt_x"/>
                                          </p:val>
                                        </p:tav>
                                      </p:tavLst>
                                    </p:anim>
                                    <p:anim calcmode="lin" valueType="num">
                                      <p:cBhvr additive="base">
                                        <p:cTn id="13"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1508"/>
                                        </p:tgtEl>
                                        <p:attrNameLst>
                                          <p:attrName>style.visibility</p:attrName>
                                        </p:attrNameLst>
                                      </p:cBhvr>
                                      <p:to>
                                        <p:strVal val="visible"/>
                                      </p:to>
                                    </p:set>
                                    <p:anim calcmode="lin" valueType="num">
                                      <p:cBhvr additive="base">
                                        <p:cTn id="18" dur="500" fill="hold"/>
                                        <p:tgtEl>
                                          <p:spTgt spid="21508"/>
                                        </p:tgtEl>
                                        <p:attrNameLst>
                                          <p:attrName>ppt_x</p:attrName>
                                        </p:attrNameLst>
                                      </p:cBhvr>
                                      <p:tavLst>
                                        <p:tav tm="0">
                                          <p:val>
                                            <p:strVal val="1+#ppt_w/2"/>
                                          </p:val>
                                        </p:tav>
                                        <p:tav tm="100000">
                                          <p:val>
                                            <p:strVal val="#ppt_x"/>
                                          </p:val>
                                        </p:tav>
                                      </p:tavLst>
                                    </p:anim>
                                    <p:anim calcmode="lin" valueType="num">
                                      <p:cBhvr additive="base">
                                        <p:cTn id="19"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1509"/>
                                        </p:tgtEl>
                                        <p:attrNameLst>
                                          <p:attrName>style.visibility</p:attrName>
                                        </p:attrNameLst>
                                      </p:cBhvr>
                                      <p:to>
                                        <p:strVal val="visible"/>
                                      </p:to>
                                    </p:set>
                                    <p:anim calcmode="lin" valueType="num">
                                      <p:cBhvr additive="base">
                                        <p:cTn id="24" dur="500" fill="hold"/>
                                        <p:tgtEl>
                                          <p:spTgt spid="21509"/>
                                        </p:tgtEl>
                                        <p:attrNameLst>
                                          <p:attrName>ppt_x</p:attrName>
                                        </p:attrNameLst>
                                      </p:cBhvr>
                                      <p:tavLst>
                                        <p:tav tm="0">
                                          <p:val>
                                            <p:strVal val="1+#ppt_w/2"/>
                                          </p:val>
                                        </p:tav>
                                        <p:tav tm="100000">
                                          <p:val>
                                            <p:strVal val="#ppt_x"/>
                                          </p:val>
                                        </p:tav>
                                      </p:tavLst>
                                    </p:anim>
                                    <p:anim calcmode="lin" valueType="num">
                                      <p:cBhvr additive="base">
                                        <p:cTn id="25"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autoUpdateAnimBg="0"/>
      <p:bldP spid="21508" grpId="0" autoUpdateAnimBg="0"/>
      <p:bldP spid="21509"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375</TotalTime>
  <Words>1142</Words>
  <Application>Microsoft Office PowerPoint</Application>
  <PresentationFormat>Προβολή στην οθόνη (4:3)</PresentationFormat>
  <Paragraphs>194</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Δικαιοσύνη</vt:lpstr>
      <vt:lpstr>ΑΡΧΑΙΟΙ ΕΛΛΗΝΕΣ ΙΣΤΟΡΙΟΓΡΑΦΟΙ</vt:lpstr>
      <vt:lpstr> ΑΡΧΑΙΑ ΕΛΛΗΝΙΚΗ ΓΡΑΜΜΑΤΕΙΑ </vt:lpstr>
      <vt:lpstr>Διαφάνεια 3</vt:lpstr>
      <vt:lpstr>     Προηγούμενες ιστορικές καταγραφές </vt:lpstr>
      <vt:lpstr>Διαφάνεια 5</vt:lpstr>
      <vt:lpstr>Διαφάνεια 6</vt:lpstr>
      <vt:lpstr>Διαφάνεια 7</vt:lpstr>
      <vt:lpstr>Διαφάνεια 8</vt:lpstr>
      <vt:lpstr>Διαφάνεια 9</vt:lpstr>
      <vt:lpstr>Η ΜΕΘΟΔΟΣ ΤΟΥ ΘΟΥΚΥΔΙΔΗ</vt:lpstr>
      <vt:lpstr>Διαφάνεια 11</vt:lpstr>
      <vt:lpstr>ΞΕΝΟΦΩΝΤΑ ΕΛΛΗΝΙΚΑ</vt:lpstr>
      <vt:lpstr>Διαφάνεια 13</vt:lpstr>
      <vt:lpstr>Διαφάνεια 14</vt:lpstr>
      <vt:lpstr>ΒΥΖΑΝΤΙΝΗ  ΕΠΟΧΗ</vt:lpstr>
      <vt:lpstr>Διαφάνεια 16</vt:lpstr>
      <vt:lpstr>Διαφάνεια 17</vt:lpstr>
      <vt:lpstr>Διαφάνεια 18</vt:lpstr>
      <vt:lpstr>Διαφάνεια 19</vt:lpstr>
      <vt:lpstr> ΤΟ ΕΡΓΟ TOY ΕΝΔΙΑΦΕΡΟΝΤΑ ΚΑΙ ΙΔΕΕΣ</vt:lpstr>
      <vt:lpstr>Διαφάνεια 21</vt:lpstr>
      <vt:lpstr>Διαφάνεια 22</vt:lpstr>
      <vt:lpstr>Διαφάνεια 23</vt:lpstr>
      <vt:lpstr>Σωκρατικά</vt:lpstr>
      <vt:lpstr>Διδακτικά</vt:lpstr>
      <vt:lpstr>έργα  </vt:lpstr>
      <vt:lpstr>Αρετές του έργου του Ξενοφώντα</vt:lpstr>
      <vt:lpstr>Διαφάνεια 28</vt:lpstr>
      <vt:lpstr>Διαφάνεια 29</vt:lpstr>
      <vt:lpstr>ΠΕΛΟΠΟΝΝΗΣΙΑΚΟΣ ΠΟΛΕΜΟΣ </vt:lpstr>
      <vt:lpstr>Αίτια</vt:lpstr>
      <vt:lpstr>Διαφάνεια 32</vt:lpstr>
      <vt:lpstr>αφορμές</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35</cp:revision>
  <dcterms:created xsi:type="dcterms:W3CDTF">2015-09-24T11:46:57Z</dcterms:created>
  <dcterms:modified xsi:type="dcterms:W3CDTF">2015-09-24T18:02:52Z</dcterms:modified>
</cp:coreProperties>
</file>