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5"/>
  </p:notesMasterIdLst>
  <p:sldIdLst>
    <p:sldId id="256" r:id="rId2"/>
    <p:sldId id="380" r:id="rId3"/>
    <p:sldId id="381" r:id="rId4"/>
    <p:sldId id="382" r:id="rId5"/>
    <p:sldId id="385" r:id="rId6"/>
    <p:sldId id="386" r:id="rId7"/>
    <p:sldId id="389" r:id="rId8"/>
    <p:sldId id="390" r:id="rId9"/>
    <p:sldId id="391" r:id="rId10"/>
    <p:sldId id="392" r:id="rId11"/>
    <p:sldId id="393" r:id="rId12"/>
    <p:sldId id="394" r:id="rId13"/>
    <p:sldId id="395" r:id="rId14"/>
    <p:sldId id="334" r:id="rId15"/>
    <p:sldId id="333" r:id="rId16"/>
    <p:sldId id="335" r:id="rId17"/>
    <p:sldId id="336" r:id="rId18"/>
    <p:sldId id="258" r:id="rId19"/>
    <p:sldId id="259" r:id="rId20"/>
    <p:sldId id="297" r:id="rId21"/>
    <p:sldId id="261" r:id="rId22"/>
    <p:sldId id="262" r:id="rId23"/>
    <p:sldId id="264" r:id="rId24"/>
    <p:sldId id="265" r:id="rId25"/>
    <p:sldId id="266" r:id="rId26"/>
    <p:sldId id="420" r:id="rId27"/>
    <p:sldId id="378" r:id="rId28"/>
    <p:sldId id="267" r:id="rId29"/>
    <p:sldId id="268" r:id="rId30"/>
    <p:sldId id="269" r:id="rId31"/>
    <p:sldId id="270" r:id="rId32"/>
    <p:sldId id="271" r:id="rId33"/>
    <p:sldId id="294" r:id="rId34"/>
    <p:sldId id="272" r:id="rId35"/>
    <p:sldId id="273" r:id="rId36"/>
    <p:sldId id="293" r:id="rId37"/>
    <p:sldId id="412" r:id="rId38"/>
    <p:sldId id="263" r:id="rId39"/>
    <p:sldId id="295" r:id="rId40"/>
    <p:sldId id="274" r:id="rId41"/>
    <p:sldId id="275" r:id="rId42"/>
    <p:sldId id="321" r:id="rId43"/>
    <p:sldId id="276" r:id="rId44"/>
    <p:sldId id="325" r:id="rId45"/>
    <p:sldId id="277" r:id="rId46"/>
    <p:sldId id="279" r:id="rId47"/>
    <p:sldId id="278" r:id="rId48"/>
    <p:sldId id="299" r:id="rId49"/>
    <p:sldId id="280" r:id="rId50"/>
    <p:sldId id="281" r:id="rId51"/>
    <p:sldId id="282" r:id="rId52"/>
    <p:sldId id="283" r:id="rId53"/>
    <p:sldId id="284" r:id="rId54"/>
    <p:sldId id="285" r:id="rId55"/>
    <p:sldId id="410" r:id="rId56"/>
    <p:sldId id="411" r:id="rId57"/>
    <p:sldId id="286" r:id="rId58"/>
    <p:sldId id="404" r:id="rId59"/>
    <p:sldId id="406" r:id="rId60"/>
    <p:sldId id="405" r:id="rId61"/>
    <p:sldId id="407" r:id="rId62"/>
    <p:sldId id="408" r:id="rId63"/>
    <p:sldId id="417" r:id="rId64"/>
    <p:sldId id="339" r:id="rId65"/>
    <p:sldId id="354" r:id="rId66"/>
    <p:sldId id="300" r:id="rId67"/>
    <p:sldId id="403" r:id="rId68"/>
    <p:sldId id="370" r:id="rId69"/>
    <p:sldId id="402" r:id="rId70"/>
    <p:sldId id="355" r:id="rId71"/>
    <p:sldId id="324" r:id="rId72"/>
    <p:sldId id="341" r:id="rId73"/>
    <p:sldId id="287" r:id="rId74"/>
    <p:sldId id="288" r:id="rId75"/>
    <p:sldId id="289" r:id="rId76"/>
    <p:sldId id="290" r:id="rId77"/>
    <p:sldId id="291" r:id="rId78"/>
    <p:sldId id="292" r:id="rId79"/>
    <p:sldId id="338" r:id="rId80"/>
    <p:sldId id="340" r:id="rId81"/>
    <p:sldId id="413" r:id="rId82"/>
    <p:sldId id="342" r:id="rId83"/>
    <p:sldId id="344" r:id="rId84"/>
    <p:sldId id="346" r:id="rId85"/>
    <p:sldId id="414" r:id="rId86"/>
    <p:sldId id="415" r:id="rId87"/>
    <p:sldId id="416" r:id="rId88"/>
    <p:sldId id="418" r:id="rId89"/>
    <p:sldId id="360" r:id="rId90"/>
    <p:sldId id="362" r:id="rId91"/>
    <p:sldId id="372" r:id="rId92"/>
    <p:sldId id="421" r:id="rId93"/>
    <p:sldId id="422" r:id="rId94"/>
    <p:sldId id="424" r:id="rId95"/>
    <p:sldId id="426" r:id="rId96"/>
    <p:sldId id="427" r:id="rId97"/>
    <p:sldId id="429" r:id="rId98"/>
    <p:sldId id="430" r:id="rId99"/>
    <p:sldId id="431" r:id="rId100"/>
    <p:sldId id="454" r:id="rId101"/>
    <p:sldId id="455" r:id="rId102"/>
    <p:sldId id="432" r:id="rId103"/>
    <p:sldId id="433" r:id="rId104"/>
    <p:sldId id="467" r:id="rId105"/>
    <p:sldId id="434" r:id="rId106"/>
    <p:sldId id="456" r:id="rId107"/>
    <p:sldId id="435" r:id="rId108"/>
    <p:sldId id="445" r:id="rId109"/>
    <p:sldId id="446" r:id="rId110"/>
    <p:sldId id="437" r:id="rId111"/>
    <p:sldId id="436" r:id="rId112"/>
    <p:sldId id="447" r:id="rId113"/>
    <p:sldId id="448" r:id="rId114"/>
    <p:sldId id="449" r:id="rId115"/>
    <p:sldId id="450" r:id="rId116"/>
    <p:sldId id="451" r:id="rId117"/>
    <p:sldId id="452" r:id="rId118"/>
    <p:sldId id="453" r:id="rId119"/>
    <p:sldId id="457" r:id="rId120"/>
    <p:sldId id="458" r:id="rId121"/>
    <p:sldId id="459" r:id="rId122"/>
    <p:sldId id="461" r:id="rId123"/>
    <p:sldId id="462" r:id="rId124"/>
    <p:sldId id="463" r:id="rId125"/>
    <p:sldId id="464" r:id="rId126"/>
    <p:sldId id="465" r:id="rId127"/>
    <p:sldId id="466" r:id="rId128"/>
    <p:sldId id="460" r:id="rId129"/>
    <p:sldId id="468" r:id="rId130"/>
    <p:sldId id="469" r:id="rId131"/>
    <p:sldId id="480" r:id="rId132"/>
    <p:sldId id="482" r:id="rId133"/>
    <p:sldId id="481" r:id="rId134"/>
    <p:sldId id="470" r:id="rId135"/>
    <p:sldId id="471" r:id="rId136"/>
    <p:sldId id="472" r:id="rId137"/>
    <p:sldId id="473" r:id="rId138"/>
    <p:sldId id="474" r:id="rId139"/>
    <p:sldId id="475" r:id="rId140"/>
    <p:sldId id="476" r:id="rId141"/>
    <p:sldId id="477" r:id="rId142"/>
    <p:sldId id="483" r:id="rId143"/>
    <p:sldId id="375" r:id="rId14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100" d="100"/>
          <a:sy n="100" d="100"/>
        </p:scale>
        <p:origin x="-43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BB83AB-FD74-4692-9393-A0D010C03788}" type="datetimeFigureOut">
              <a:rPr lang="el-GR" smtClean="0"/>
              <a:pPr/>
              <a:t>30/9/2015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2B64BA-6837-4867-9444-6FAC5AF1B5F3}"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A8560D-4E1A-490C-85D5-223CBC70CDC3}" type="slidenum">
              <a:rPr lang="el-GR" smtClean="0"/>
              <a:pPr/>
              <a:t>131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5A8560D-4E1A-490C-85D5-223CBC70CDC3}" type="slidenum">
              <a:rPr lang="el-GR" smtClean="0"/>
              <a:pPr/>
              <a:t>133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F41C1B2-B4DE-4580-BB1B-71D9D278E603}" type="datetimeFigureOut">
              <a:rPr lang="el-GR" smtClean="0"/>
              <a:pPr/>
              <a:t>30/9/2015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8C71C60-BC75-4C0C-9F5E-D96D3EC08E30}" type="slidenum">
              <a:rPr lang="el-GR" smtClean="0"/>
              <a:pPr/>
              <a:t>‹#›</a:t>
            </a:fld>
            <a:endParaRPr lang="el-GR"/>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41C1B2-B4DE-4580-BB1B-71D9D278E603}" type="datetimeFigureOut">
              <a:rPr lang="el-GR" smtClean="0"/>
              <a:pPr/>
              <a:t>30/9/2015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8C71C60-BC75-4C0C-9F5E-D96D3EC08E30}" type="slidenum">
              <a:rPr lang="el-GR" smtClean="0"/>
              <a:pPr/>
              <a:t>‹#›</a:t>
            </a:fld>
            <a:endParaRPr lang="el-GR"/>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41C1B2-B4DE-4580-BB1B-71D9D278E603}" type="datetimeFigureOut">
              <a:rPr lang="el-GR" smtClean="0"/>
              <a:pPr/>
              <a:t>30/9/2015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8C71C60-BC75-4C0C-9F5E-D96D3EC08E30}" type="slidenum">
              <a:rPr lang="el-GR" smtClean="0"/>
              <a:pPr/>
              <a:t>‹#›</a:t>
            </a:fld>
            <a:endParaRPr lang="el-GR"/>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F41C1B2-B4DE-4580-BB1B-71D9D278E603}" type="datetimeFigureOut">
              <a:rPr lang="el-GR" smtClean="0"/>
              <a:pPr/>
              <a:t>30/9/2015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8C71C60-BC75-4C0C-9F5E-D96D3EC08E30}" type="slidenum">
              <a:rPr lang="el-GR" smtClean="0"/>
              <a:pPr/>
              <a:t>‹#›</a:t>
            </a:fld>
            <a:endParaRPr lang="el-GR"/>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F41C1B2-B4DE-4580-BB1B-71D9D278E603}" type="datetimeFigureOut">
              <a:rPr lang="el-GR" smtClean="0"/>
              <a:pPr/>
              <a:t>30/9/2015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8C71C60-BC75-4C0C-9F5E-D96D3EC08E30}" type="slidenum">
              <a:rPr lang="el-GR" smtClean="0"/>
              <a:pPr/>
              <a:t>‹#›</a:t>
            </a:fld>
            <a:endParaRPr lang="el-GR"/>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F41C1B2-B4DE-4580-BB1B-71D9D278E603}" type="datetimeFigureOut">
              <a:rPr lang="el-GR" smtClean="0"/>
              <a:pPr/>
              <a:t>30/9/2015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8C71C60-BC75-4C0C-9F5E-D96D3EC08E30}" type="slidenum">
              <a:rPr lang="el-GR" smtClean="0"/>
              <a:pPr/>
              <a:t>‹#›</a:t>
            </a:fld>
            <a:endParaRPr lang="el-GR"/>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F41C1B2-B4DE-4580-BB1B-71D9D278E603}" type="datetimeFigureOut">
              <a:rPr lang="el-GR" smtClean="0"/>
              <a:pPr/>
              <a:t>30/9/2015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8C71C60-BC75-4C0C-9F5E-D96D3EC08E30}" type="slidenum">
              <a:rPr lang="el-GR" smtClean="0"/>
              <a:pPr/>
              <a:t>‹#›</a:t>
            </a:fld>
            <a:endParaRPr lang="el-GR"/>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F41C1B2-B4DE-4580-BB1B-71D9D278E603}" type="datetimeFigureOut">
              <a:rPr lang="el-GR" smtClean="0"/>
              <a:pPr/>
              <a:t>30/9/2015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8C71C60-BC75-4C0C-9F5E-D96D3EC08E30}" type="slidenum">
              <a:rPr lang="el-GR" smtClean="0"/>
              <a:pPr/>
              <a:t>‹#›</a:t>
            </a:fld>
            <a:endParaRPr lang="el-GR"/>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F41C1B2-B4DE-4580-BB1B-71D9D278E603}" type="datetimeFigureOut">
              <a:rPr lang="el-GR" smtClean="0"/>
              <a:pPr/>
              <a:t>30/9/2015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8C71C60-BC75-4C0C-9F5E-D96D3EC08E30}" type="slidenum">
              <a:rPr lang="el-GR" smtClean="0"/>
              <a:pPr/>
              <a:t>‹#›</a:t>
            </a:fld>
            <a:endParaRPr lang="el-GR"/>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F41C1B2-B4DE-4580-BB1B-71D9D278E603}" type="datetimeFigureOut">
              <a:rPr lang="el-GR" smtClean="0"/>
              <a:pPr/>
              <a:t>30/9/2015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8C71C60-BC75-4C0C-9F5E-D96D3EC08E30}" type="slidenum">
              <a:rPr lang="el-GR" smtClean="0"/>
              <a:pPr/>
              <a:t>‹#›</a:t>
            </a:fld>
            <a:endParaRPr lang="el-GR"/>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F41C1B2-B4DE-4580-BB1B-71D9D278E603}" type="datetimeFigureOut">
              <a:rPr lang="el-GR" smtClean="0"/>
              <a:pPr/>
              <a:t>30/9/2015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8C71C60-BC75-4C0C-9F5E-D96D3EC08E30}" type="slidenum">
              <a:rPr lang="el-GR" smtClean="0"/>
              <a:pPr/>
              <a:t>‹#›</a:t>
            </a:fld>
            <a:endParaRPr lang="el-GR"/>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1C1B2-B4DE-4580-BB1B-71D9D278E603}" type="datetimeFigureOut">
              <a:rPr lang="el-GR" smtClean="0"/>
              <a:pPr/>
              <a:t>30/9/2015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C71C60-BC75-4C0C-9F5E-D96D3EC08E3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hyperlink" Target="http://el.wikipedia.org/wiki/425_%CF%80.%CE%A7." TargetMode="External"/><Relationship Id="rId13" Type="http://schemas.openxmlformats.org/officeDocument/2006/relationships/hyperlink" Target="http://el.wikisource.org/wiki/%CE%97%CF%81%CE%B1%CE%BA%CE%BB%CE%B5%CE%AF%CE%B4%CE%B1%CE%B9" TargetMode="External"/><Relationship Id="rId18" Type="http://schemas.openxmlformats.org/officeDocument/2006/relationships/hyperlink" Target="http://el.wikisource.org/wiki/%CE%99%CF%80%CF%80%CF%8C%CE%BB%CF%85%CF%84%CE%BF%CF%82" TargetMode="External"/><Relationship Id="rId26" Type="http://schemas.openxmlformats.org/officeDocument/2006/relationships/hyperlink" Target="http://el.wikisource.org/wiki/%CE%9F%CF%81%CE%AD%CF%83%CF%84%CE%B7%CF%82" TargetMode="External"/><Relationship Id="rId3" Type="http://schemas.openxmlformats.org/officeDocument/2006/relationships/hyperlink" Target="http://el.wikipedia.org/wiki/438_%CF%80.%CE%A7." TargetMode="External"/><Relationship Id="rId21" Type="http://schemas.openxmlformats.org/officeDocument/2006/relationships/hyperlink" Target="http://el.wikisource.org/wiki/%CE%99%CF%86%CE%B9%CE%B3%CE%AD%CE%BD%CE%B5%CE%B9%CE%B1_%CE%B5%CE%BD_%CE%A4%CE%B1%CF%8D%CF%81%CE%BF%CE%B9%CF%82" TargetMode="External"/><Relationship Id="rId7" Type="http://schemas.openxmlformats.org/officeDocument/2006/relationships/hyperlink" Target="http://el.wikisource.org/wiki/%CE%95%CE%BA%CE%AC%CE%B2%CE%B7" TargetMode="External"/><Relationship Id="rId12" Type="http://schemas.openxmlformats.org/officeDocument/2006/relationships/hyperlink" Target="http://el.wikipedia.org/wiki/413_%CF%80.%CE%A7." TargetMode="External"/><Relationship Id="rId17" Type="http://schemas.openxmlformats.org/officeDocument/2006/relationships/hyperlink" Target="http://el.wikisource.org/wiki/%CE%99%CE%BA%CE%AD%CF%84%CE%B9%CE%B4%CE%B5%CF%82" TargetMode="External"/><Relationship Id="rId25" Type="http://schemas.openxmlformats.org/officeDocument/2006/relationships/hyperlink" Target="http://el.wikipedia.org/wiki/431_%CF%80.%CE%A7." TargetMode="External"/><Relationship Id="rId33" Type="http://schemas.openxmlformats.org/officeDocument/2006/relationships/image" Target="../media/image9.jpeg"/><Relationship Id="rId2" Type="http://schemas.openxmlformats.org/officeDocument/2006/relationships/hyperlink" Target="http://el.wikisource.org/wiki/%CE%86%CE%BB%CE%BA%CE%B7%CF%83%CF%84%CE%B9%CF%82" TargetMode="External"/><Relationship Id="rId16" Type="http://schemas.openxmlformats.org/officeDocument/2006/relationships/hyperlink" Target="http://el.wikipedia.org/wiki/424_%CF%80.%CE%A7." TargetMode="External"/><Relationship Id="rId20" Type="http://schemas.openxmlformats.org/officeDocument/2006/relationships/hyperlink" Target="http://el.wikisource.org/wiki/%CE%99%CF%86%CE%B9%CE%B3%CE%AD%CE%BD%CE%B5%CE%B9%CE%B1_%CE%B5%CE%BD_%CE%91%CF%85%CE%BB%CE%AF%CE%B4%CE%B9" TargetMode="External"/><Relationship Id="rId29" Type="http://schemas.openxmlformats.org/officeDocument/2006/relationships/hyperlink" Target="http://el.wikipedia.org/wiki/453_%CF%80.%CE%A7." TargetMode="External"/><Relationship Id="rId1" Type="http://schemas.openxmlformats.org/officeDocument/2006/relationships/slideLayout" Target="../slideLayouts/slideLayout4.xml"/><Relationship Id="rId6" Type="http://schemas.openxmlformats.org/officeDocument/2006/relationships/hyperlink" Target="http://el.wikisource.org/wiki/%CE%92%CE%AC%CE%BA%CF%87%CE%B1%CE%B9" TargetMode="External"/><Relationship Id="rId11" Type="http://schemas.openxmlformats.org/officeDocument/2006/relationships/hyperlink" Target="http://el.wikisource.org/wiki/%CE%97%CE%BB%CE%AD%CE%BA%CF%84%CF%81%CE%B1" TargetMode="External"/><Relationship Id="rId24" Type="http://schemas.openxmlformats.org/officeDocument/2006/relationships/hyperlink" Target="http://el.wikisource.org/wiki/M%CE%AE%CE%B4%CE%B5%CE%B9%CE%B1" TargetMode="External"/><Relationship Id="rId32" Type="http://schemas.openxmlformats.org/officeDocument/2006/relationships/hyperlink" Target="http://el.wikisource.org/wiki/%CE%A6%CE%BF%CE%AF%CE%BD%CE%B9%CF%83%CF%83%CE%B1%CE%B9" TargetMode="External"/><Relationship Id="rId5" Type="http://schemas.openxmlformats.org/officeDocument/2006/relationships/hyperlink" Target="http://el.wikipedia.org/wiki/420_%CF%80.%CE%A7." TargetMode="External"/><Relationship Id="rId15" Type="http://schemas.openxmlformats.org/officeDocument/2006/relationships/hyperlink" Target="http://el.wikisource.org/wiki/%CE%97%CF%81%CE%B1%CE%BA%CE%BB%CE%AE%CF%82_%CE%BC%CE%B1%CE%B9%CE%BD%CF%8C%CE%BC%CE%B5%CE%BD%CE%BF%CF%82" TargetMode="External"/><Relationship Id="rId23" Type="http://schemas.openxmlformats.org/officeDocument/2006/relationships/hyperlink" Target="http://el.wikisource.org/wiki/%CE%9A%CF%8D%CE%BA%CE%BB%CF%89%CF%88" TargetMode="External"/><Relationship Id="rId28" Type="http://schemas.openxmlformats.org/officeDocument/2006/relationships/hyperlink" Target="http://el.wikisource.org/wiki/%CE%A1%CE%AE%CF%83%CE%BF%CF%82" TargetMode="External"/><Relationship Id="rId10" Type="http://schemas.openxmlformats.org/officeDocument/2006/relationships/hyperlink" Target="http://el.wikipedia.org/wiki/412_%CF%80.%CE%A7." TargetMode="External"/><Relationship Id="rId19" Type="http://schemas.openxmlformats.org/officeDocument/2006/relationships/hyperlink" Target="http://el.wikipedia.org/wiki/428_%CF%80.%CE%A7." TargetMode="External"/><Relationship Id="rId31" Type="http://schemas.openxmlformats.org/officeDocument/2006/relationships/hyperlink" Target="http://el.wikipedia.org/wiki/415_%CF%80.%CE%A7." TargetMode="External"/><Relationship Id="rId4" Type="http://schemas.openxmlformats.org/officeDocument/2006/relationships/hyperlink" Target="http://el.wikisource.org/wiki/%CE%91%CE%BD%CE%B4%CF%81%CE%BF%CE%BC%CE%AC%CF%87%CE%B7" TargetMode="External"/><Relationship Id="rId9" Type="http://schemas.openxmlformats.org/officeDocument/2006/relationships/hyperlink" Target="http://el.wikisource.org/wiki/%CE%95%CE%BB%CE%AD%CE%BD%CE%B7" TargetMode="External"/><Relationship Id="rId14" Type="http://schemas.openxmlformats.org/officeDocument/2006/relationships/hyperlink" Target="http://el.wikipedia.org/wiki/417_%CF%80.%CE%A7." TargetMode="External"/><Relationship Id="rId22" Type="http://schemas.openxmlformats.org/officeDocument/2006/relationships/hyperlink" Target="http://el.wikisource.org/wiki/%CE%8A%CF%89%CE%BD" TargetMode="External"/><Relationship Id="rId27" Type="http://schemas.openxmlformats.org/officeDocument/2006/relationships/hyperlink" Target="http://el.wikipedia.org/wiki/408_%CF%80.%CE%A7." TargetMode="External"/><Relationship Id="rId30" Type="http://schemas.openxmlformats.org/officeDocument/2006/relationships/hyperlink" Target="http://el.wikisource.org/wiki/%CE%A4%CF%81%CF%89%CE%AC%CE%B4%CE%B5%CF%82" TargetMode="External"/></Relationships>
</file>

<file path=ppt/slides/_rels/slide10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l.wikipedia.org/wiki/%CE%99%CF%87%CE%BD%CE%B5%CF%85%CF%84%CE%B1%CE%AF" TargetMode="External"/><Relationship Id="rId2" Type="http://schemas.openxmlformats.org/officeDocument/2006/relationships/hyperlink" Target="http://el.wikisource.org/wiki/%CE%9A%CF%8D%CE%BA%CE%BB%CF%89%CF%88"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8" Type="http://schemas.openxmlformats.org/officeDocument/2006/relationships/hyperlink" Target="https://el.wikipedia.org/wiki/425_%CF%80.%CE%A7." TargetMode="External"/><Relationship Id="rId13" Type="http://schemas.openxmlformats.org/officeDocument/2006/relationships/hyperlink" Target="https://el.wikisource.org/wiki/%CE%97%CF%81%CE%B1%CE%BA%CE%BB%CE%B5%CE%AF%CE%B4%CE%B1%CE%B9" TargetMode="External"/><Relationship Id="rId18" Type="http://schemas.openxmlformats.org/officeDocument/2006/relationships/hyperlink" Target="https://el.wikisource.org/wiki/%CE%99%CF%80%CF%80%CF%8C%CE%BB%CF%85%CF%84%CE%BF%CF%82" TargetMode="External"/><Relationship Id="rId26" Type="http://schemas.openxmlformats.org/officeDocument/2006/relationships/hyperlink" Target="https://el.wikisource.org/wiki/%CE%9F%CF%81%CE%AD%CF%83%CF%84%CE%B7%CF%82" TargetMode="External"/><Relationship Id="rId3" Type="http://schemas.openxmlformats.org/officeDocument/2006/relationships/hyperlink" Target="https://el.wikisource.org/wiki/%CE%91%CE%BD%CE%B4%CF%81%CE%BF%CE%BC%CE%AC%CF%87%CE%B7" TargetMode="External"/><Relationship Id="rId21" Type="http://schemas.openxmlformats.org/officeDocument/2006/relationships/hyperlink" Target="https://el.wikisource.org/wiki/%CE%99%CF%86%CE%B9%CE%B3%CE%AD%CE%BD%CE%B5%CE%B9%CE%B1_%CE%B5%CE%BD_%CE%A4%CE%B1%CF%8D%CF%81%CE%BF%CE%B9%CF%82" TargetMode="External"/><Relationship Id="rId34" Type="http://schemas.openxmlformats.org/officeDocument/2006/relationships/hyperlink" Target="http://www.mlahanas.de/Greeks/Live/Writer/Euripides.htm" TargetMode="External"/><Relationship Id="rId7" Type="http://schemas.openxmlformats.org/officeDocument/2006/relationships/hyperlink" Target="https://el.wikisource.org/wiki/%CE%95%CE%BA%CE%AC%CE%B2%CE%B7" TargetMode="External"/><Relationship Id="rId12" Type="http://schemas.openxmlformats.org/officeDocument/2006/relationships/hyperlink" Target="https://el.wikipedia.org/wiki/413_%CF%80.%CE%A7." TargetMode="External"/><Relationship Id="rId17" Type="http://schemas.openxmlformats.org/officeDocument/2006/relationships/hyperlink" Target="https://el.wikisource.org/wiki/%CE%99%CE%BA%CE%AD%CF%84%CE%B9%CE%B4%CE%B5%CF%82" TargetMode="External"/><Relationship Id="rId25" Type="http://schemas.openxmlformats.org/officeDocument/2006/relationships/hyperlink" Target="https://el.wikipedia.org/wiki/431_%CF%80.%CE%A7." TargetMode="External"/><Relationship Id="rId33" Type="http://schemas.openxmlformats.org/officeDocument/2006/relationships/image" Target="../media/image81.jpeg"/><Relationship Id="rId2" Type="http://schemas.openxmlformats.org/officeDocument/2006/relationships/notesSlide" Target="../notesSlides/notesSlide2.xml"/><Relationship Id="rId16" Type="http://schemas.openxmlformats.org/officeDocument/2006/relationships/hyperlink" Target="https://el.wikipedia.org/wiki/424_%CF%80.%CE%A7." TargetMode="External"/><Relationship Id="rId20" Type="http://schemas.openxmlformats.org/officeDocument/2006/relationships/hyperlink" Target="https://el.wikisource.org/wiki/%CE%99%CF%86%CE%B9%CE%B3%CE%AD%CE%BD%CE%B5%CE%B9%CE%B1_%CE%B5%CE%BD_%CE%91%CF%85%CE%BB%CE%AF%CE%B4%CE%B9" TargetMode="External"/><Relationship Id="rId29" Type="http://schemas.openxmlformats.org/officeDocument/2006/relationships/hyperlink" Target="https://el.wikipedia.org/wiki/453_%CF%80.%CE%A7." TargetMode="External"/><Relationship Id="rId1" Type="http://schemas.openxmlformats.org/officeDocument/2006/relationships/slideLayout" Target="../slideLayouts/slideLayout7.xml"/><Relationship Id="rId6" Type="http://schemas.openxmlformats.org/officeDocument/2006/relationships/hyperlink" Target="https://el.wikipedia.org/wiki/420_%CF%80.%CE%A7." TargetMode="External"/><Relationship Id="rId11" Type="http://schemas.openxmlformats.org/officeDocument/2006/relationships/hyperlink" Target="https://el.wikisource.org/wiki/%CE%97%CE%BB%CE%AD%CE%BA%CF%84%CF%81%CE%B1" TargetMode="External"/><Relationship Id="rId24" Type="http://schemas.openxmlformats.org/officeDocument/2006/relationships/hyperlink" Target="https://el.wikisource.org/wiki/M%CE%AE%CE%B4%CE%B5%CE%B9%CE%B1" TargetMode="External"/><Relationship Id="rId32" Type="http://schemas.openxmlformats.org/officeDocument/2006/relationships/hyperlink" Target="https://el.wikisource.org/wiki/%CE%A6%CE%BF%CE%AF%CE%BD%CE%B9%CF%83%CF%83%CE%B1%CE%B9" TargetMode="External"/><Relationship Id="rId5" Type="http://schemas.openxmlformats.org/officeDocument/2006/relationships/hyperlink" Target="https://el.wikipedia.org/wiki/438_%CF%80.%CE%A7." TargetMode="External"/><Relationship Id="rId15" Type="http://schemas.openxmlformats.org/officeDocument/2006/relationships/hyperlink" Target="https://el.wikisource.org/wiki/%CE%97%CF%81%CE%B1%CE%BA%CE%BB%CE%AE%CF%82_%CE%BC%CE%B1%CE%B9%CE%BD%CF%8C%CE%BC%CE%B5%CE%BD%CE%BF%CF%82" TargetMode="External"/><Relationship Id="rId23" Type="http://schemas.openxmlformats.org/officeDocument/2006/relationships/hyperlink" Target="https://el.wikisource.org/wiki/%CE%9A%CF%8D%CE%BA%CE%BB%CF%89%CF%88" TargetMode="External"/><Relationship Id="rId28" Type="http://schemas.openxmlformats.org/officeDocument/2006/relationships/hyperlink" Target="https://el.wikisource.org/wiki/%CE%A1%CE%AE%CF%83%CE%BF%CF%82" TargetMode="External"/><Relationship Id="rId10" Type="http://schemas.openxmlformats.org/officeDocument/2006/relationships/hyperlink" Target="https://el.wikipedia.org/wiki/412_%CF%80.%CE%A7." TargetMode="External"/><Relationship Id="rId19" Type="http://schemas.openxmlformats.org/officeDocument/2006/relationships/hyperlink" Target="https://el.wikipedia.org/wiki/428_%CF%80.%CE%A7." TargetMode="External"/><Relationship Id="rId31" Type="http://schemas.openxmlformats.org/officeDocument/2006/relationships/hyperlink" Target="https://el.wikipedia.org/wiki/415_%CF%80.%CE%A7." TargetMode="External"/><Relationship Id="rId4" Type="http://schemas.openxmlformats.org/officeDocument/2006/relationships/hyperlink" Target="https://el.wikisource.org/wiki/%CE%86%CE%BB%CE%BA%CE%B7%CF%83%CF%84%CE%B9%CF%82" TargetMode="External"/><Relationship Id="rId9" Type="http://schemas.openxmlformats.org/officeDocument/2006/relationships/hyperlink" Target="https://el.wikisource.org/wiki/%CE%95%CE%BB%CE%AD%CE%BD%CE%B7" TargetMode="External"/><Relationship Id="rId14" Type="http://schemas.openxmlformats.org/officeDocument/2006/relationships/hyperlink" Target="https://el.wikipedia.org/wiki/417_%CF%80.%CE%A7." TargetMode="External"/><Relationship Id="rId22" Type="http://schemas.openxmlformats.org/officeDocument/2006/relationships/hyperlink" Target="https://el.wikisource.org/wiki/%CE%8A%CF%89%CE%BD" TargetMode="External"/><Relationship Id="rId27" Type="http://schemas.openxmlformats.org/officeDocument/2006/relationships/hyperlink" Target="https://el.wikipedia.org/wiki/408_%CF%80.%CE%A7." TargetMode="External"/><Relationship Id="rId30" Type="http://schemas.openxmlformats.org/officeDocument/2006/relationships/hyperlink" Target="https://el.wikisource.org/wiki/%CE%A4%CF%81%CF%89%CE%AC%CE%B4%CE%B5%CF%82" TargetMode="Externa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hyperlink" Target="http://www.diazoma.gr/gr/Page_04-01.asp" TargetMode="External"/><Relationship Id="rId2" Type="http://schemas.openxmlformats.org/officeDocument/2006/relationships/hyperlink" Target="http://ebooks.edu.gr/modules/ebook/show.php/DSGL-B121/627/4041,18186/" TargetMode="External"/><Relationship Id="rId1" Type="http://schemas.openxmlformats.org/officeDocument/2006/relationships/slideLayout" Target="../slideLayouts/slideLayout2.xml"/><Relationship Id="rId6" Type="http://schemas.openxmlformats.org/officeDocument/2006/relationships/hyperlink" Target="http://maps.google.com/" TargetMode="External"/><Relationship Id="rId5" Type="http://schemas.openxmlformats.org/officeDocument/2006/relationships/hyperlink" Target="5LYFhH-8Oga0cz4MyoSCRW0O8jU9yUtEXMGMoiuP3Jg&amp;q=%CE%B1%CF%81%CF%87%CE%B1%CE%B9%CE%B1%20%CE%B8%CE%B5%CE%B1%CF%84%CF%81%CE%B1&amp;imgrc=NNJ__LlNbXmeGM%3A" TargetMode="External"/><Relationship Id="rId4" Type="http://schemas.openxmlformats.org/officeDocument/2006/relationships/hyperlink" Target="https://www.google.gr/search?q=%CE%B1%CF%81%CF%87%CE%B1%CE%B9%CE%B1+%CE%B8%CE%B5%CE%B1%CF%84%CF%81%CE%B1&amp;biw=1093&amp;bih=514&amp;source=lnms&amp;tbm=isch&amp;sa=X&amp;sqi=2&amp;ved=0CAYQ_AUoAWoVChMI5KyzmdOeyAIVzBEsCh35eQJn&amp;dpr=1.25" TargetMode="External"/></Relationships>
</file>

<file path=ppt/slides/_rels/slide14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hyperlink" Target="http://ebooks.edu.gr/modules/ebook/show.php/DSGL-B121/627/4042,18188/"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www.google.gr/search?q=%CE%98+%CE%95%CE%91%CE%A4%CE%A1%CE%91+%CE%95+%CE%9B%CE%9B%CE%91%CE%94%CE%91&amp;biw=1093&amp;bih=514&amp;source=lnms&amp;tbm=isch&amp;sa=X&amp;ved=0CAgQ_AUoA2oVChMIlda1sPj7xwIVC4gsCh3EkgzD&amp;dpr=1.25" TargetMode="External"/><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el.wikipedia.org/wiki/%CE%95%CE%B9%CE%BA%CF%8C%CE%BD%CE%B1:Pindar.jpg" TargetMode="External"/><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el.wikipedia.org/wiki/%CE%9F%CE%B9%CE%B4%CE%AF%CF%80%CE%BF%CF%85%CF%82_%CE%B5%CF%80%CE%AF_%CE%9A%CE%BF%CE%BB%CF%89%CE%BD%CF%8E" TargetMode="External"/><Relationship Id="rId3" Type="http://schemas.openxmlformats.org/officeDocument/2006/relationships/hyperlink" Target="http://el.wikipedia.org/wiki/%CE%97%CE%BB%CE%AD%CE%BA%CF%84%CF%81%CE%B1_(%CE%A3%CE%BF%CF%86%CE%BF%CE%BA%CE%BB%CE%AE)" TargetMode="External"/><Relationship Id="rId7" Type="http://schemas.openxmlformats.org/officeDocument/2006/relationships/hyperlink" Target="http://el.wikipedia.org/wiki/%CE%A6%CE%B9%CE%BB%CE%BF%CE%BA%CF%84%CE%AE%CF%84%CE%B7%CF%82_(%CE%A3%CE%BF%CF%86%CE%BF%CE%BA%CE%BB%CE%AE)" TargetMode="External"/><Relationship Id="rId2" Type="http://schemas.openxmlformats.org/officeDocument/2006/relationships/hyperlink" Target="http://el.wikipedia.org/wiki/%CE%91%CE%AF%CE%B1%CF%82_(%CF%84%CF%81%CE%B1%CE%B3%CF%89%CE%B4%CE%AF%CE%B1)" TargetMode="External"/><Relationship Id="rId1" Type="http://schemas.openxmlformats.org/officeDocument/2006/relationships/slideLayout" Target="../slideLayouts/slideLayout4.xml"/><Relationship Id="rId6" Type="http://schemas.openxmlformats.org/officeDocument/2006/relationships/hyperlink" Target="http://el.wikipedia.org/wiki/%CE%A4%CF%81%CE%B1%CF%87%CE%AF%CE%BD%CE%B9%CE%B1%CE%B9" TargetMode="External"/><Relationship Id="rId5" Type="http://schemas.openxmlformats.org/officeDocument/2006/relationships/hyperlink" Target="http://el.wikipedia.org/wiki/%CE%91%CE%BD%CF%84%CE%B9%CE%B3%CF%8C%CE%BD%CE%B7_(%CE%A3%CE%BF%CF%86%CE%BF%CE%BA%CE%BB%CE%AE)" TargetMode="External"/><Relationship Id="rId10" Type="http://schemas.openxmlformats.org/officeDocument/2006/relationships/image" Target="../media/image8.jpeg"/><Relationship Id="rId4" Type="http://schemas.openxmlformats.org/officeDocument/2006/relationships/hyperlink" Target="http://el.wikipedia.org/wiki/%CE%9F%CE%B9%CE%B4%CE%AF%CF%80%CE%BF%CF%85%CF%82_%CE%A4%CF%8D%CF%81%CE%B1%CE%BD%CE%BD%CE%BF%CF%82" TargetMode="External"/><Relationship Id="rId9" Type="http://schemas.openxmlformats.org/officeDocument/2006/relationships/hyperlink" Target="http://el.wikipedia.org/wiki/%CE%99%CF%87%CE%BD%CE%B5%CF%85%CF%84%CE%B1%CE%AF" TargetMode="External"/></Relationships>
</file>

<file path=ppt/slides/_rels/slide9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b="1" dirty="0">
              <a:solidFill>
                <a:srgbClr val="0070C0"/>
              </a:solidFill>
              <a:latin typeface="Bookman Old Style" pitchFamily="18" charset="0"/>
            </a:endParaRPr>
          </a:p>
        </p:txBody>
      </p:sp>
      <p:sp>
        <p:nvSpPr>
          <p:cNvPr id="4" name="3 - Θέση κειμένου"/>
          <p:cNvSpPr>
            <a:spLocks noGrp="1"/>
          </p:cNvSpPr>
          <p:nvPr>
            <p:ph type="body" sz="half" idx="2"/>
          </p:nvPr>
        </p:nvSpPr>
        <p:spPr>
          <a:xfrm>
            <a:off x="0" y="1435100"/>
            <a:ext cx="3465513" cy="4691063"/>
          </a:xfrm>
        </p:spPr>
        <p:txBody>
          <a:bodyPr>
            <a:normAutofit/>
          </a:bodyPr>
          <a:lstStyle/>
          <a:p>
            <a:r>
              <a:rPr lang="en-US" sz="2800" b="1" dirty="0" smtClean="0">
                <a:solidFill>
                  <a:srgbClr val="0070C0"/>
                </a:solidFill>
                <a:latin typeface="Bookman Old Style" pitchFamily="18" charset="0"/>
              </a:rPr>
              <a:t>TO </a:t>
            </a:r>
            <a:r>
              <a:rPr lang="el-GR" sz="2800" b="1" dirty="0" smtClean="0">
                <a:solidFill>
                  <a:srgbClr val="0070C0"/>
                </a:solidFill>
                <a:latin typeface="Bookman Old Style" pitchFamily="18" charset="0"/>
              </a:rPr>
              <a:t>ΔΡΑΜΑ</a:t>
            </a:r>
          </a:p>
          <a:p>
            <a:endParaRPr lang="el-GR" sz="2800" b="1" dirty="0" smtClean="0">
              <a:solidFill>
                <a:srgbClr val="0070C0"/>
              </a:solidFill>
              <a:latin typeface="Bookman Old Style" pitchFamily="18" charset="0"/>
            </a:endParaRPr>
          </a:p>
          <a:p>
            <a:r>
              <a:rPr lang="el-GR" sz="2800" b="1" dirty="0" smtClean="0">
                <a:solidFill>
                  <a:srgbClr val="0070C0"/>
                </a:solidFill>
                <a:latin typeface="Bookman Old Style" pitchFamily="18" charset="0"/>
              </a:rPr>
              <a:t>ΣΟΦΟΚΛΗ</a:t>
            </a:r>
          </a:p>
          <a:p>
            <a:r>
              <a:rPr lang="el-GR" sz="2800" b="1" dirty="0" smtClean="0">
                <a:solidFill>
                  <a:srgbClr val="0070C0"/>
                </a:solidFill>
                <a:latin typeface="Bookman Old Style" pitchFamily="18" charset="0"/>
              </a:rPr>
              <a:t>ΑΝΤΙΓΟΝΗ </a:t>
            </a:r>
          </a:p>
          <a:p>
            <a:endParaRPr lang="el-GR" sz="2800" dirty="0"/>
          </a:p>
        </p:txBody>
      </p:sp>
      <p:pic>
        <p:nvPicPr>
          <p:cNvPr id="5" name="3 - Θέση περιεχομένου" descr="12-4.jpg"/>
          <p:cNvPicPr>
            <a:picLocks noGrp="1" noChangeAspect="1"/>
          </p:cNvPicPr>
          <p:nvPr>
            <p:ph idx="1"/>
          </p:nvPr>
        </p:nvPicPr>
        <p:blipFill>
          <a:blip r:embed="rId2" cstate="print"/>
          <a:stretch>
            <a:fillRect/>
          </a:stretch>
        </p:blipFill>
        <p:spPr>
          <a:xfrm>
            <a:off x="2464693" y="1052736"/>
            <a:ext cx="6679307" cy="5009480"/>
          </a:xfrm>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endParaRPr lang="el-GR" dirty="0"/>
          </a:p>
        </p:txBody>
      </p:sp>
      <p:sp>
        <p:nvSpPr>
          <p:cNvPr id="6" name="5 - Θέση περιεχομένου"/>
          <p:cNvSpPr>
            <a:spLocks noGrp="1"/>
          </p:cNvSpPr>
          <p:nvPr>
            <p:ph sz="half" idx="1"/>
          </p:nvPr>
        </p:nvSpPr>
        <p:spPr>
          <a:xfrm>
            <a:off x="0" y="0"/>
            <a:ext cx="5148064" cy="6858000"/>
          </a:xfrm>
        </p:spPr>
        <p:txBody>
          <a:bodyPr>
            <a:normAutofit fontScale="77500" lnSpcReduction="20000"/>
          </a:bodyPr>
          <a:lstStyle/>
          <a:p>
            <a:r>
              <a:rPr lang="el-GR" i="1" dirty="0">
                <a:hlinkClick r:id="rId2" tooltip="s:Άλκηστις"/>
              </a:rPr>
              <a:t>Άλκηστις</a:t>
            </a:r>
            <a:r>
              <a:rPr lang="el-GR" dirty="0"/>
              <a:t> - </a:t>
            </a:r>
            <a:r>
              <a:rPr lang="el-GR" dirty="0">
                <a:hlinkClick r:id="rId3" tooltip="438 π.Χ."/>
              </a:rPr>
              <a:t>438 </a:t>
            </a:r>
            <a:r>
              <a:rPr lang="el-GR" dirty="0" err="1">
                <a:hlinkClick r:id="rId3" tooltip="438 π.Χ."/>
              </a:rPr>
              <a:t>π.Χ.</a:t>
            </a:r>
            <a:r>
              <a:rPr lang="el-GR" dirty="0"/>
              <a:t> </a:t>
            </a:r>
          </a:p>
          <a:p>
            <a:r>
              <a:rPr lang="el-GR" i="1" dirty="0">
                <a:hlinkClick r:id="rId4" tooltip="s:Ανδρομάχη"/>
              </a:rPr>
              <a:t>Ανδρομάχη</a:t>
            </a:r>
            <a:r>
              <a:rPr lang="el-GR" dirty="0"/>
              <a:t> - </a:t>
            </a:r>
            <a:r>
              <a:rPr lang="el-GR" u="sng" dirty="0">
                <a:hlinkClick r:id="rId5" tooltip="420 π.Χ."/>
              </a:rPr>
              <a:t>420 </a:t>
            </a:r>
            <a:r>
              <a:rPr lang="el-GR" u="sng" dirty="0" err="1">
                <a:hlinkClick r:id="rId5" tooltip="420 π.Χ."/>
              </a:rPr>
              <a:t>π.Χ.</a:t>
            </a:r>
            <a:r>
              <a:rPr lang="el-GR" dirty="0"/>
              <a:t> </a:t>
            </a:r>
          </a:p>
          <a:p>
            <a:r>
              <a:rPr lang="el-GR" i="1" dirty="0">
                <a:hlinkClick r:id="rId6" tooltip="s:Βάκχαι"/>
              </a:rPr>
              <a:t>Βάκχαι</a:t>
            </a:r>
            <a:r>
              <a:rPr lang="el-GR" dirty="0"/>
              <a:t> </a:t>
            </a:r>
            <a:r>
              <a:rPr lang="el-GR" dirty="0" smtClean="0"/>
              <a:t>έτος άγνωστο</a:t>
            </a:r>
            <a:endParaRPr lang="el-GR" dirty="0"/>
          </a:p>
          <a:p>
            <a:r>
              <a:rPr lang="el-GR" i="1" dirty="0">
                <a:hlinkClick r:id="rId7" tooltip="s:Εκάβη"/>
              </a:rPr>
              <a:t>Εκάβη</a:t>
            </a:r>
            <a:r>
              <a:rPr lang="el-GR" dirty="0"/>
              <a:t> - </a:t>
            </a:r>
            <a:r>
              <a:rPr lang="el-GR" dirty="0">
                <a:hlinkClick r:id="rId8" tooltip="425 π.Χ."/>
              </a:rPr>
              <a:t>425 </a:t>
            </a:r>
            <a:r>
              <a:rPr lang="el-GR" dirty="0" err="1">
                <a:hlinkClick r:id="rId8" tooltip="425 π.Χ."/>
              </a:rPr>
              <a:t>π.Χ.</a:t>
            </a:r>
            <a:r>
              <a:rPr lang="el-GR" dirty="0"/>
              <a:t> </a:t>
            </a:r>
          </a:p>
          <a:p>
            <a:r>
              <a:rPr lang="el-GR" i="1" dirty="0">
                <a:hlinkClick r:id="rId9" tooltip="s:Ελένη"/>
              </a:rPr>
              <a:t>Ελένη</a:t>
            </a:r>
            <a:r>
              <a:rPr lang="el-GR" dirty="0"/>
              <a:t> - </a:t>
            </a:r>
            <a:r>
              <a:rPr lang="el-GR" dirty="0">
                <a:hlinkClick r:id="rId10" tooltip="412 π.Χ."/>
              </a:rPr>
              <a:t>412 </a:t>
            </a:r>
            <a:r>
              <a:rPr lang="el-GR" dirty="0" err="1">
                <a:hlinkClick r:id="rId10" tooltip="412 π.Χ."/>
              </a:rPr>
              <a:t>π.Χ.</a:t>
            </a:r>
            <a:r>
              <a:rPr lang="el-GR" dirty="0"/>
              <a:t> </a:t>
            </a:r>
          </a:p>
          <a:p>
            <a:r>
              <a:rPr lang="el-GR" i="1" dirty="0">
                <a:hlinkClick r:id="rId11" tooltip="s:Ηλέκτρα"/>
              </a:rPr>
              <a:t>Ηλέκτρα</a:t>
            </a:r>
            <a:r>
              <a:rPr lang="el-GR" dirty="0"/>
              <a:t> - </a:t>
            </a:r>
            <a:r>
              <a:rPr lang="el-GR" dirty="0">
                <a:hlinkClick r:id="rId12" tooltip="413 π.Χ."/>
              </a:rPr>
              <a:t>413 </a:t>
            </a:r>
            <a:r>
              <a:rPr lang="el-GR" dirty="0" err="1">
                <a:hlinkClick r:id="rId12" tooltip="413 π.Χ."/>
              </a:rPr>
              <a:t>π.Χ.</a:t>
            </a:r>
            <a:r>
              <a:rPr lang="el-GR" dirty="0"/>
              <a:t> </a:t>
            </a:r>
          </a:p>
          <a:p>
            <a:r>
              <a:rPr lang="el-GR" i="1" dirty="0" err="1">
                <a:hlinkClick r:id="rId13" tooltip="s:Ηρακλείδαι"/>
              </a:rPr>
              <a:t>Ηρακλείδαι</a:t>
            </a:r>
            <a:r>
              <a:rPr lang="el-GR" dirty="0"/>
              <a:t> - </a:t>
            </a:r>
            <a:r>
              <a:rPr lang="el-GR" dirty="0">
                <a:hlinkClick r:id="rId14" tooltip="417 π.Χ."/>
              </a:rPr>
              <a:t>417 </a:t>
            </a:r>
            <a:r>
              <a:rPr lang="el-GR" dirty="0" err="1">
                <a:hlinkClick r:id="rId14" tooltip="417 π.Χ."/>
              </a:rPr>
              <a:t>π.Χ.</a:t>
            </a:r>
            <a:r>
              <a:rPr lang="el-GR" dirty="0"/>
              <a:t> </a:t>
            </a:r>
          </a:p>
          <a:p>
            <a:r>
              <a:rPr lang="el-GR" i="1" dirty="0">
                <a:hlinkClick r:id="rId15" tooltip="s:Ηρακλής μαινόμενος"/>
              </a:rPr>
              <a:t>Ηρακλής μαινόμενος</a:t>
            </a:r>
            <a:r>
              <a:rPr lang="el-GR" dirty="0"/>
              <a:t> - </a:t>
            </a:r>
            <a:r>
              <a:rPr lang="el-GR" dirty="0">
                <a:hlinkClick r:id="rId16" tooltip="424 π.Χ."/>
              </a:rPr>
              <a:t>424 </a:t>
            </a:r>
            <a:r>
              <a:rPr lang="el-GR" dirty="0" err="1">
                <a:hlinkClick r:id="rId16" tooltip="424 π.Χ."/>
              </a:rPr>
              <a:t>π.Χ.</a:t>
            </a:r>
            <a:r>
              <a:rPr lang="el-GR" dirty="0"/>
              <a:t> </a:t>
            </a:r>
          </a:p>
          <a:p>
            <a:r>
              <a:rPr lang="el-GR" i="1" dirty="0">
                <a:hlinkClick r:id="rId17" tooltip="s:Ικέτιδες"/>
              </a:rPr>
              <a:t>Ικέτιδες</a:t>
            </a:r>
            <a:r>
              <a:rPr lang="el-GR" dirty="0"/>
              <a:t> - </a:t>
            </a:r>
            <a:r>
              <a:rPr lang="el-GR" dirty="0">
                <a:hlinkClick r:id="rId5" tooltip="420 π.Χ."/>
              </a:rPr>
              <a:t>420 </a:t>
            </a:r>
            <a:r>
              <a:rPr lang="el-GR" dirty="0" err="1">
                <a:hlinkClick r:id="rId5" tooltip="420 π.Χ."/>
              </a:rPr>
              <a:t>π.Χ.</a:t>
            </a:r>
            <a:r>
              <a:rPr lang="el-GR" dirty="0"/>
              <a:t> </a:t>
            </a:r>
          </a:p>
          <a:p>
            <a:r>
              <a:rPr lang="el-GR" i="1" dirty="0">
                <a:hlinkClick r:id="rId18" tooltip="s:Ιππόλυτος"/>
              </a:rPr>
              <a:t>Ιππόλυτος</a:t>
            </a:r>
            <a:r>
              <a:rPr lang="el-GR" dirty="0"/>
              <a:t> - </a:t>
            </a:r>
            <a:r>
              <a:rPr lang="el-GR" dirty="0">
                <a:hlinkClick r:id="rId19" tooltip="428 π.Χ."/>
              </a:rPr>
              <a:t>428 </a:t>
            </a:r>
            <a:r>
              <a:rPr lang="el-GR" dirty="0" err="1">
                <a:hlinkClick r:id="rId19" tooltip="428 π.Χ."/>
              </a:rPr>
              <a:t>π.Χ.</a:t>
            </a:r>
            <a:r>
              <a:rPr lang="el-GR" dirty="0"/>
              <a:t> </a:t>
            </a:r>
          </a:p>
          <a:p>
            <a:r>
              <a:rPr lang="el-GR" i="1" dirty="0">
                <a:hlinkClick r:id="rId20" tooltip="s:Ιφιγένεια εν Αυλίδι"/>
              </a:rPr>
              <a:t>Ιφιγένεια εν </a:t>
            </a:r>
            <a:r>
              <a:rPr lang="el-GR" i="1" dirty="0" err="1">
                <a:hlinkClick r:id="rId20" tooltip="s:Ιφιγένεια εν Αυλίδι"/>
              </a:rPr>
              <a:t>Αυλίδι</a:t>
            </a:r>
            <a:r>
              <a:rPr lang="el-GR" dirty="0"/>
              <a:t> </a:t>
            </a:r>
            <a:r>
              <a:rPr lang="el-GR" dirty="0" smtClean="0"/>
              <a:t>άγνωστο έτος </a:t>
            </a:r>
            <a:endParaRPr lang="el-GR" dirty="0"/>
          </a:p>
          <a:p>
            <a:r>
              <a:rPr lang="el-GR" i="1" dirty="0">
                <a:hlinkClick r:id="rId21" tooltip="s:Ιφιγένεια εν Ταύροις"/>
              </a:rPr>
              <a:t>Ιφιγένεια εν </a:t>
            </a:r>
            <a:r>
              <a:rPr lang="el-GR" i="1" dirty="0" err="1">
                <a:hlinkClick r:id="rId21" tooltip="s:Ιφιγένεια εν Ταύροις"/>
              </a:rPr>
              <a:t>Ταύροις</a:t>
            </a:r>
            <a:r>
              <a:rPr lang="el-GR" dirty="0"/>
              <a:t> άγνωστο </a:t>
            </a:r>
            <a:r>
              <a:rPr lang="el-GR" dirty="0" smtClean="0"/>
              <a:t>έτος</a:t>
            </a:r>
            <a:endParaRPr lang="el-GR" dirty="0"/>
          </a:p>
          <a:p>
            <a:r>
              <a:rPr lang="el-GR" i="1" dirty="0">
                <a:hlinkClick r:id="rId22" tooltip="s:Ίων"/>
              </a:rPr>
              <a:t>Ίων</a:t>
            </a:r>
            <a:r>
              <a:rPr lang="el-GR" dirty="0"/>
              <a:t> - </a:t>
            </a:r>
            <a:r>
              <a:rPr lang="el-GR" dirty="0">
                <a:hlinkClick r:id="rId10" tooltip="412 π.Χ."/>
              </a:rPr>
              <a:t>412 </a:t>
            </a:r>
            <a:r>
              <a:rPr lang="el-GR" dirty="0" err="1">
                <a:hlinkClick r:id="rId10" tooltip="412 π.Χ."/>
              </a:rPr>
              <a:t>π.Χ.</a:t>
            </a:r>
            <a:r>
              <a:rPr lang="el-GR" dirty="0"/>
              <a:t> </a:t>
            </a:r>
          </a:p>
          <a:p>
            <a:r>
              <a:rPr lang="el-GR" i="1" dirty="0" err="1">
                <a:hlinkClick r:id="rId23" tooltip="s:Κύκλωψ"/>
              </a:rPr>
              <a:t>Κύκλωψ</a:t>
            </a:r>
            <a:r>
              <a:rPr lang="el-GR" dirty="0"/>
              <a:t> - (το μοναδικό σατυρικό), </a:t>
            </a:r>
            <a:endParaRPr lang="el-GR" dirty="0" smtClean="0"/>
          </a:p>
          <a:p>
            <a:pPr>
              <a:buNone/>
            </a:pPr>
            <a:r>
              <a:rPr lang="el-GR" dirty="0" smtClean="0"/>
              <a:t>έτος </a:t>
            </a:r>
            <a:r>
              <a:rPr lang="el-GR" dirty="0"/>
              <a:t>άγνωστο. </a:t>
            </a:r>
          </a:p>
          <a:p>
            <a:r>
              <a:rPr lang="el-GR" i="1" dirty="0" err="1">
                <a:hlinkClick r:id="rId24" tooltip="s:Mήδεια"/>
              </a:rPr>
              <a:t>Mήδεια</a:t>
            </a:r>
            <a:r>
              <a:rPr lang="el-GR" dirty="0"/>
              <a:t> - </a:t>
            </a:r>
            <a:r>
              <a:rPr lang="el-GR" dirty="0">
                <a:hlinkClick r:id="rId25" tooltip="431 π.Χ."/>
              </a:rPr>
              <a:t>431 </a:t>
            </a:r>
            <a:r>
              <a:rPr lang="el-GR" dirty="0" err="1">
                <a:hlinkClick r:id="rId25" tooltip="431 π.Χ."/>
              </a:rPr>
              <a:t>π.Χ.</a:t>
            </a:r>
            <a:r>
              <a:rPr lang="el-GR" dirty="0"/>
              <a:t> </a:t>
            </a:r>
          </a:p>
          <a:p>
            <a:r>
              <a:rPr lang="el-GR" i="1" dirty="0">
                <a:hlinkClick r:id="rId26" tooltip="s:Ορέστης"/>
              </a:rPr>
              <a:t>Ορέστης</a:t>
            </a:r>
            <a:r>
              <a:rPr lang="el-GR" dirty="0"/>
              <a:t> - </a:t>
            </a:r>
            <a:r>
              <a:rPr lang="el-GR" dirty="0">
                <a:hlinkClick r:id="rId27" tooltip="408 π.Χ."/>
              </a:rPr>
              <a:t>408 </a:t>
            </a:r>
            <a:r>
              <a:rPr lang="el-GR" dirty="0" err="1">
                <a:hlinkClick r:id="rId27" tooltip="408 π.Χ."/>
              </a:rPr>
              <a:t>π.Χ.</a:t>
            </a:r>
            <a:r>
              <a:rPr lang="el-GR" dirty="0"/>
              <a:t> </a:t>
            </a:r>
          </a:p>
          <a:p>
            <a:r>
              <a:rPr lang="el-GR" i="1" dirty="0">
                <a:hlinkClick r:id="rId28" tooltip="s:Ρήσος"/>
              </a:rPr>
              <a:t>Ρήσος</a:t>
            </a:r>
            <a:r>
              <a:rPr lang="el-GR" dirty="0"/>
              <a:t> - </a:t>
            </a:r>
            <a:r>
              <a:rPr lang="el-GR" dirty="0">
                <a:hlinkClick r:id="rId29" tooltip="453 π.Χ."/>
              </a:rPr>
              <a:t>453 </a:t>
            </a:r>
            <a:r>
              <a:rPr lang="el-GR" dirty="0" err="1">
                <a:hlinkClick r:id="rId29" tooltip="453 π.Χ."/>
              </a:rPr>
              <a:t>π.Χ.</a:t>
            </a:r>
            <a:r>
              <a:rPr lang="el-GR" dirty="0"/>
              <a:t> </a:t>
            </a:r>
          </a:p>
          <a:p>
            <a:r>
              <a:rPr lang="el-GR" i="1" dirty="0">
                <a:hlinkClick r:id="rId30" tooltip="s:Τρωάδες"/>
              </a:rPr>
              <a:t>Τρωάδες</a:t>
            </a:r>
            <a:r>
              <a:rPr lang="el-GR" dirty="0"/>
              <a:t> - </a:t>
            </a:r>
            <a:r>
              <a:rPr lang="el-GR" dirty="0">
                <a:hlinkClick r:id="rId31" tooltip="415 π.Χ."/>
              </a:rPr>
              <a:t>415 </a:t>
            </a:r>
            <a:r>
              <a:rPr lang="el-GR" dirty="0" err="1">
                <a:hlinkClick r:id="rId31" tooltip="415 π.Χ."/>
              </a:rPr>
              <a:t>π.Χ.</a:t>
            </a:r>
            <a:r>
              <a:rPr lang="el-GR" dirty="0"/>
              <a:t> </a:t>
            </a:r>
          </a:p>
          <a:p>
            <a:r>
              <a:rPr lang="el-GR" i="1" dirty="0" err="1">
                <a:hlinkClick r:id="rId32" tooltip="s:Φοίνισσαι"/>
              </a:rPr>
              <a:t>Φοίνισσαι</a:t>
            </a:r>
            <a:r>
              <a:rPr lang="el-GR" dirty="0"/>
              <a:t> - </a:t>
            </a:r>
            <a:r>
              <a:rPr lang="el-GR" dirty="0">
                <a:hlinkClick r:id="rId27" tooltip="408 π.Χ."/>
              </a:rPr>
              <a:t>408 </a:t>
            </a:r>
            <a:r>
              <a:rPr lang="el-GR" dirty="0" err="1">
                <a:hlinkClick r:id="rId27" tooltip="408 π.Χ."/>
              </a:rPr>
              <a:t>π.Χ.</a:t>
            </a:r>
            <a:r>
              <a:rPr lang="el-GR" dirty="0"/>
              <a:t> </a:t>
            </a:r>
          </a:p>
        </p:txBody>
      </p:sp>
      <p:pic>
        <p:nvPicPr>
          <p:cNvPr id="9" name="3 - Θέση περιεχομένου" descr="ευριπιδης.jpg"/>
          <p:cNvPicPr>
            <a:picLocks noGrp="1" noChangeAspect="1"/>
          </p:cNvPicPr>
          <p:nvPr>
            <p:ph sz="half" idx="2"/>
          </p:nvPr>
        </p:nvPicPr>
        <p:blipFill>
          <a:blip r:embed="rId33" cstate="print"/>
          <a:stretch>
            <a:fillRect/>
          </a:stretch>
        </p:blipFill>
        <p:spPr>
          <a:xfrm>
            <a:off x="4792646" y="1988840"/>
            <a:ext cx="4351354" cy="3195526"/>
          </a:xfrm>
        </p:spPr>
      </p:pic>
      <p:sp>
        <p:nvSpPr>
          <p:cNvPr id="10" name="9 - Ορθογώνιο"/>
          <p:cNvSpPr/>
          <p:nvPr/>
        </p:nvSpPr>
        <p:spPr>
          <a:xfrm>
            <a:off x="4427984" y="1484784"/>
            <a:ext cx="3515226" cy="369332"/>
          </a:xfrm>
          <a:prstGeom prst="rect">
            <a:avLst/>
          </a:prstGeom>
        </p:spPr>
        <p:txBody>
          <a:bodyPr wrap="square">
            <a:spAutoFit/>
          </a:bodyPr>
          <a:lstStyle/>
          <a:p>
            <a:r>
              <a:rPr lang="el-GR" b="1" dirty="0" smtClean="0">
                <a:latin typeface="Bookman Old Style" pitchFamily="18" charset="0"/>
              </a:rPr>
              <a:t>Ευριπίδης</a:t>
            </a:r>
            <a:endParaRPr lang="el-GR" dirty="0"/>
          </a:p>
        </p:txBody>
      </p:sp>
    </p:spTree>
  </p:cSld>
  <p:clrMapOvr>
    <a:masterClrMapping/>
  </p:clrMapOvr>
  <p:transition>
    <p:wedg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endParaRPr lang="el-GR"/>
          </a:p>
        </p:txBody>
      </p:sp>
      <p:sp>
        <p:nvSpPr>
          <p:cNvPr id="6" name="5 - Θέση κειμένου"/>
          <p:cNvSpPr>
            <a:spLocks noGrp="1"/>
          </p:cNvSpPr>
          <p:nvPr>
            <p:ph type="body" idx="1"/>
          </p:nvPr>
        </p:nvSpPr>
        <p:spPr/>
        <p:txBody>
          <a:bodyPr/>
          <a:lstStyle/>
          <a:p>
            <a:endParaRPr lang="el-GR"/>
          </a:p>
        </p:txBody>
      </p:sp>
      <p:pic>
        <p:nvPicPr>
          <p:cNvPr id="4" name="3 - Θέση περιεχομένου" descr="Screenshot_5.jpg"/>
          <p:cNvPicPr>
            <a:picLocks noGrp="1" noChangeAspect="1"/>
          </p:cNvPicPr>
          <p:nvPr>
            <p:ph sz="half" idx="2"/>
          </p:nvPr>
        </p:nvPicPr>
        <p:blipFill>
          <a:blip r:embed="rId2" cstate="print"/>
          <a:stretch>
            <a:fillRect/>
          </a:stretch>
        </p:blipFill>
        <p:spPr>
          <a:xfrm>
            <a:off x="0" y="0"/>
            <a:ext cx="5019324" cy="6858000"/>
          </a:xfrm>
        </p:spPr>
      </p:pic>
      <p:sp>
        <p:nvSpPr>
          <p:cNvPr id="7" name="6 - Θέση κειμένου"/>
          <p:cNvSpPr>
            <a:spLocks noGrp="1"/>
          </p:cNvSpPr>
          <p:nvPr>
            <p:ph type="body" sz="quarter" idx="3"/>
          </p:nvPr>
        </p:nvSpPr>
        <p:spPr/>
        <p:txBody>
          <a:bodyPr/>
          <a:lstStyle/>
          <a:p>
            <a:endParaRPr lang="el-GR"/>
          </a:p>
        </p:txBody>
      </p:sp>
      <p:sp>
        <p:nvSpPr>
          <p:cNvPr id="8" name="7 - Θέση περιεχομένου"/>
          <p:cNvSpPr>
            <a:spLocks noGrp="1"/>
          </p:cNvSpPr>
          <p:nvPr>
            <p:ph sz="quarter" idx="4"/>
          </p:nvPr>
        </p:nvSpPr>
        <p:spPr/>
        <p:txBody>
          <a:bodyPr/>
          <a:lstStyle/>
          <a:p>
            <a:r>
              <a:rPr lang="el-GR" dirty="0" smtClean="0"/>
              <a:t>χορηγικό μνημείο Λυσικράτη</a:t>
            </a:r>
            <a:endParaRPr lang="el-GR" dirty="0"/>
          </a:p>
        </p:txBody>
      </p:sp>
    </p:spTree>
  </p:cSld>
  <p:clrMapOvr>
    <a:masterClrMapping/>
  </p:clrMapOvr>
  <p:transition>
    <p:wedg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1"/>
          </p:nvPr>
        </p:nvSpPr>
        <p:spPr/>
        <p:txBody>
          <a:bodyPr/>
          <a:lstStyle/>
          <a:p>
            <a:endParaRPr lang="el-GR"/>
          </a:p>
        </p:txBody>
      </p:sp>
      <p:pic>
        <p:nvPicPr>
          <p:cNvPr id="7" name="6 - Θέση περιεχομένου" descr="thrasspal.JPG"/>
          <p:cNvPicPr>
            <a:picLocks noGrp="1" noChangeAspect="1"/>
          </p:cNvPicPr>
          <p:nvPr>
            <p:ph sz="half" idx="2"/>
          </p:nvPr>
        </p:nvPicPr>
        <p:blipFill>
          <a:blip r:embed="rId2" cstate="print"/>
          <a:stretch>
            <a:fillRect/>
          </a:stretch>
        </p:blipFill>
        <p:spPr>
          <a:xfrm>
            <a:off x="0" y="1772816"/>
            <a:ext cx="7212876" cy="5085184"/>
          </a:xfrm>
        </p:spPr>
      </p:pic>
      <p:sp>
        <p:nvSpPr>
          <p:cNvPr id="5" name="4 - Θέση κειμένου"/>
          <p:cNvSpPr>
            <a:spLocks noGrp="1"/>
          </p:cNvSpPr>
          <p:nvPr>
            <p:ph type="body" sz="quarter" idx="3"/>
          </p:nvPr>
        </p:nvSpPr>
        <p:spPr/>
        <p:txBody>
          <a:bodyPr/>
          <a:lstStyle/>
          <a:p>
            <a:endParaRPr lang="el-GR"/>
          </a:p>
        </p:txBody>
      </p:sp>
      <p:sp>
        <p:nvSpPr>
          <p:cNvPr id="6" name="5 - Θέση περιεχομένου"/>
          <p:cNvSpPr>
            <a:spLocks noGrp="1"/>
          </p:cNvSpPr>
          <p:nvPr>
            <p:ph sz="quarter" idx="4"/>
          </p:nvPr>
        </p:nvSpPr>
        <p:spPr>
          <a:xfrm>
            <a:off x="1" y="1"/>
            <a:ext cx="9144000" cy="1988840"/>
          </a:xfrm>
        </p:spPr>
        <p:txBody>
          <a:bodyPr/>
          <a:lstStyle/>
          <a:p>
            <a:r>
              <a:rPr lang="el-GR" dirty="0" smtClean="0"/>
              <a:t>Το χορηγικό μνημείο του Θρασύλλου (320 </a:t>
            </a:r>
            <a:r>
              <a:rPr lang="el-GR" dirty="0" err="1" smtClean="0"/>
              <a:t>πΧ</a:t>
            </a:r>
            <a:r>
              <a:rPr lang="el-GR" dirty="0" smtClean="0"/>
              <a:t>.) πάνω ακριβώς από το θέατρο. Στους ελληνιστικούς χρόνους υπέστη αρκετές μετατροπές ώσπου την χριστιανική εποχή μετατράπηκε σε εκκλησία αφιερωμένη στην Παναγιά τη </a:t>
            </a:r>
            <a:r>
              <a:rPr lang="el-GR" dirty="0" err="1" smtClean="0"/>
              <a:t>Σπηλιώτισσα</a:t>
            </a:r>
            <a:r>
              <a:rPr lang="el-GR" dirty="0" smtClean="0"/>
              <a:t>.</a:t>
            </a:r>
            <a:endParaRPr lang="el-GR" dirty="0"/>
          </a:p>
        </p:txBody>
      </p:sp>
    </p:spTree>
  </p:cSld>
  <p:clrMapOvr>
    <a:masterClrMapping/>
  </p:clrMapOvr>
  <p:transition>
    <p:wedg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92500" lnSpcReduction="20000"/>
          </a:bodyPr>
          <a:lstStyle/>
          <a:p>
            <a:r>
              <a:rPr lang="el-GR" dirty="0" smtClean="0"/>
              <a:t>Οι </a:t>
            </a:r>
            <a:r>
              <a:rPr lang="el-GR" b="1" dirty="0" smtClean="0"/>
              <a:t>χορευτές</a:t>
            </a:r>
            <a:r>
              <a:rPr lang="el-GR" dirty="0" smtClean="0"/>
              <a:t>, αν και ερασιτέχνες, εισέπρατταν μια στοιχειώδη αποζημίωση. </a:t>
            </a:r>
          </a:p>
          <a:p>
            <a:r>
              <a:rPr lang="el-GR" dirty="0" smtClean="0"/>
              <a:t>Εξασφάλιζε ακόμη ο χορηγός τροφή για τους χορευτές και στέγη για τις πρόβες·</a:t>
            </a:r>
          </a:p>
          <a:p>
            <a:r>
              <a:rPr lang="el-GR" dirty="0" smtClean="0"/>
              <a:t> τέλος φρόντιζε για </a:t>
            </a:r>
            <a:r>
              <a:rPr lang="el-GR" b="1" dirty="0" smtClean="0"/>
              <a:t>χοροδιδάσκαλο</a:t>
            </a:r>
            <a:r>
              <a:rPr lang="el-GR" dirty="0" smtClean="0"/>
              <a:t> και </a:t>
            </a:r>
            <a:r>
              <a:rPr lang="el-GR" b="1" dirty="0" smtClean="0"/>
              <a:t>αυλητή</a:t>
            </a:r>
          </a:p>
          <a:p>
            <a:r>
              <a:rPr lang="el-GR" dirty="0" smtClean="0"/>
              <a:t> και παράλληλα μεριμνούσε για την όλη σκευή των υποκριτών, των χορευτών και των </a:t>
            </a:r>
            <a:r>
              <a:rPr lang="el-GR" b="1" dirty="0" smtClean="0"/>
              <a:t>βωβών</a:t>
            </a:r>
            <a:r>
              <a:rPr lang="el-GR" dirty="0" smtClean="0"/>
              <a:t> προσώπων. </a:t>
            </a:r>
          </a:p>
          <a:p>
            <a:r>
              <a:rPr lang="el-GR" b="1" dirty="0" smtClean="0"/>
              <a:t>Η αναζήτηση των ηθοποιών για την ερμηνεία των ρόλων ήταν έργο του κράτους.</a:t>
            </a:r>
          </a:p>
          <a:p>
            <a:r>
              <a:rPr lang="el-GR" dirty="0" smtClean="0"/>
              <a:t> Στην αρχή, που ο ποιητής ήταν και ηθοποιός, το πρόβλημα δεν ήταν ιδιαίτερα δύσκολο. </a:t>
            </a:r>
          </a:p>
          <a:p>
            <a:r>
              <a:rPr lang="el-GR" dirty="0" smtClean="0"/>
              <a:t>Όταν όμως οι ηθοποιοί έγιναν τρεις για κάθε έργο και πολλαπλασιάστηκε ο αριθμός των παραστάσεων, το πρόβλημα οξύνθηκε</a:t>
            </a:r>
            <a:r>
              <a:rPr lang="el-GR" dirty="0" smtClean="0">
                <a:solidFill>
                  <a:srgbClr val="FF0000"/>
                </a:solidFill>
              </a:rPr>
              <a:t>. Βαθμιαία δημιουργήθηκε ολόκληρη συντεχνία ηθοποιών, </a:t>
            </a:r>
            <a:r>
              <a:rPr lang="el-GR" b="1" i="1" dirty="0" err="1" smtClean="0">
                <a:solidFill>
                  <a:srgbClr val="FF0000"/>
                </a:solidFill>
              </a:rPr>
              <a:t>οἱ</a:t>
            </a:r>
            <a:r>
              <a:rPr lang="el-GR" b="1" i="1" dirty="0" smtClean="0">
                <a:solidFill>
                  <a:srgbClr val="FF0000"/>
                </a:solidFill>
              </a:rPr>
              <a:t> </a:t>
            </a:r>
            <a:r>
              <a:rPr lang="el-GR" b="1" i="1" dirty="0" err="1" smtClean="0">
                <a:solidFill>
                  <a:srgbClr val="FF0000"/>
                </a:solidFill>
              </a:rPr>
              <a:t>περὶ</a:t>
            </a:r>
            <a:r>
              <a:rPr lang="el-GR" b="1" i="1" dirty="0" smtClean="0">
                <a:solidFill>
                  <a:srgbClr val="FF0000"/>
                </a:solidFill>
              </a:rPr>
              <a:t> </a:t>
            </a:r>
            <a:r>
              <a:rPr lang="el-GR" b="1" i="1" dirty="0" err="1" smtClean="0">
                <a:solidFill>
                  <a:srgbClr val="FF0000"/>
                </a:solidFill>
              </a:rPr>
              <a:t>τὸν</a:t>
            </a:r>
            <a:r>
              <a:rPr lang="el-GR" b="1" i="1" dirty="0" smtClean="0">
                <a:solidFill>
                  <a:srgbClr val="FF0000"/>
                </a:solidFill>
              </a:rPr>
              <a:t> </a:t>
            </a:r>
            <a:r>
              <a:rPr lang="el-GR" b="1" i="1" dirty="0" err="1" smtClean="0">
                <a:solidFill>
                  <a:srgbClr val="FF0000"/>
                </a:solidFill>
              </a:rPr>
              <a:t>Διόνυσον</a:t>
            </a:r>
            <a:r>
              <a:rPr lang="el-GR" b="1" i="1" dirty="0" smtClean="0">
                <a:solidFill>
                  <a:srgbClr val="FF0000"/>
                </a:solidFill>
              </a:rPr>
              <a:t> </a:t>
            </a:r>
            <a:r>
              <a:rPr lang="el-GR" b="1" i="1" dirty="0" err="1" smtClean="0">
                <a:solidFill>
                  <a:srgbClr val="FF0000"/>
                </a:solidFill>
              </a:rPr>
              <a:t>τεχνῖται</a:t>
            </a:r>
            <a:r>
              <a:rPr lang="el-GR" b="1" i="1" dirty="0" smtClean="0">
                <a:solidFill>
                  <a:srgbClr val="FF0000"/>
                </a:solidFill>
              </a:rPr>
              <a:t>,</a:t>
            </a:r>
            <a:r>
              <a:rPr lang="el-GR" b="1" dirty="0" smtClean="0">
                <a:solidFill>
                  <a:srgbClr val="FF0000"/>
                </a:solidFill>
              </a:rPr>
              <a:t> </a:t>
            </a:r>
            <a:r>
              <a:rPr lang="el-GR" dirty="0" smtClean="0">
                <a:solidFill>
                  <a:srgbClr val="FF0000"/>
                </a:solidFill>
              </a:rPr>
              <a:t>στους οποίους ανα</a:t>
            </a:r>
            <a:r>
              <a:rPr lang="el-GR" dirty="0" smtClean="0"/>
              <a:t>θέτονταν οι θεατρικοί ρόλοι.</a:t>
            </a:r>
            <a:endParaRPr lang="el-GR" dirty="0"/>
          </a:p>
        </p:txBody>
      </p:sp>
    </p:spTree>
  </p:cSld>
  <p:clrMapOvr>
    <a:masterClrMapping/>
  </p:clrMapOvr>
  <p:transition>
    <p:wedg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179512" y="0"/>
            <a:ext cx="8964488" cy="6858000"/>
          </a:xfrm>
        </p:spPr>
        <p:txBody>
          <a:bodyPr>
            <a:normAutofit/>
          </a:bodyPr>
          <a:lstStyle/>
          <a:p>
            <a:pPr>
              <a:buNone/>
            </a:pPr>
            <a:r>
              <a:rPr lang="el-GR" b="1" dirty="0" smtClean="0"/>
              <a:t>V. Οι συντελεστές της παράστασης</a:t>
            </a:r>
          </a:p>
          <a:p>
            <a:r>
              <a:rPr lang="el-GR" i="1" dirty="0" smtClean="0"/>
              <a:t>Ο ποιητής </a:t>
            </a:r>
          </a:p>
          <a:p>
            <a:r>
              <a:rPr lang="el-GR" i="1" dirty="0" smtClean="0"/>
              <a:t>Οι ηθοποιοί </a:t>
            </a:r>
          </a:p>
          <a:p>
            <a:r>
              <a:rPr lang="el-GR" i="1" dirty="0" smtClean="0"/>
              <a:t>Ο χορός </a:t>
            </a:r>
          </a:p>
          <a:p>
            <a:r>
              <a:rPr lang="el-GR" i="1" dirty="0" smtClean="0"/>
              <a:t>Το κοινό </a:t>
            </a:r>
          </a:p>
          <a:p>
            <a:endParaRPr lang="el-GR" dirty="0" smtClean="0"/>
          </a:p>
          <a:p>
            <a:endParaRPr lang="el-GR" dirty="0"/>
          </a:p>
        </p:txBody>
      </p:sp>
    </p:spTree>
  </p:cSld>
  <p:clrMapOvr>
    <a:masterClrMapping/>
  </p:clrMapOvr>
  <p:transition>
    <p:wedg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lnSpcReduction="10000"/>
          </a:bodyPr>
          <a:lstStyle/>
          <a:p>
            <a:pPr>
              <a:buNone/>
            </a:pPr>
            <a:r>
              <a:rPr lang="el-GR" b="1" i="1" dirty="0" smtClean="0"/>
              <a:t>       Ο ποιητής</a:t>
            </a:r>
            <a:endParaRPr lang="el-GR" dirty="0" smtClean="0"/>
          </a:p>
          <a:p>
            <a:r>
              <a:rPr lang="el-GR" dirty="0" smtClean="0"/>
              <a:t>Ο βασικός συντελεστής της αρχαίας παράστασης ασφαλώς ήταν ο ποιητής. </a:t>
            </a:r>
            <a:br>
              <a:rPr lang="el-GR" dirty="0" smtClean="0"/>
            </a:br>
            <a:r>
              <a:rPr lang="el-GR" dirty="0" smtClean="0"/>
              <a:t>Συγκέντρωνε πολλαπλούς ρόλους που έπρεπε να εκπληρώνει στο ακέραιο, για να επιτύχει η παράσταση.</a:t>
            </a:r>
          </a:p>
          <a:p>
            <a:r>
              <a:rPr lang="el-GR" dirty="0" smtClean="0"/>
              <a:t> Ο ποιητής ήταν ο </a:t>
            </a:r>
            <a:r>
              <a:rPr lang="el-GR" dirty="0" smtClean="0">
                <a:solidFill>
                  <a:srgbClr val="FF0000"/>
                </a:solidFill>
              </a:rPr>
              <a:t>συγγραφέας</a:t>
            </a:r>
            <a:r>
              <a:rPr lang="el-GR" dirty="0" smtClean="0"/>
              <a:t>,</a:t>
            </a:r>
          </a:p>
          <a:p>
            <a:r>
              <a:rPr lang="el-GR" dirty="0" smtClean="0"/>
              <a:t> ο </a:t>
            </a:r>
            <a:r>
              <a:rPr lang="el-GR" dirty="0" smtClean="0">
                <a:solidFill>
                  <a:srgbClr val="FF0000"/>
                </a:solidFill>
              </a:rPr>
              <a:t>σκηνοθέτης</a:t>
            </a:r>
            <a:r>
              <a:rPr lang="el-GR" dirty="0" smtClean="0"/>
              <a:t>, </a:t>
            </a:r>
          </a:p>
          <a:p>
            <a:r>
              <a:rPr lang="el-GR" dirty="0" smtClean="0"/>
              <a:t>ο </a:t>
            </a:r>
            <a:r>
              <a:rPr lang="el-GR" dirty="0" smtClean="0">
                <a:solidFill>
                  <a:srgbClr val="FF0000"/>
                </a:solidFill>
              </a:rPr>
              <a:t>μουσικοσυνθέτης</a:t>
            </a:r>
            <a:r>
              <a:rPr lang="el-GR" dirty="0" smtClean="0"/>
              <a:t>,</a:t>
            </a:r>
          </a:p>
          <a:p>
            <a:r>
              <a:rPr lang="el-GR" dirty="0" smtClean="0"/>
              <a:t> ο </a:t>
            </a:r>
            <a:r>
              <a:rPr lang="el-GR" dirty="0" smtClean="0">
                <a:solidFill>
                  <a:srgbClr val="FF0000"/>
                </a:solidFill>
              </a:rPr>
              <a:t>χορογράφος</a:t>
            </a:r>
            <a:r>
              <a:rPr lang="el-GR" dirty="0" smtClean="0"/>
              <a:t>,</a:t>
            </a:r>
          </a:p>
          <a:p>
            <a:r>
              <a:rPr lang="el-GR" dirty="0" smtClean="0"/>
              <a:t> ο </a:t>
            </a:r>
            <a:r>
              <a:rPr lang="el-GR" dirty="0" smtClean="0">
                <a:solidFill>
                  <a:srgbClr val="FF0000"/>
                </a:solidFill>
              </a:rPr>
              <a:t>σκηνογράφος</a:t>
            </a:r>
            <a:r>
              <a:rPr lang="el-GR" dirty="0" smtClean="0"/>
              <a:t> </a:t>
            </a:r>
          </a:p>
          <a:p>
            <a:r>
              <a:rPr lang="el-GR" dirty="0" smtClean="0"/>
              <a:t>και τουλάχιστον στα πρώτα δράματα και ο </a:t>
            </a:r>
            <a:r>
              <a:rPr lang="el-GR" dirty="0" smtClean="0">
                <a:solidFill>
                  <a:srgbClr val="FF0000"/>
                </a:solidFill>
              </a:rPr>
              <a:t>ερμηνευτής</a:t>
            </a:r>
            <a:r>
              <a:rPr lang="el-GR" dirty="0" smtClean="0"/>
              <a:t>.</a:t>
            </a:r>
            <a:endParaRPr lang="el-GR" dirty="0"/>
          </a:p>
        </p:txBody>
      </p:sp>
    </p:spTree>
  </p:cSld>
  <p:clrMapOvr>
    <a:masterClrMapping/>
  </p:clrMapOvr>
  <p:transition>
    <p:wedg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85000" lnSpcReduction="10000"/>
          </a:bodyPr>
          <a:lstStyle/>
          <a:p>
            <a:pPr>
              <a:buNone/>
            </a:pPr>
            <a:r>
              <a:rPr lang="el-GR" b="1" i="1" dirty="0" smtClean="0"/>
              <a:t>       Οι ηθοποιοί</a:t>
            </a:r>
            <a:endParaRPr lang="el-GR" dirty="0" smtClean="0"/>
          </a:p>
          <a:p>
            <a:r>
              <a:rPr lang="el-GR" dirty="0" smtClean="0"/>
              <a:t>Κατά βάση η ερμηνεία των ρόλων ανήκε σε </a:t>
            </a:r>
            <a:r>
              <a:rPr lang="el-GR" dirty="0" smtClean="0">
                <a:solidFill>
                  <a:srgbClr val="FF0000"/>
                </a:solidFill>
              </a:rPr>
              <a:t>επαγγελματίες ηθοποιούς</a:t>
            </a:r>
            <a:r>
              <a:rPr lang="el-GR" dirty="0" smtClean="0"/>
              <a:t>· πολλών μάλιστα γνωρίζουμε και τα ονόματα, όπως του </a:t>
            </a:r>
            <a:r>
              <a:rPr lang="el-GR" dirty="0" smtClean="0">
                <a:solidFill>
                  <a:srgbClr val="FF0000"/>
                </a:solidFill>
              </a:rPr>
              <a:t>Θεοδώρου</a:t>
            </a:r>
            <a:r>
              <a:rPr lang="el-GR" dirty="0" smtClean="0"/>
              <a:t>, πρωταγωνιστή της Αντιγόνης, ή του γνωστού ρήτορα Αισχίνη.</a:t>
            </a:r>
          </a:p>
          <a:p>
            <a:r>
              <a:rPr lang="el-GR" dirty="0" smtClean="0"/>
              <a:t>Κατά την παράσταση η εμφάνιση των ηθοποιών ήταν μεγαλοπρεπής. Ο </a:t>
            </a:r>
            <a:r>
              <a:rPr lang="el-GR" dirty="0" smtClean="0">
                <a:solidFill>
                  <a:srgbClr val="FF0000"/>
                </a:solidFill>
              </a:rPr>
              <a:t>τελετουργικός χαρακτήρας </a:t>
            </a:r>
            <a:r>
              <a:rPr lang="el-GR" dirty="0" smtClean="0"/>
              <a:t>του αρχαίου θεάτρου αλλά και η </a:t>
            </a:r>
            <a:r>
              <a:rPr lang="el-GR" dirty="0" smtClean="0">
                <a:solidFill>
                  <a:srgbClr val="FF0000"/>
                </a:solidFill>
              </a:rPr>
              <a:t>ίδια η φύση των ρόλων </a:t>
            </a:r>
            <a:r>
              <a:rPr lang="el-GR" dirty="0" smtClean="0"/>
              <a:t>(ήρωες, θεοί, ημίθεοι, βασιλιάδες) επέβαλαν και την ανάλογη σκευή (ενδυμασία). </a:t>
            </a:r>
          </a:p>
          <a:p>
            <a:r>
              <a:rPr lang="el-GR" dirty="0" smtClean="0"/>
              <a:t>Έτσι οι βασιλιάδες και οι βασίλισσες φορούσαν </a:t>
            </a:r>
            <a:r>
              <a:rPr lang="el-GR" dirty="0" smtClean="0">
                <a:solidFill>
                  <a:srgbClr val="FF0000"/>
                </a:solidFill>
              </a:rPr>
              <a:t>χιτώνες ποδήρεις </a:t>
            </a:r>
            <a:r>
              <a:rPr lang="el-GR" dirty="0" smtClean="0"/>
              <a:t>στολισμένους με ζωηρά χρώματα, όταν ήταν ευτυχισμένοι, και φαιά, όταν έπεφταν σε δυστυχία. </a:t>
            </a:r>
          </a:p>
          <a:p>
            <a:r>
              <a:rPr lang="el-GR" dirty="0" smtClean="0"/>
              <a:t>Οι θεοί διακρίνονταν από τα </a:t>
            </a:r>
            <a:r>
              <a:rPr lang="el-GR" dirty="0" smtClean="0">
                <a:solidFill>
                  <a:srgbClr val="FF0000"/>
                </a:solidFill>
              </a:rPr>
              <a:t>σύμβολά τους </a:t>
            </a:r>
          </a:p>
          <a:p>
            <a:r>
              <a:rPr lang="el-GR" dirty="0" smtClean="0"/>
              <a:t>και οι μάντεις, όπως ο Τειρεσίας, έφεραν μάλλινο ένδυμα (</a:t>
            </a:r>
            <a:r>
              <a:rPr lang="el-GR" b="1" dirty="0" err="1" smtClean="0">
                <a:solidFill>
                  <a:srgbClr val="FF0000"/>
                </a:solidFill>
              </a:rPr>
              <a:t>ἀγρηνόν</a:t>
            </a:r>
            <a:r>
              <a:rPr lang="el-GR" dirty="0" smtClean="0"/>
              <a:t>) πάνω από τον χιτώνα.</a:t>
            </a:r>
          </a:p>
        </p:txBody>
      </p:sp>
    </p:spTree>
  </p:cSld>
  <p:clrMapOvr>
    <a:masterClrMapping/>
  </p:clrMapOvr>
  <p:transition>
    <p:wedg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images (22).jpg"/>
          <p:cNvPicPr>
            <a:picLocks noGrp="1" noChangeAspect="1"/>
          </p:cNvPicPr>
          <p:nvPr>
            <p:ph idx="1"/>
          </p:nvPr>
        </p:nvPicPr>
        <p:blipFill>
          <a:blip r:embed="rId2" cstate="print"/>
          <a:stretch>
            <a:fillRect/>
          </a:stretch>
        </p:blipFill>
        <p:spPr>
          <a:xfrm>
            <a:off x="1115616" y="836712"/>
            <a:ext cx="6042752" cy="5805264"/>
          </a:xfrm>
        </p:spPr>
      </p:pic>
    </p:spTree>
  </p:cSld>
  <p:clrMapOvr>
    <a:masterClrMapping/>
  </p:clrMapOvr>
  <p:transition>
    <p:wedg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r>
              <a:rPr lang="el-GR" dirty="0" smtClean="0"/>
              <a:t>Φορούσαν ακόμη οι ηθοποιοί υψηλά υποδήματα που αργότερα ονομάστηκαν </a:t>
            </a:r>
            <a:r>
              <a:rPr lang="el-GR" b="1" dirty="0" smtClean="0">
                <a:solidFill>
                  <a:srgbClr val="FF0000"/>
                </a:solidFill>
              </a:rPr>
              <a:t>κόθορνοι</a:t>
            </a:r>
            <a:r>
              <a:rPr lang="el-GR" dirty="0" smtClean="0"/>
              <a:t>,</a:t>
            </a:r>
          </a:p>
          <a:p>
            <a:r>
              <a:rPr lang="el-GR" dirty="0" smtClean="0"/>
              <a:t> ενώ διάφορα </a:t>
            </a:r>
            <a:r>
              <a:rPr lang="el-GR" dirty="0" smtClean="0">
                <a:solidFill>
                  <a:srgbClr val="FF0000"/>
                </a:solidFill>
              </a:rPr>
              <a:t>παραγεμίσματα, κάτω από τα ενδύματ</a:t>
            </a:r>
            <a:r>
              <a:rPr lang="el-GR" dirty="0" smtClean="0"/>
              <a:t>α, τους έκαναν μεγαλόσωμους. </a:t>
            </a:r>
          </a:p>
          <a:p>
            <a:endParaRPr lang="el-GR" dirty="0"/>
          </a:p>
        </p:txBody>
      </p:sp>
    </p:spTree>
  </p:cSld>
  <p:clrMapOvr>
    <a:masterClrMapping/>
  </p:clrMapOvr>
  <p:transition>
    <p:wedg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3-638.jpg"/>
          <p:cNvPicPr>
            <a:picLocks noGrp="1" noChangeAspect="1"/>
          </p:cNvPicPr>
          <p:nvPr>
            <p:ph idx="1"/>
          </p:nvPr>
        </p:nvPicPr>
        <p:blipFill>
          <a:blip r:embed="rId2" cstate="print"/>
          <a:stretch>
            <a:fillRect/>
          </a:stretch>
        </p:blipFill>
        <p:spPr>
          <a:xfrm>
            <a:off x="-1" y="1"/>
            <a:ext cx="9134455" cy="6858000"/>
          </a:xfrm>
        </p:spPr>
      </p:pic>
    </p:spTree>
  </p:cSld>
  <p:clrMapOvr>
    <a:masterClrMapping/>
  </p:clrMapOvr>
  <p:transition>
    <p:wedg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ImageHandler.jpg"/>
          <p:cNvPicPr>
            <a:picLocks noGrp="1" noChangeAspect="1"/>
          </p:cNvPicPr>
          <p:nvPr>
            <p:ph idx="1"/>
          </p:nvPr>
        </p:nvPicPr>
        <p:blipFill>
          <a:blip r:embed="rId2" cstate="print"/>
          <a:stretch>
            <a:fillRect/>
          </a:stretch>
        </p:blipFill>
        <p:spPr>
          <a:xfrm>
            <a:off x="0" y="-531440"/>
            <a:ext cx="6858000" cy="6858000"/>
          </a:xfrm>
        </p:spPr>
      </p:pic>
      <p:pic>
        <p:nvPicPr>
          <p:cNvPr id="1026" name="Picture 2" descr="C:\Users\user\Documents\ΑΝΤΙΓΟΝΗ\ΕΙΚΟΝΕΣ\kothornoi-2.png"/>
          <p:cNvPicPr>
            <a:picLocks noChangeAspect="1" noChangeArrowheads="1"/>
          </p:cNvPicPr>
          <p:nvPr/>
        </p:nvPicPr>
        <p:blipFill>
          <a:blip r:embed="rId3" cstate="print"/>
          <a:srcRect/>
          <a:stretch>
            <a:fillRect/>
          </a:stretch>
        </p:blipFill>
        <p:spPr bwMode="auto">
          <a:xfrm>
            <a:off x="3175000" y="2870200"/>
            <a:ext cx="5969000" cy="3987800"/>
          </a:xfrm>
          <a:prstGeom prst="rect">
            <a:avLst/>
          </a:prstGeom>
          <a:noFill/>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Θέση κειμένου"/>
          <p:cNvSpPr>
            <a:spLocks noGrp="1"/>
          </p:cNvSpPr>
          <p:nvPr>
            <p:ph type="body" idx="4294967295"/>
          </p:nvPr>
        </p:nvSpPr>
        <p:spPr>
          <a:xfrm>
            <a:off x="0" y="1"/>
            <a:ext cx="3851920" cy="6858000"/>
          </a:xfrm>
        </p:spPr>
        <p:txBody>
          <a:bodyPr>
            <a:normAutofit lnSpcReduction="10000"/>
          </a:bodyPr>
          <a:lstStyle/>
          <a:p>
            <a:pPr lvl="0"/>
            <a:r>
              <a:rPr lang="el-GR" b="1" dirty="0" smtClean="0">
                <a:latin typeface="Bookman Old Style" pitchFamily="18" charset="0"/>
              </a:rPr>
              <a:t>Κωμωδία</a:t>
            </a:r>
            <a:r>
              <a:rPr lang="el-GR" dirty="0" smtClean="0">
                <a:latin typeface="Bookman Old Style" pitchFamily="18" charset="0"/>
              </a:rPr>
              <a:t> </a:t>
            </a:r>
          </a:p>
          <a:p>
            <a:pPr lvl="0"/>
            <a:endParaRPr lang="el-GR" dirty="0" smtClean="0">
              <a:latin typeface="Bookman Old Style" pitchFamily="18" charset="0"/>
            </a:endParaRPr>
          </a:p>
          <a:p>
            <a:pPr lvl="0"/>
            <a:r>
              <a:rPr lang="el-GR" b="1" dirty="0" smtClean="0">
                <a:latin typeface="Bookman Old Style" pitchFamily="18" charset="0"/>
              </a:rPr>
              <a:t>Αριστοφάνης</a:t>
            </a:r>
          </a:p>
          <a:p>
            <a:pPr lvl="0"/>
            <a:r>
              <a:rPr lang="el-GR" dirty="0" smtClean="0">
                <a:latin typeface="Bookman Old Style" pitchFamily="18" charset="0"/>
              </a:rPr>
              <a:t>Ειρήνη</a:t>
            </a:r>
          </a:p>
          <a:p>
            <a:pPr lvl="0"/>
            <a:r>
              <a:rPr lang="el-GR" dirty="0" smtClean="0">
                <a:latin typeface="Bookman Old Style" pitchFamily="18" charset="0"/>
              </a:rPr>
              <a:t>Ιππείς</a:t>
            </a:r>
          </a:p>
          <a:p>
            <a:pPr lvl="0"/>
            <a:r>
              <a:rPr lang="el-GR" dirty="0" smtClean="0">
                <a:latin typeface="Bookman Old Style" pitchFamily="18" charset="0"/>
              </a:rPr>
              <a:t>Πλούτος </a:t>
            </a:r>
          </a:p>
          <a:p>
            <a:pPr lvl="0"/>
            <a:r>
              <a:rPr lang="el-GR" dirty="0" err="1" smtClean="0">
                <a:latin typeface="Bookman Old Style" pitchFamily="18" charset="0"/>
              </a:rPr>
              <a:t>Αχαρνής</a:t>
            </a:r>
            <a:endParaRPr lang="el-GR" dirty="0" smtClean="0">
              <a:latin typeface="Bookman Old Style" pitchFamily="18" charset="0"/>
            </a:endParaRPr>
          </a:p>
          <a:p>
            <a:pPr lvl="0"/>
            <a:r>
              <a:rPr lang="el-GR" dirty="0" smtClean="0">
                <a:latin typeface="Bookman Old Style" pitchFamily="18" charset="0"/>
              </a:rPr>
              <a:t>Ιππείς</a:t>
            </a:r>
          </a:p>
          <a:p>
            <a:pPr lvl="0"/>
            <a:r>
              <a:rPr lang="el-GR" dirty="0" smtClean="0">
                <a:latin typeface="Bookman Old Style" pitchFamily="18" charset="0"/>
              </a:rPr>
              <a:t>Βάτραχοι</a:t>
            </a:r>
          </a:p>
          <a:p>
            <a:pPr lvl="0"/>
            <a:r>
              <a:rPr lang="el-GR" dirty="0" smtClean="0">
                <a:latin typeface="Bookman Old Style" pitchFamily="18" charset="0"/>
              </a:rPr>
              <a:t>Σφήκες</a:t>
            </a:r>
          </a:p>
          <a:p>
            <a:pPr lvl="0"/>
            <a:r>
              <a:rPr lang="el-GR" dirty="0" smtClean="0">
                <a:latin typeface="Bookman Old Style" pitchFamily="18" charset="0"/>
              </a:rPr>
              <a:t>Όρνιθες</a:t>
            </a:r>
          </a:p>
          <a:p>
            <a:pPr lvl="0"/>
            <a:r>
              <a:rPr lang="el-GR" dirty="0" err="1" smtClean="0">
                <a:latin typeface="Bookman Old Style" pitchFamily="18" charset="0"/>
              </a:rPr>
              <a:t>Λυσιστράτη</a:t>
            </a:r>
            <a:endParaRPr lang="el-GR" dirty="0" smtClean="0">
              <a:latin typeface="Bookman Old Style" pitchFamily="18" charset="0"/>
            </a:endParaRPr>
          </a:p>
          <a:p>
            <a:endParaRPr lang="el-GR" dirty="0">
              <a:latin typeface="Bookman Old Style" pitchFamily="18" charset="0"/>
            </a:endParaRPr>
          </a:p>
          <a:p>
            <a:endParaRPr lang="el-GR" dirty="0" smtClean="0">
              <a:latin typeface="Bookman Old Style" pitchFamily="18" charset="0"/>
            </a:endParaRPr>
          </a:p>
          <a:p>
            <a:pPr>
              <a:buNone/>
            </a:pPr>
            <a:endParaRPr lang="el-GR" dirty="0">
              <a:latin typeface="Bookman Old Style" pitchFamily="18" charset="0"/>
            </a:endParaRPr>
          </a:p>
        </p:txBody>
      </p:sp>
      <p:pic>
        <p:nvPicPr>
          <p:cNvPr id="4" name="3 - Θέση περιεχομένου" descr="aristophanes αριστοφάνης.jpg"/>
          <p:cNvPicPr>
            <a:picLocks noGrp="1" noChangeAspect="1"/>
          </p:cNvPicPr>
          <p:nvPr>
            <p:ph sz="half" idx="4294967295"/>
          </p:nvPr>
        </p:nvPicPr>
        <p:blipFill>
          <a:blip r:embed="rId2" cstate="print"/>
          <a:stretch>
            <a:fillRect/>
          </a:stretch>
        </p:blipFill>
        <p:spPr>
          <a:xfrm>
            <a:off x="3902996" y="836712"/>
            <a:ext cx="5192952" cy="4464496"/>
          </a:xfrm>
        </p:spPr>
      </p:pic>
    </p:spTree>
  </p:cSld>
  <p:clrMapOvr>
    <a:masterClrMapping/>
  </p:clrMapOvr>
  <p:transition>
    <p:wedg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1026" name="Picture 2" descr="E:\ΕΙΚΟΝΕΣ\ΑΡΧΑΙΟΛΟΓΙΚΑ\969235_586095794754145_790070589_n.jpg"/>
          <p:cNvPicPr>
            <a:picLocks noChangeAspect="1" noChangeArrowheads="1"/>
          </p:cNvPicPr>
          <p:nvPr/>
        </p:nvPicPr>
        <p:blipFill>
          <a:blip r:embed="rId2" cstate="print"/>
          <a:srcRect/>
          <a:stretch>
            <a:fillRect/>
          </a:stretch>
        </p:blipFill>
        <p:spPr bwMode="auto">
          <a:xfrm>
            <a:off x="1143000" y="0"/>
            <a:ext cx="6858000" cy="6858000"/>
          </a:xfrm>
          <a:prstGeom prst="rect">
            <a:avLst/>
          </a:prstGeom>
          <a:noFill/>
        </p:spPr>
      </p:pic>
    </p:spTree>
  </p:cSld>
  <p:clrMapOvr>
    <a:masterClrMapping/>
  </p:clrMapOvr>
  <p:transition>
    <p:wedg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77500" lnSpcReduction="20000"/>
          </a:bodyPr>
          <a:lstStyle/>
          <a:p>
            <a:r>
              <a:rPr lang="el-GR" dirty="0" smtClean="0"/>
              <a:t>Το πρόσωπο των ηθοποιών κάλυπτε </a:t>
            </a:r>
            <a:r>
              <a:rPr lang="el-GR" dirty="0" smtClean="0">
                <a:solidFill>
                  <a:srgbClr val="FF0000"/>
                </a:solidFill>
              </a:rPr>
              <a:t>προσωπίδα</a:t>
            </a:r>
            <a:r>
              <a:rPr lang="el-GR" dirty="0" smtClean="0"/>
              <a:t>, η παρουσία της οποίας συνέχιζε τη διονυσιακή παράδοση, αλλά και παράλληλα διαμόρφωνε τον κατάλληλο για το έργο ανθρώπινο τύπο.</a:t>
            </a:r>
          </a:p>
          <a:p>
            <a:r>
              <a:rPr lang="el-GR" dirty="0" smtClean="0"/>
              <a:t>Η χρήση ιδιαίτερα της προσωπίδας οδηγεί τους θεατές πρώτα στην εξιδανίκευση των ηρώων </a:t>
            </a:r>
          </a:p>
          <a:p>
            <a:r>
              <a:rPr lang="el-GR" dirty="0" smtClean="0"/>
              <a:t>έπειτα ο θεατής, χάρη στο προσωπείο, απομακρύνεται από την καθημερινότητα και μεταφέρεται σ' έναν άλλο κόσμο, όπου οι ήρωες δρουν και υποφέρουν. Έτσι καθορίζεται και ο τρόπος της υποκριτικής του ηθοποιού. Ο ηθοποιός πρέπει να χρησιμοποιήσει τη μεγαλόπρεπη χειρονομία, τη μεγαλόπρεπη στάση.</a:t>
            </a:r>
          </a:p>
          <a:p>
            <a:r>
              <a:rPr lang="el-GR" dirty="0" smtClean="0"/>
              <a:t> Καθώς μάλιστα το προσωπείο δεν επέτρεπε μορφασμούς, η υποκρι</a:t>
            </a:r>
            <a:r>
              <a:rPr lang="el-GR" dirty="0" smtClean="0">
                <a:solidFill>
                  <a:srgbClr val="FF0000"/>
                </a:solidFill>
              </a:rPr>
              <a:t>τική των ηθοποιών στηριζόταν σε </a:t>
            </a:r>
            <a:r>
              <a:rPr lang="el-GR" dirty="0" err="1" smtClean="0">
                <a:solidFill>
                  <a:srgbClr val="FF0000"/>
                </a:solidFill>
              </a:rPr>
              <a:t>κινησιακά</a:t>
            </a:r>
            <a:r>
              <a:rPr lang="el-GR" dirty="0" smtClean="0">
                <a:solidFill>
                  <a:srgbClr val="FF0000"/>
                </a:solidFill>
              </a:rPr>
              <a:t> και φωνητικά μέσα.</a:t>
            </a:r>
          </a:p>
          <a:p>
            <a:r>
              <a:rPr lang="el-GR" dirty="0" smtClean="0">
                <a:solidFill>
                  <a:srgbClr val="FF0000"/>
                </a:solidFill>
              </a:rPr>
              <a:t> Στην αρχαιότητα γυναίκες ηθοποιοί δεν υπήρχαν</a:t>
            </a:r>
            <a:r>
              <a:rPr lang="el-GR" dirty="0" smtClean="0"/>
              <a:t>. Τους γυναικείους ρόλους υποδύονταν άνδρες. </a:t>
            </a:r>
          </a:p>
          <a:p>
            <a:r>
              <a:rPr lang="el-GR" dirty="0" smtClean="0"/>
              <a:t>Οι </a:t>
            </a:r>
            <a:r>
              <a:rPr lang="el-GR" dirty="0" smtClean="0">
                <a:solidFill>
                  <a:srgbClr val="FF0000"/>
                </a:solidFill>
              </a:rPr>
              <a:t>ηθοποιοί απάγγελλαν τα επικά μέρη </a:t>
            </a:r>
            <a:r>
              <a:rPr lang="el-GR" dirty="0" smtClean="0"/>
              <a:t>του δράματος, με τη συνοδεία ή χωρίς τη συνοδεία αυλού, ανάλογα με το μέτρο του ποιητικού κειμένου. Πεζά δράματα δεν υπήρχαν στην αρχαιότητα. Τα </a:t>
            </a:r>
            <a:r>
              <a:rPr lang="el-GR" dirty="0" smtClean="0">
                <a:solidFill>
                  <a:srgbClr val="FF0000"/>
                </a:solidFill>
              </a:rPr>
              <a:t>λυρικά μέρη του δράματος τα τραγουδούσε ο χορός</a:t>
            </a:r>
            <a:r>
              <a:rPr lang="el-GR" dirty="0" smtClean="0"/>
              <a:t>.</a:t>
            </a:r>
          </a:p>
          <a:p>
            <a:endParaRPr lang="el-GR" dirty="0" smtClean="0"/>
          </a:p>
          <a:p>
            <a:endParaRPr lang="el-GR" dirty="0"/>
          </a:p>
        </p:txBody>
      </p:sp>
    </p:spTree>
  </p:cSld>
  <p:clrMapOvr>
    <a:masterClrMapping/>
  </p:clrMapOvr>
  <p:transition>
    <p:wedg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5122" name="Picture 2" descr="E:\ΕΙΚΟΝΕΣ\ΑΡΧΑΙΟΛΟΓΙΚΑ\ΘΕΑΤΡΑ\150604_392929437465343_1398438183_n.jpg"/>
          <p:cNvPicPr>
            <a:picLocks noChangeAspect="1" noChangeArrowheads="1"/>
          </p:cNvPicPr>
          <p:nvPr/>
        </p:nvPicPr>
        <p:blipFill>
          <a:blip r:embed="rId2" cstate="print"/>
          <a:srcRect/>
          <a:stretch>
            <a:fillRect/>
          </a:stretch>
        </p:blipFill>
        <p:spPr bwMode="auto">
          <a:xfrm>
            <a:off x="1293018" y="0"/>
            <a:ext cx="6557963" cy="6858000"/>
          </a:xfrm>
          <a:prstGeom prst="rect">
            <a:avLst/>
          </a:prstGeom>
          <a:noFill/>
        </p:spPr>
      </p:pic>
    </p:spTree>
  </p:cSld>
  <p:clrMapOvr>
    <a:masterClrMapping/>
  </p:clrMapOvr>
  <p:transition>
    <p:wedg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pic>
        <p:nvPicPr>
          <p:cNvPr id="4" name="3 - Θέση περιεχομένου" descr="αρχείο λήψης (1).jpg"/>
          <p:cNvPicPr>
            <a:picLocks noGrp="1" noChangeAspect="1"/>
          </p:cNvPicPr>
          <p:nvPr>
            <p:ph idx="1"/>
          </p:nvPr>
        </p:nvPicPr>
        <p:blipFill>
          <a:blip r:embed="rId2" cstate="print"/>
          <a:stretch>
            <a:fillRect/>
          </a:stretch>
        </p:blipFill>
        <p:spPr>
          <a:xfrm>
            <a:off x="1547664" y="0"/>
            <a:ext cx="5136881" cy="6858000"/>
          </a:xfrm>
        </p:spPr>
      </p:pic>
    </p:spTree>
  </p:cSld>
  <p:clrMapOvr>
    <a:masterClrMapping/>
  </p:clrMapOvr>
  <p:transition>
    <p:wedg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p:txBody>
          <a:bodyPr/>
          <a:lstStyle/>
          <a:p>
            <a:endParaRPr lang="el-GR"/>
          </a:p>
        </p:txBody>
      </p:sp>
      <p:sp>
        <p:nvSpPr>
          <p:cNvPr id="4" name="3 - Θέση περιεχομένου"/>
          <p:cNvSpPr>
            <a:spLocks noGrp="1"/>
          </p:cNvSpPr>
          <p:nvPr>
            <p:ph sz="half" idx="2"/>
          </p:nvPr>
        </p:nvSpPr>
        <p:spPr/>
        <p:txBody>
          <a:bodyPr/>
          <a:lstStyle/>
          <a:p>
            <a:endParaRPr lang="el-GR"/>
          </a:p>
        </p:txBody>
      </p:sp>
      <p:pic>
        <p:nvPicPr>
          <p:cNvPr id="1026" name="Picture 2" descr="C:\Users\user\Documents\ΑΝΤΙΓΟΝΗ\11390359_708226482637241_6244574828633444206_n.jpg"/>
          <p:cNvPicPr>
            <a:picLocks noChangeAspect="1" noChangeArrowheads="1"/>
          </p:cNvPicPr>
          <p:nvPr/>
        </p:nvPicPr>
        <p:blipFill>
          <a:blip r:embed="rId2" cstate="print"/>
          <a:srcRect/>
          <a:stretch>
            <a:fillRect/>
          </a:stretch>
        </p:blipFill>
        <p:spPr bwMode="auto">
          <a:xfrm>
            <a:off x="0" y="178564"/>
            <a:ext cx="5580112" cy="6679436"/>
          </a:xfrm>
          <a:prstGeom prst="rect">
            <a:avLst/>
          </a:prstGeom>
          <a:noFill/>
        </p:spPr>
      </p:pic>
    </p:spTree>
  </p:cSld>
  <p:clrMapOvr>
    <a:masterClrMapping/>
  </p:clrMapOvr>
  <p:transition>
    <p:wedg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pic>
        <p:nvPicPr>
          <p:cNvPr id="4" name="3 - Θέση περιεχομένου" descr="images (9).jpg"/>
          <p:cNvPicPr>
            <a:picLocks noGrp="1" noChangeAspect="1"/>
          </p:cNvPicPr>
          <p:nvPr>
            <p:ph idx="1"/>
          </p:nvPr>
        </p:nvPicPr>
        <p:blipFill>
          <a:blip r:embed="rId2" cstate="print"/>
          <a:stretch>
            <a:fillRect/>
          </a:stretch>
        </p:blipFill>
        <p:spPr>
          <a:xfrm>
            <a:off x="0" y="47667"/>
            <a:ext cx="8172400" cy="6810333"/>
          </a:xfrm>
        </p:spPr>
      </p:pic>
    </p:spTree>
  </p:cSld>
  <p:clrMapOvr>
    <a:masterClrMapping/>
  </p:clrMapOvr>
  <p:transition>
    <p:wedg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pic>
        <p:nvPicPr>
          <p:cNvPr id="4" name="3 - Θέση περιεχομένου" descr="images (8).jpg"/>
          <p:cNvPicPr>
            <a:picLocks noGrp="1" noChangeAspect="1"/>
          </p:cNvPicPr>
          <p:nvPr>
            <p:ph idx="1"/>
          </p:nvPr>
        </p:nvPicPr>
        <p:blipFill>
          <a:blip r:embed="rId2" cstate="print"/>
          <a:stretch>
            <a:fillRect/>
          </a:stretch>
        </p:blipFill>
        <p:spPr>
          <a:xfrm>
            <a:off x="0" y="216024"/>
            <a:ext cx="6125662" cy="6669360"/>
          </a:xfrm>
        </p:spPr>
      </p:pic>
    </p:spTree>
  </p:cSld>
  <p:clrMapOvr>
    <a:masterClrMapping/>
  </p:clrMapOvr>
  <p:transition>
    <p:wedg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pic>
        <p:nvPicPr>
          <p:cNvPr id="4" name="3 - Θέση περιεχομένου" descr="images (7).jpg"/>
          <p:cNvPicPr>
            <a:picLocks noGrp="1" noChangeAspect="1"/>
          </p:cNvPicPr>
          <p:nvPr>
            <p:ph idx="1"/>
          </p:nvPr>
        </p:nvPicPr>
        <p:blipFill>
          <a:blip r:embed="rId2" cstate="print"/>
          <a:stretch>
            <a:fillRect/>
          </a:stretch>
        </p:blipFill>
        <p:spPr>
          <a:xfrm>
            <a:off x="-1" y="0"/>
            <a:ext cx="5894479" cy="6858000"/>
          </a:xfrm>
        </p:spPr>
      </p:pic>
    </p:spTree>
  </p:cSld>
  <p:clrMapOvr>
    <a:masterClrMapping/>
  </p:clrMapOvr>
  <p:transition>
    <p:wedg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4098" name="Picture 2" descr="E:\ΕΙΚΟΝΕΣ\ΑΡΧΑΙΟΛΟΓΙΚΑ\ΘΕΑΤΡΑ\(Relief with Menander and New Comedy Masks Roman, CE 40 60)  the masks show three of his canonical New Comedy characters youth, false maiden, old man. Now in the Getty Vill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wedg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a:bodyPr>
          <a:lstStyle/>
          <a:p>
            <a:pPr>
              <a:buNone/>
            </a:pPr>
            <a:r>
              <a:rPr lang="el-GR" dirty="0" smtClean="0"/>
              <a:t>        Ο </a:t>
            </a:r>
            <a:r>
              <a:rPr lang="el-GR" b="1" dirty="0" smtClean="0"/>
              <a:t>χορός</a:t>
            </a:r>
            <a:r>
              <a:rPr lang="el-GR" dirty="0" smtClean="0"/>
              <a:t> </a:t>
            </a:r>
          </a:p>
          <a:p>
            <a:r>
              <a:rPr lang="el-GR" dirty="0" smtClean="0"/>
              <a:t>Ο </a:t>
            </a:r>
            <a:r>
              <a:rPr lang="el-GR" b="1" dirty="0" smtClean="0"/>
              <a:t>χορός</a:t>
            </a:r>
            <a:r>
              <a:rPr lang="el-GR" dirty="0" smtClean="0"/>
              <a:t> του αρχαίου δράματος ταυτόχρονα με το τραγούδι χόρευε με έναν εκφραστικό και μιμητικό τρόπο. Έτσι ο χορός, με το τραγούδι και τις κινήσεις του σώματος των χορευτών, εξέφραζε τα συναισθήματά του. Έγραψε για τον χορό ο Κ. Κουν: «Πρωταρχικός παράγοντας του αρχαίου θεάτρου θα είναι πάντοτε ο χορός. </a:t>
            </a:r>
            <a:r>
              <a:rPr lang="el-GR" dirty="0" smtClean="0">
                <a:solidFill>
                  <a:srgbClr val="FF0000"/>
                </a:solidFill>
              </a:rPr>
              <a:t>Νοηματικά και λεκτικά, ηχητικά και μουσικά, </a:t>
            </a:r>
            <a:r>
              <a:rPr lang="el-GR" dirty="0" err="1" smtClean="0">
                <a:solidFill>
                  <a:srgbClr val="FF0000"/>
                </a:solidFill>
              </a:rPr>
              <a:t>κινησιακά</a:t>
            </a:r>
            <a:r>
              <a:rPr lang="el-GR" dirty="0" smtClean="0">
                <a:solidFill>
                  <a:srgbClr val="FF0000"/>
                </a:solidFill>
              </a:rPr>
              <a:t> και πλαστικά</a:t>
            </a:r>
            <a:r>
              <a:rPr lang="el-GR" dirty="0" smtClean="0"/>
              <a:t> ο χορός διαμορφώνει το κλίμα του έργου, φωτίζει τους ήρωες και προβάλλει με το πάθος του τα μηνύματα του ποιητή». </a:t>
            </a:r>
            <a:r>
              <a:rPr lang="el-GR" dirty="0" smtClean="0">
                <a:solidFill>
                  <a:srgbClr val="0070C0"/>
                </a:solidFill>
              </a:rPr>
              <a:t>Συνήθως ο χορός αντιπροσώπευε την κοινή γνώμη</a:t>
            </a:r>
            <a:r>
              <a:rPr lang="el-GR" dirty="0" smtClean="0"/>
              <a:t>.</a:t>
            </a:r>
          </a:p>
          <a:p>
            <a:endParaRPr lang="el-GR" dirty="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endParaRPr lang="el-GR"/>
          </a:p>
        </p:txBody>
      </p:sp>
      <p:sp>
        <p:nvSpPr>
          <p:cNvPr id="4" name="3 - Θέση περιεχομένου"/>
          <p:cNvSpPr>
            <a:spLocks noGrp="1"/>
          </p:cNvSpPr>
          <p:nvPr>
            <p:ph idx="1"/>
          </p:nvPr>
        </p:nvSpPr>
        <p:spPr/>
        <p:txBody>
          <a:bodyPr>
            <a:normAutofit/>
          </a:bodyPr>
          <a:lstStyle/>
          <a:p>
            <a:pPr algn="ctr"/>
            <a:r>
              <a:rPr lang="el-GR" i="1" dirty="0" smtClean="0">
                <a:hlinkClick r:id="rId2" tooltip="s:Κύκλωψ"/>
              </a:rPr>
              <a:t>Σατυρικό δράμα</a:t>
            </a:r>
          </a:p>
          <a:p>
            <a:pPr>
              <a:buNone/>
            </a:pPr>
            <a:r>
              <a:rPr lang="el-GR" i="1" dirty="0" smtClean="0">
                <a:hlinkClick r:id="rId2" tooltip="s:Κύκλωψ"/>
              </a:rPr>
              <a:t>Ευριπίδη, </a:t>
            </a:r>
            <a:r>
              <a:rPr lang="el-GR" i="1" dirty="0" err="1" smtClean="0">
                <a:hlinkClick r:id="rId2" tooltip="s:Κύκλωψ"/>
              </a:rPr>
              <a:t>Κύκλωψ</a:t>
            </a:r>
            <a:r>
              <a:rPr lang="el-GR" dirty="0" smtClean="0"/>
              <a:t> </a:t>
            </a:r>
          </a:p>
          <a:p>
            <a:pPr>
              <a:buNone/>
            </a:pPr>
            <a:r>
              <a:rPr lang="el-GR" i="1" dirty="0" smtClean="0">
                <a:hlinkClick r:id="rId3" tooltip="Ιχνευταί"/>
              </a:rPr>
              <a:t>Σοφοκλή, </a:t>
            </a:r>
            <a:r>
              <a:rPr lang="el-GR" i="1" dirty="0" err="1" smtClean="0">
                <a:hlinkClick r:id="rId3" tooltip="Ιχνευταί"/>
              </a:rPr>
              <a:t>Ιχνευταί</a:t>
            </a:r>
            <a:endParaRPr lang="el-GR" dirty="0" smtClean="0"/>
          </a:p>
          <a:p>
            <a:endParaRPr lang="el-GR" dirty="0"/>
          </a:p>
        </p:txBody>
      </p:sp>
    </p:spTree>
  </p:cSld>
  <p:clrMapOvr>
    <a:masterClrMapping/>
  </p:clrMapOvr>
  <p:transition>
    <p:wedg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85000" lnSpcReduction="10000"/>
          </a:bodyPr>
          <a:lstStyle/>
          <a:p>
            <a:r>
              <a:rPr lang="el-GR" dirty="0" smtClean="0"/>
              <a:t>Ο χορός έμπαινε </a:t>
            </a:r>
            <a:r>
              <a:rPr lang="el-GR" dirty="0" smtClean="0">
                <a:solidFill>
                  <a:srgbClr val="FF0000"/>
                </a:solidFill>
              </a:rPr>
              <a:t>από τη δεξιά προς τον θεατή πάροδο</a:t>
            </a:r>
            <a:r>
              <a:rPr lang="el-GR" dirty="0" smtClean="0"/>
              <a:t> κατά ζυγά (5X3) ή κατά στοίχους (3X5). Επικεφαλής του χορού κατά την είσοδό του βάδιζε ο </a:t>
            </a:r>
            <a:r>
              <a:rPr lang="el-GR" dirty="0" smtClean="0">
                <a:solidFill>
                  <a:srgbClr val="FF0000"/>
                </a:solidFill>
              </a:rPr>
              <a:t>αυλητής</a:t>
            </a:r>
            <a:r>
              <a:rPr lang="el-GR" dirty="0" smtClean="0"/>
              <a:t> που με τον ήχο του αυλού συνόδευε την κίνηση και την όρχησή του. </a:t>
            </a:r>
          </a:p>
          <a:p>
            <a:r>
              <a:rPr lang="el-GR" dirty="0" smtClean="0"/>
              <a:t>Τραγουδούσε ο χορός τις </a:t>
            </a:r>
            <a:r>
              <a:rPr lang="el-GR" dirty="0" smtClean="0">
                <a:solidFill>
                  <a:srgbClr val="FF0000"/>
                </a:solidFill>
              </a:rPr>
              <a:t>επωδούς ακίνητος</a:t>
            </a:r>
            <a:r>
              <a:rPr lang="el-GR" dirty="0" smtClean="0"/>
              <a:t>. Εκτελούσε όμως με τον ίδιο ήχο και την ίδια όρχηση τις </a:t>
            </a:r>
            <a:r>
              <a:rPr lang="el-GR" dirty="0" smtClean="0">
                <a:solidFill>
                  <a:srgbClr val="FF0000"/>
                </a:solidFill>
              </a:rPr>
              <a:t>στροφές από τα αριστερά προς τα δεξιά, αλλά τις αντιστροφές αντίθετα</a:t>
            </a:r>
            <a:r>
              <a:rPr lang="el-GR" dirty="0" smtClean="0"/>
              <a:t>. </a:t>
            </a:r>
          </a:p>
          <a:p>
            <a:r>
              <a:rPr lang="el-GR" dirty="0" smtClean="0"/>
              <a:t>Το χαρούμενο τραγούδι, το </a:t>
            </a:r>
            <a:r>
              <a:rPr lang="el-GR" b="1" dirty="0" err="1" smtClean="0">
                <a:solidFill>
                  <a:srgbClr val="FF0000"/>
                </a:solidFill>
              </a:rPr>
              <a:t>υπόρχημα</a:t>
            </a:r>
            <a:r>
              <a:rPr lang="el-GR" dirty="0" smtClean="0"/>
              <a:t>, όπως αυτό της Αντιγόνης (στ. 1115-1154), συνόδευε ζωηρή όρχηση. </a:t>
            </a:r>
          </a:p>
          <a:p>
            <a:r>
              <a:rPr lang="el-GR" dirty="0" smtClean="0"/>
              <a:t>Κατά τη διδασκαλία του δράματος ο χορός </a:t>
            </a:r>
            <a:r>
              <a:rPr lang="el-GR" dirty="0" smtClean="0">
                <a:solidFill>
                  <a:srgbClr val="FF0000"/>
                </a:solidFill>
              </a:rPr>
              <a:t>είχε τα νώτα στραμμένα προς τους θεατές </a:t>
            </a:r>
          </a:p>
          <a:p>
            <a:r>
              <a:rPr lang="el-GR" dirty="0" smtClean="0"/>
              <a:t>και μόνο ο </a:t>
            </a:r>
            <a:r>
              <a:rPr lang="el-GR" dirty="0" smtClean="0">
                <a:solidFill>
                  <a:srgbClr val="FF0000"/>
                </a:solidFill>
              </a:rPr>
              <a:t>κορυφαίος συχνά διαλεγόταν με τους ηθοποιούς.</a:t>
            </a:r>
          </a:p>
          <a:p>
            <a:r>
              <a:rPr lang="el-GR" dirty="0" smtClean="0"/>
              <a:t>Οι χορευτές ήταν ντυμένοι απλούστερα από τους υποκριτές. Η ενδυμασία τους ήταν ανάλογη προς τα πρόσωπα τα οποία υποδύονταν.</a:t>
            </a:r>
            <a:endParaRPr lang="el-GR" dirty="0" smtClean="0">
              <a:solidFill>
                <a:srgbClr val="FF0000"/>
              </a:solidFill>
            </a:endParaRPr>
          </a:p>
          <a:p>
            <a:endParaRPr lang="el-GR" dirty="0"/>
          </a:p>
        </p:txBody>
      </p:sp>
    </p:spTree>
  </p:cSld>
  <p:clrMapOvr>
    <a:masterClrMapping/>
  </p:clrMapOvr>
  <p:transition>
    <p:wedg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92500" lnSpcReduction="10000"/>
          </a:bodyPr>
          <a:lstStyle/>
          <a:p>
            <a:pPr algn="ctr">
              <a:buNone/>
            </a:pPr>
            <a:r>
              <a:rPr lang="el-GR" b="1" dirty="0" smtClean="0"/>
              <a:t>Το κοινό </a:t>
            </a:r>
          </a:p>
          <a:p>
            <a:r>
              <a:rPr lang="el-GR" dirty="0" smtClean="0"/>
              <a:t>Χιλιάδες Αθηναίοι κατέκλυζαν κάθε χρόνο, </a:t>
            </a:r>
            <a:r>
              <a:rPr lang="el-GR" dirty="0" smtClean="0">
                <a:solidFill>
                  <a:srgbClr val="FF0000"/>
                </a:solidFill>
              </a:rPr>
              <a:t>την 9</a:t>
            </a:r>
            <a:r>
              <a:rPr lang="el-GR" baseline="30000" dirty="0" smtClean="0">
                <a:solidFill>
                  <a:srgbClr val="FF0000"/>
                </a:solidFill>
              </a:rPr>
              <a:t>η</a:t>
            </a:r>
            <a:r>
              <a:rPr lang="el-GR" dirty="0" smtClean="0">
                <a:solidFill>
                  <a:srgbClr val="FF0000"/>
                </a:solidFill>
              </a:rPr>
              <a:t> του Ελαφηβολιώνα</a:t>
            </a:r>
            <a:r>
              <a:rPr lang="el-GR" dirty="0" smtClean="0"/>
              <a:t>, το θέατρο του Διονύσου.</a:t>
            </a:r>
          </a:p>
          <a:p>
            <a:r>
              <a:rPr lang="el-GR" dirty="0" smtClean="0"/>
              <a:t> </a:t>
            </a:r>
            <a:r>
              <a:rPr lang="el-GR" dirty="0" smtClean="0">
                <a:solidFill>
                  <a:srgbClr val="FF0000"/>
                </a:solidFill>
              </a:rPr>
              <a:t>Άντρες, γυναίκες, παιδιά, μέτοικοι και ξένοι </a:t>
            </a:r>
            <a:r>
              <a:rPr lang="el-GR" dirty="0" smtClean="0"/>
              <a:t>μπορούσαν να λάβουν μέρος στη μεγάλη αυτή λαϊκή γιορτή της Αθηναϊκής Δημοκρατίας. Το ίδιο το κράτος είχε φροντίσει να χορηγήσει στους άπορους πολίτες το αντίτιμο του εισιτηρίου (</a:t>
            </a:r>
            <a:r>
              <a:rPr lang="el-GR" b="1" dirty="0" smtClean="0">
                <a:solidFill>
                  <a:srgbClr val="FF0000"/>
                </a:solidFill>
              </a:rPr>
              <a:t>θεωρικό</a:t>
            </a:r>
            <a:r>
              <a:rPr lang="el-GR" dirty="0" smtClean="0"/>
              <a:t>).</a:t>
            </a:r>
          </a:p>
          <a:p>
            <a:r>
              <a:rPr lang="el-GR" dirty="0" smtClean="0"/>
              <a:t>Ειδικοί υπάλληλοι του κράτους, οι </a:t>
            </a:r>
            <a:r>
              <a:rPr lang="el-GR" b="1" dirty="0" smtClean="0">
                <a:solidFill>
                  <a:srgbClr val="FF0000"/>
                </a:solidFill>
              </a:rPr>
              <a:t>ραβδούχοι</a:t>
            </a:r>
            <a:r>
              <a:rPr lang="el-GR" dirty="0" smtClean="0"/>
              <a:t>, εφοδιασμένοι με ραβδιά, φρόντιζαν να τηρηθεί η τάξη και όλο αυτό το πλήθος να τακτοποιηθεί στις θέσεις του. </a:t>
            </a:r>
          </a:p>
          <a:p>
            <a:r>
              <a:rPr lang="el-GR" dirty="0" smtClean="0"/>
              <a:t>Τις πρώτες θέσεις, τις προεδρίες, καταλάμβαναν οι </a:t>
            </a:r>
            <a:r>
              <a:rPr lang="el-GR" dirty="0" smtClean="0">
                <a:solidFill>
                  <a:srgbClr val="FF0000"/>
                </a:solidFill>
              </a:rPr>
              <a:t>άρχοντες, </a:t>
            </a:r>
            <a:r>
              <a:rPr lang="el-GR" dirty="0" smtClean="0"/>
              <a:t>ενώ η κεντρικότερη και πιο επίσημη έδρα προοριζόταν για </a:t>
            </a:r>
            <a:r>
              <a:rPr lang="el-GR" dirty="0" smtClean="0">
                <a:solidFill>
                  <a:srgbClr val="FF0000"/>
                </a:solidFill>
              </a:rPr>
              <a:t>τον ιερέα του Διονύσου</a:t>
            </a:r>
            <a:r>
              <a:rPr lang="el-GR" dirty="0" smtClean="0"/>
              <a:t>.</a:t>
            </a:r>
          </a:p>
          <a:p>
            <a:endParaRPr lang="el-GR" dirty="0"/>
          </a:p>
        </p:txBody>
      </p:sp>
    </p:spTree>
  </p:cSld>
  <p:clrMapOvr>
    <a:masterClrMapping/>
  </p:clrMapOvr>
  <p:transition>
    <p:wedg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050" name="Picture 2" descr="E:\ΕΙΚΟΝΕΣ\ΑΡΧΑΙΟΛΟΓΙΚΑ\ΘΕΑΤΡΑ\Μαρμάρινοι Θρόνοι αρχαίων ελληνικών θεάτρων και σταδίων.jp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Tree>
  </p:cSld>
  <p:clrMapOvr>
    <a:masterClrMapping/>
  </p:clrMapOvr>
  <p:transition>
    <p:wedg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Ενεπιγραφοι μαρμάρινοι θρόνοι της προεδρίας του Θεάτρου του Διονύσου.jpg"/>
          <p:cNvPicPr>
            <a:picLocks noGrp="1" noChangeAspect="1"/>
          </p:cNvPicPr>
          <p:nvPr>
            <p:ph idx="1"/>
          </p:nvPr>
        </p:nvPicPr>
        <p:blipFill>
          <a:blip r:embed="rId2" cstate="print"/>
          <a:stretch>
            <a:fillRect/>
          </a:stretch>
        </p:blipFill>
        <p:spPr>
          <a:xfrm>
            <a:off x="0" y="-14993"/>
            <a:ext cx="7020272" cy="6872993"/>
          </a:xfrm>
        </p:spPr>
      </p:pic>
    </p:spTree>
  </p:cSld>
  <p:clrMapOvr>
    <a:masterClrMapping/>
  </p:clrMapOvr>
  <p:transition>
    <p:wedg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Marble_seat_Dionysus_Theatre_Acropolis,_Athens,_Greece.jpg"/>
          <p:cNvPicPr>
            <a:picLocks noGrp="1" noChangeAspect="1"/>
          </p:cNvPicPr>
          <p:nvPr>
            <p:ph idx="1"/>
          </p:nvPr>
        </p:nvPicPr>
        <p:blipFill>
          <a:blip r:embed="rId2" cstate="print"/>
          <a:stretch>
            <a:fillRect/>
          </a:stretch>
        </p:blipFill>
        <p:spPr>
          <a:xfrm>
            <a:off x="0" y="96763"/>
            <a:ext cx="4499992" cy="6761238"/>
          </a:xfrm>
        </p:spPr>
      </p:pic>
    </p:spTree>
  </p:cSld>
  <p:clrMapOvr>
    <a:masterClrMapping/>
  </p:clrMapOvr>
  <p:transition>
    <p:wedg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maroneia.jpg"/>
          <p:cNvPicPr>
            <a:picLocks noGrp="1" noChangeAspect="1"/>
          </p:cNvPicPr>
          <p:nvPr>
            <p:ph idx="1"/>
          </p:nvPr>
        </p:nvPicPr>
        <p:blipFill>
          <a:blip r:embed="rId2" cstate="print"/>
          <a:stretch>
            <a:fillRect/>
          </a:stretch>
        </p:blipFill>
        <p:spPr>
          <a:xfrm>
            <a:off x="0" y="-6085"/>
            <a:ext cx="5148064" cy="6864086"/>
          </a:xfrm>
        </p:spPr>
      </p:pic>
    </p:spTree>
  </p:cSld>
  <p:clrMapOvr>
    <a:masterClrMapping/>
  </p:clrMapOvr>
  <p:transition>
    <p:wedg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images (21).jpg"/>
          <p:cNvPicPr>
            <a:picLocks noGrp="1" noChangeAspect="1"/>
          </p:cNvPicPr>
          <p:nvPr>
            <p:ph idx="1"/>
          </p:nvPr>
        </p:nvPicPr>
        <p:blipFill>
          <a:blip r:embed="rId2" cstate="print"/>
          <a:stretch>
            <a:fillRect/>
          </a:stretch>
        </p:blipFill>
        <p:spPr>
          <a:xfrm>
            <a:off x="0" y="692696"/>
            <a:ext cx="9180942" cy="6165304"/>
          </a:xfrm>
        </p:spPr>
      </p:pic>
    </p:spTree>
  </p:cSld>
  <p:clrMapOvr>
    <a:masterClrMapping/>
  </p:clrMapOvr>
  <p:transition>
    <p:wedg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800px-Theatre_of_Dionysus_03.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wedg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324528" cy="6858000"/>
          </a:xfrm>
        </p:spPr>
        <p:txBody>
          <a:bodyPr>
            <a:normAutofit fontScale="85000" lnSpcReduction="20000"/>
          </a:bodyPr>
          <a:lstStyle/>
          <a:p>
            <a:r>
              <a:rPr lang="el-GR" b="1" dirty="0" smtClean="0"/>
              <a:t>Οι θεατές </a:t>
            </a:r>
            <a:r>
              <a:rPr lang="el-GR" dirty="0" smtClean="0"/>
              <a:t>περνούσαν στο θέατρο ολόκληρη την ημέρα. Γι' αυτό έφερναν μαζί τους και τα ανάλογα εφόδια. </a:t>
            </a:r>
          </a:p>
          <a:p>
            <a:r>
              <a:rPr lang="el-GR" dirty="0" smtClean="0"/>
              <a:t>Οι παραστάσεις άρχιζαν μετά τις επίσημες τελετές. Οι μύθοι ήταν γνωστοί. Άλλαζε μόνο η μουσική, η ερμηνεία, η φιλοσοφία του έργου. </a:t>
            </a:r>
          </a:p>
          <a:p>
            <a:r>
              <a:rPr lang="el-GR" dirty="0" smtClean="0"/>
              <a:t>Άλλωστε από τον </a:t>
            </a:r>
            <a:r>
              <a:rPr lang="el-GR" b="1" dirty="0" err="1" smtClean="0">
                <a:solidFill>
                  <a:srgbClr val="FF0000"/>
                </a:solidFill>
              </a:rPr>
              <a:t>προάγωνα</a:t>
            </a:r>
            <a:r>
              <a:rPr lang="el-GR" dirty="0" smtClean="0"/>
              <a:t>, μια διαδικασία που γινόταν πριν από τις γιορτές στο </a:t>
            </a:r>
            <a:r>
              <a:rPr lang="el-GR" dirty="0" smtClean="0">
                <a:solidFill>
                  <a:srgbClr val="FF0000"/>
                </a:solidFill>
              </a:rPr>
              <a:t>ωδείο</a:t>
            </a:r>
            <a:r>
              <a:rPr lang="el-GR" dirty="0" smtClean="0"/>
              <a:t>, στεγασμένο θέατρο, </a:t>
            </a:r>
            <a:r>
              <a:rPr lang="el-GR" dirty="0" smtClean="0">
                <a:solidFill>
                  <a:srgbClr val="FF0000"/>
                </a:solidFill>
              </a:rPr>
              <a:t>οι θεατές ενημερώνονταν για το περιεχόμενο των έργων </a:t>
            </a:r>
            <a:r>
              <a:rPr lang="el-GR" dirty="0" smtClean="0"/>
              <a:t>που θα παρακολουθούσαν και τους συντελεστές της παράστασης.</a:t>
            </a:r>
          </a:p>
          <a:p>
            <a:r>
              <a:rPr lang="el-GR" dirty="0" smtClean="0"/>
              <a:t>Στον αρχαίο κόσμο κανένα άλλο κοινό δεν ήταν τόσο ενημερωμένο και δεν ένιωθε τόσο καλά τις παραστάσεις, όσο το αθηναϊκό. </a:t>
            </a:r>
            <a:r>
              <a:rPr lang="el-GR" dirty="0" smtClean="0">
                <a:solidFill>
                  <a:srgbClr val="FF0000"/>
                </a:solidFill>
              </a:rPr>
              <a:t>Οι θεατές χειροκροτούσαν και επευφημούσαν, αλλά και δε δίσταζαν να σφυρίζουν και να αποδοκιμάζουν το έργο, όταν αγανακτούσαν</a:t>
            </a:r>
            <a:r>
              <a:rPr lang="el-GR" dirty="0" smtClean="0"/>
              <a:t>. Ο ρήτορας Αισχίνης αντιμετώπισε μια τέτοια έκρηξη του κοινού ως τριταγωνιστής.</a:t>
            </a:r>
          </a:p>
          <a:p>
            <a:r>
              <a:rPr lang="el-GR" dirty="0" smtClean="0"/>
              <a:t> </a:t>
            </a:r>
            <a:r>
              <a:rPr lang="el-GR" dirty="0" smtClean="0">
                <a:solidFill>
                  <a:srgbClr val="FF0000"/>
                </a:solidFill>
              </a:rPr>
              <a:t>Επί τρεις ημέρες </a:t>
            </a:r>
            <a:r>
              <a:rPr lang="el-GR" dirty="0" smtClean="0"/>
              <a:t>το αθηναϊκό κοινό ζούσε την ένταση των δραματικών αγώνων. </a:t>
            </a:r>
          </a:p>
          <a:p>
            <a:r>
              <a:rPr lang="el-GR" dirty="0" smtClean="0">
                <a:solidFill>
                  <a:srgbClr val="FF0000"/>
                </a:solidFill>
              </a:rPr>
              <a:t>Στο τέλος της τρίτης ημέρας </a:t>
            </a:r>
            <a:r>
              <a:rPr lang="el-GR" dirty="0" smtClean="0"/>
              <a:t>ανακοινωνόταν το αποτέλεσμα.</a:t>
            </a:r>
          </a:p>
          <a:p>
            <a:endParaRPr lang="el-GR" dirty="0"/>
          </a:p>
        </p:txBody>
      </p:sp>
    </p:spTree>
  </p:cSld>
  <p:clrMapOvr>
    <a:masterClrMapping/>
  </p:clrMapOvr>
  <p:transition>
    <p:wedg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70000" lnSpcReduction="20000"/>
          </a:bodyPr>
          <a:lstStyle/>
          <a:p>
            <a:r>
              <a:rPr lang="el-GR" b="1" dirty="0" smtClean="0"/>
              <a:t>VI. Οι πρόδρομοι των μεγάλων τραγικών</a:t>
            </a:r>
          </a:p>
          <a:p>
            <a:endParaRPr lang="el-GR" b="1" dirty="0" smtClean="0"/>
          </a:p>
          <a:p>
            <a:r>
              <a:rPr lang="el-GR" b="1" i="1" dirty="0" smtClean="0"/>
              <a:t>Θέσπης </a:t>
            </a:r>
            <a:r>
              <a:rPr lang="el-GR" dirty="0" smtClean="0"/>
              <a:t>εισήγαγε τον πρώτο υποκριτή και χρησιμοποίησε ως μέσα μεταμφίεσης των ηθοποιών, εκτός από το κατακάθι του κρασιού (τρυγία), το ψιμύθιο (λευκή βαριά σκόνη, πούδρα από ανθρακικό μόλυβδο). Αργότερα αντικατέστησε τα παλιότερα από φύλλα ή φλοιό προσωπεία (μάσκες) με άλλα από λινό ύφασμα, επιχρισμένο με γύψο. Επίσης αντικατέστησε το τροχαϊκό τετράμετρο των διαλογικών μερών με το ιαμβικό τρίμετρο.</a:t>
            </a:r>
            <a:endParaRPr lang="el-GR" b="1" i="1" dirty="0" smtClean="0"/>
          </a:p>
          <a:p>
            <a:r>
              <a:rPr lang="el-GR" b="1" i="1" dirty="0" smtClean="0"/>
              <a:t>Χοιρίλος </a:t>
            </a:r>
            <a:r>
              <a:rPr lang="el-GR" dirty="0" smtClean="0"/>
              <a:t>εισήγαγε τη λαμπρή αμφίεση των υποκριτών και τελειοποίησε τα προσωπεία</a:t>
            </a:r>
            <a:endParaRPr lang="el-GR" b="1" i="1" dirty="0" smtClean="0"/>
          </a:p>
          <a:p>
            <a:r>
              <a:rPr lang="el-GR" b="1" i="1" dirty="0" err="1" smtClean="0"/>
              <a:t>Πρατίνας</a:t>
            </a:r>
            <a:r>
              <a:rPr lang="el-GR" dirty="0" err="1" smtClean="0"/>
              <a:t>υπήρξε</a:t>
            </a:r>
            <a:r>
              <a:rPr lang="el-GR" dirty="0" smtClean="0"/>
              <a:t> ο ευρετής του σατυρικού δράματος.</a:t>
            </a:r>
            <a:endParaRPr lang="el-GR" b="1" i="1" dirty="0" smtClean="0"/>
          </a:p>
          <a:p>
            <a:r>
              <a:rPr lang="el-GR" b="1" i="1" dirty="0" smtClean="0"/>
              <a:t>Φρύνιχος  </a:t>
            </a:r>
            <a:r>
              <a:rPr lang="el-GR" dirty="0" smtClean="0"/>
              <a:t>Εκτός από τα γυναικεία πρόσωπα που εισήγαγε, συνέθεσε τραγωδίες με υποθέσεις εμπνευσμένες από σύγχρονα ιστορικά γεγονότα και όχι από μύθους. Τουλάχιστον δύο τραγωδίες του έχουν υπόθεση από τα Μηδικά. Η πρώτη, </a:t>
            </a:r>
            <a:r>
              <a:rPr lang="el-GR" b="1" i="1" dirty="0" smtClean="0">
                <a:solidFill>
                  <a:srgbClr val="FF0000"/>
                </a:solidFill>
              </a:rPr>
              <a:t>Μιλήτου </a:t>
            </a:r>
            <a:r>
              <a:rPr lang="el-GR" b="1" i="1" dirty="0" err="1" smtClean="0">
                <a:solidFill>
                  <a:srgbClr val="FF0000"/>
                </a:solidFill>
              </a:rPr>
              <a:t>ἅλωσις</a:t>
            </a:r>
            <a:r>
              <a:rPr lang="el-GR" dirty="0" smtClean="0"/>
              <a:t>, έχει ως θέμα την καταστροφή της Μιλήτου το 494 </a:t>
            </a:r>
            <a:r>
              <a:rPr lang="el-GR" dirty="0" err="1" smtClean="0"/>
              <a:t>π.Χ.</a:t>
            </a:r>
            <a:r>
              <a:rPr lang="el-GR" dirty="0" smtClean="0"/>
              <a:t> από τους Πέρσες. Κατά τον Ηρόδοτο</a:t>
            </a:r>
            <a:r>
              <a:rPr lang="el-GR" dirty="0" smtClean="0">
                <a:solidFill>
                  <a:srgbClr val="0070C0"/>
                </a:solidFill>
              </a:rPr>
              <a:t>, οι Αθηναίοι επέβαλαν πρόστιμο χιλίων δραχμών στον ποιητή, γιατί τους θύμισε οικεία κακά και απαγόρευσαν την επανάληψη του έργου</a:t>
            </a:r>
            <a:r>
              <a:rPr lang="el-GR" dirty="0" smtClean="0"/>
              <a:t>. Με τις </a:t>
            </a:r>
            <a:r>
              <a:rPr lang="el-GR" b="1" i="1" dirty="0" err="1" smtClean="0">
                <a:solidFill>
                  <a:srgbClr val="FF0000"/>
                </a:solidFill>
              </a:rPr>
              <a:t>Φοίνισσες</a:t>
            </a:r>
            <a:r>
              <a:rPr lang="el-GR" dirty="0" smtClean="0"/>
              <a:t> το 476 </a:t>
            </a:r>
            <a:r>
              <a:rPr lang="el-GR" dirty="0" err="1" smtClean="0"/>
              <a:t>π.Χ.</a:t>
            </a:r>
            <a:r>
              <a:rPr lang="el-GR" dirty="0" smtClean="0"/>
              <a:t> κέρδισε την πρώτη νίκη. Το θέμα της ήταν ο αντίκτυπος στην Περσία της νίκης των Ελλήνων στη Σαλαμίνα.</a:t>
            </a:r>
            <a:endParaRPr lang="el-GR" dirty="0"/>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p:txBody>
          <a:bodyPr>
            <a:normAutofit lnSpcReduction="10000"/>
          </a:bodyPr>
          <a:lstStyle/>
          <a:p>
            <a:pPr>
              <a:buNone/>
            </a:pPr>
            <a:r>
              <a:rPr lang="el-GR" dirty="0" smtClean="0">
                <a:latin typeface="Bookman Old Style" pitchFamily="18" charset="0"/>
              </a:rPr>
              <a:t>Στο δράμα χρησιμοποιήθηκαν </a:t>
            </a:r>
            <a:r>
              <a:rPr lang="el-GR" dirty="0">
                <a:latin typeface="Bookman Old Style" pitchFamily="18" charset="0"/>
              </a:rPr>
              <a:t>στοιχεία </a:t>
            </a:r>
            <a:endParaRPr lang="el-GR" dirty="0" smtClean="0">
              <a:latin typeface="Bookman Old Style" pitchFamily="18" charset="0"/>
            </a:endParaRPr>
          </a:p>
          <a:p>
            <a:r>
              <a:rPr lang="el-GR" dirty="0" smtClean="0">
                <a:latin typeface="Bookman Old Style" pitchFamily="18" charset="0"/>
              </a:rPr>
              <a:t>από </a:t>
            </a:r>
            <a:r>
              <a:rPr lang="el-GR" dirty="0">
                <a:latin typeface="Bookman Old Style" pitchFamily="18" charset="0"/>
              </a:rPr>
              <a:t>το Έπος </a:t>
            </a:r>
            <a:endParaRPr lang="el-GR" dirty="0" smtClean="0">
              <a:latin typeface="Bookman Old Style" pitchFamily="18" charset="0"/>
            </a:endParaRPr>
          </a:p>
          <a:p>
            <a:r>
              <a:rPr lang="el-GR" dirty="0" smtClean="0">
                <a:latin typeface="Bookman Old Style" pitchFamily="18" charset="0"/>
              </a:rPr>
              <a:t>και </a:t>
            </a:r>
            <a:r>
              <a:rPr lang="el-GR" dirty="0">
                <a:latin typeface="Bookman Old Style" pitchFamily="18" charset="0"/>
              </a:rPr>
              <a:t>τη Λυρική </a:t>
            </a:r>
            <a:r>
              <a:rPr lang="el-GR" dirty="0" smtClean="0">
                <a:latin typeface="Bookman Old Style" pitchFamily="18" charset="0"/>
              </a:rPr>
              <a:t>ποίηση</a:t>
            </a:r>
          </a:p>
          <a:p>
            <a:endParaRPr lang="el-GR" dirty="0" smtClean="0">
              <a:latin typeface="Bookman Old Style" pitchFamily="18" charset="0"/>
            </a:endParaRPr>
          </a:p>
          <a:p>
            <a:pPr>
              <a:buNone/>
            </a:pPr>
            <a:r>
              <a:rPr lang="el-GR" dirty="0" smtClean="0">
                <a:latin typeface="Bookman Old Style" pitchFamily="18" charset="0"/>
              </a:rPr>
              <a:t>Οι τέχνες που σχετίζονται με την ποίηση στην αρχαία εποχή είναι :</a:t>
            </a:r>
          </a:p>
          <a:p>
            <a:r>
              <a:rPr lang="el-GR" dirty="0" smtClean="0">
                <a:latin typeface="Bookman Old Style" pitchFamily="18" charset="0"/>
              </a:rPr>
              <a:t>Η μουσική </a:t>
            </a:r>
          </a:p>
          <a:p>
            <a:r>
              <a:rPr lang="el-GR" dirty="0" smtClean="0">
                <a:latin typeface="Bookman Old Style" pitchFamily="18" charset="0"/>
              </a:rPr>
              <a:t>Ο χορός </a:t>
            </a:r>
          </a:p>
        </p:txBody>
      </p:sp>
    </p:spTree>
  </p:cSld>
  <p:clrMapOvr>
    <a:masterClrMapping/>
  </p:clrMapOvr>
  <p:transition>
    <p:wedg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normAutofit fontScale="90000"/>
          </a:bodyPr>
          <a:lstStyle/>
          <a:p>
            <a:r>
              <a:rPr lang="el-GR" b="1" dirty="0" smtClean="0"/>
              <a:t>VII. Οι τρεις μεγάλοι τραγικοί</a:t>
            </a:r>
            <a:br>
              <a:rPr lang="el-GR" b="1" dirty="0" smtClean="0"/>
            </a:br>
            <a:endParaRPr lang="el-GR" dirty="0"/>
          </a:p>
        </p:txBody>
      </p:sp>
      <p:sp>
        <p:nvSpPr>
          <p:cNvPr id="3" name="2 - Θέση περιεχομένου"/>
          <p:cNvSpPr>
            <a:spLocks noGrp="1"/>
          </p:cNvSpPr>
          <p:nvPr>
            <p:ph idx="1"/>
          </p:nvPr>
        </p:nvSpPr>
        <p:spPr/>
        <p:txBody>
          <a:bodyPr/>
          <a:lstStyle/>
          <a:p>
            <a:r>
              <a:rPr lang="el-GR" b="1" i="1" dirty="0" smtClean="0"/>
              <a:t>Αισχύλος</a:t>
            </a:r>
            <a:endParaRPr lang="el-GR" b="1" i="1" dirty="0" smtClean="0"/>
          </a:p>
          <a:p>
            <a:r>
              <a:rPr lang="el-GR" b="1" i="1" dirty="0" smtClean="0"/>
              <a:t>Σοφοκλής</a:t>
            </a:r>
          </a:p>
          <a:p>
            <a:r>
              <a:rPr lang="el-GR" b="1" i="1" dirty="0" smtClean="0"/>
              <a:t>Ευριπίδης</a:t>
            </a:r>
            <a:endParaRPr lang="el-GR" b="1" dirty="0"/>
          </a:p>
        </p:txBody>
      </p:sp>
    </p:spTree>
  </p:cSld>
  <p:clrMapOvr>
    <a:masterClrMapping/>
  </p:clrMapOvr>
  <p:transition>
    <p:wedg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turbo_x\Documents\εικόνες για το σχολείο\Αρχαίοι\aisxylos.jpg"/>
          <p:cNvPicPr>
            <a:picLocks noGrp="1" noChangeAspect="1" noChangeArrowheads="1"/>
          </p:cNvPicPr>
          <p:nvPr>
            <p:ph idx="4294967295"/>
          </p:nvPr>
        </p:nvPicPr>
        <p:blipFill>
          <a:blip r:embed="rId3" cstate="print"/>
          <a:srcRect/>
          <a:stretch>
            <a:fillRect/>
          </a:stretch>
        </p:blipFill>
        <p:spPr bwMode="auto">
          <a:xfrm>
            <a:off x="0" y="0"/>
            <a:ext cx="5391150" cy="6858000"/>
          </a:xfrm>
          <a:prstGeom prst="rect">
            <a:avLst/>
          </a:prstGeom>
          <a:noFill/>
        </p:spPr>
      </p:pic>
      <p:sp>
        <p:nvSpPr>
          <p:cNvPr id="4" name="3 - Ορθογώνιο"/>
          <p:cNvSpPr/>
          <p:nvPr/>
        </p:nvSpPr>
        <p:spPr>
          <a:xfrm>
            <a:off x="5429256" y="1"/>
            <a:ext cx="3357586" cy="2031325"/>
          </a:xfrm>
          <a:prstGeom prst="rect">
            <a:avLst/>
          </a:prstGeom>
        </p:spPr>
        <p:txBody>
          <a:bodyPr wrap="square">
            <a:spAutoFit/>
          </a:bodyPr>
          <a:lstStyle/>
          <a:p>
            <a:r>
              <a:rPr lang="el-GR" dirty="0" smtClean="0"/>
              <a:t>Προτομή του </a:t>
            </a:r>
            <a:r>
              <a:rPr lang="el-GR" dirty="0" smtClean="0">
                <a:solidFill>
                  <a:srgbClr val="FF9933"/>
                </a:solidFill>
              </a:rPr>
              <a:t>Αισχύλου</a:t>
            </a:r>
            <a:r>
              <a:rPr lang="el-GR" dirty="0" smtClean="0"/>
              <a:t>. Ρωμαϊκό αντίγραφο έργου του 4ου αιώνα </a:t>
            </a:r>
            <a:r>
              <a:rPr lang="el-GR" dirty="0" err="1" smtClean="0"/>
              <a:t>π.Χ.</a:t>
            </a:r>
            <a:r>
              <a:rPr lang="el-GR" dirty="0" smtClean="0"/>
              <a:t> </a:t>
            </a:r>
            <a:br>
              <a:rPr lang="el-GR" dirty="0" smtClean="0"/>
            </a:br>
            <a:r>
              <a:rPr lang="el-GR" dirty="0" err="1" smtClean="0"/>
              <a:t>Napoli</a:t>
            </a:r>
            <a:r>
              <a:rPr lang="el-GR" dirty="0" smtClean="0"/>
              <a:t>, </a:t>
            </a:r>
            <a:r>
              <a:rPr lang="el-GR" dirty="0" err="1" smtClean="0"/>
              <a:t>Museo</a:t>
            </a:r>
            <a:r>
              <a:rPr lang="el-GR" dirty="0" smtClean="0"/>
              <a:t> </a:t>
            </a:r>
            <a:r>
              <a:rPr lang="el-GR" dirty="0" err="1" smtClean="0"/>
              <a:t>Archeologico</a:t>
            </a:r>
            <a:r>
              <a:rPr lang="el-GR" dirty="0" smtClean="0"/>
              <a:t> </a:t>
            </a:r>
            <a:r>
              <a:rPr lang="el-GR" dirty="0" err="1" smtClean="0"/>
              <a:t>Nazionale</a:t>
            </a:r>
            <a:r>
              <a:rPr lang="el-GR" dirty="0" smtClean="0"/>
              <a:t>. </a:t>
            </a:r>
            <a:br>
              <a:rPr lang="el-GR" dirty="0" smtClean="0"/>
            </a:br>
            <a:r>
              <a:rPr lang="el-GR" dirty="0" smtClean="0"/>
              <a:t>© </a:t>
            </a:r>
            <a:r>
              <a:rPr lang="el-GR" dirty="0" err="1" smtClean="0"/>
              <a:t>Museo</a:t>
            </a:r>
            <a:r>
              <a:rPr lang="el-GR" dirty="0" smtClean="0"/>
              <a:t> </a:t>
            </a:r>
            <a:r>
              <a:rPr lang="el-GR" dirty="0" err="1" smtClean="0"/>
              <a:t>Archeologico</a:t>
            </a:r>
            <a:r>
              <a:rPr lang="el-GR" dirty="0" smtClean="0"/>
              <a:t> </a:t>
            </a:r>
            <a:r>
              <a:rPr lang="el-GR" dirty="0" err="1" smtClean="0"/>
              <a:t>Nazionale</a:t>
            </a:r>
            <a:r>
              <a:rPr lang="el-GR" dirty="0" smtClean="0"/>
              <a:t>, </a:t>
            </a:r>
            <a:r>
              <a:rPr lang="el-GR" dirty="0" err="1" smtClean="0"/>
              <a:t>Napoli</a:t>
            </a:r>
            <a:r>
              <a:rPr lang="el-GR" dirty="0" smtClean="0"/>
              <a:t>.</a:t>
            </a:r>
          </a:p>
        </p:txBody>
      </p:sp>
      <p:sp>
        <p:nvSpPr>
          <p:cNvPr id="5" name="4 - Ορθογώνιο"/>
          <p:cNvSpPr/>
          <p:nvPr/>
        </p:nvSpPr>
        <p:spPr>
          <a:xfrm>
            <a:off x="5357818" y="2214554"/>
            <a:ext cx="3786182" cy="2923877"/>
          </a:xfrm>
          <a:prstGeom prst="rect">
            <a:avLst/>
          </a:prstGeom>
        </p:spPr>
        <p:txBody>
          <a:bodyPr wrap="square">
            <a:spAutoFit/>
          </a:bodyPr>
          <a:lstStyle/>
          <a:p>
            <a:pPr>
              <a:defRPr/>
            </a:pPr>
            <a:r>
              <a:rPr lang="el-GR" sz="2800" dirty="0" err="1" smtClean="0"/>
              <a:t>Ορέστεια</a:t>
            </a:r>
            <a:endParaRPr lang="el-GR" sz="2800" dirty="0" smtClean="0"/>
          </a:p>
          <a:p>
            <a:pPr lvl="1">
              <a:defRPr/>
            </a:pPr>
            <a:r>
              <a:rPr lang="el-GR" sz="2400" dirty="0" smtClean="0"/>
              <a:t>Αγαμέμνων </a:t>
            </a:r>
          </a:p>
          <a:p>
            <a:pPr lvl="1">
              <a:defRPr/>
            </a:pPr>
            <a:r>
              <a:rPr lang="el-GR" sz="2400" dirty="0" smtClean="0"/>
              <a:t>Χοηφόροι</a:t>
            </a:r>
          </a:p>
          <a:p>
            <a:pPr lvl="1">
              <a:defRPr/>
            </a:pPr>
            <a:r>
              <a:rPr lang="el-GR" sz="2400" dirty="0" smtClean="0"/>
              <a:t>Ευμενίδες</a:t>
            </a:r>
          </a:p>
          <a:p>
            <a:pPr>
              <a:defRPr/>
            </a:pPr>
            <a:r>
              <a:rPr lang="el-GR" sz="2800" dirty="0" smtClean="0"/>
              <a:t>Προμηθεύς Δεσμώτης</a:t>
            </a:r>
          </a:p>
          <a:p>
            <a:pPr>
              <a:defRPr/>
            </a:pPr>
            <a:r>
              <a:rPr lang="el-GR" sz="2800" dirty="0" smtClean="0"/>
              <a:t>Πέρσες</a:t>
            </a:r>
          </a:p>
          <a:p>
            <a:pPr>
              <a:defRPr/>
            </a:pPr>
            <a:r>
              <a:rPr lang="el-GR" sz="2800" dirty="0" smtClean="0"/>
              <a:t>Ικέτιδες</a:t>
            </a:r>
          </a:p>
        </p:txBody>
      </p:sp>
    </p:spTree>
  </p:cSld>
  <p:clrMapOvr>
    <a:masterClrMapping/>
  </p:clrMapOvr>
  <p:transition>
    <p:wedg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2"/>
          <p:cNvSpPr>
            <a:spLocks noGrp="1" noChangeArrowheads="1"/>
          </p:cNvSpPr>
          <p:nvPr>
            <p:ph type="body" sz="half" idx="4294967295"/>
          </p:nvPr>
        </p:nvSpPr>
        <p:spPr>
          <a:xfrm>
            <a:off x="5105400" y="1600200"/>
            <a:ext cx="4038600" cy="4530725"/>
          </a:xfrm>
        </p:spPr>
        <p:txBody>
          <a:bodyPr/>
          <a:lstStyle/>
          <a:p>
            <a:pPr eaLnBrk="1" hangingPunct="1">
              <a:lnSpc>
                <a:spcPct val="90000"/>
              </a:lnSpc>
            </a:pPr>
            <a:r>
              <a:rPr lang="el-GR" sz="2800" dirty="0" smtClean="0">
                <a:solidFill>
                  <a:srgbClr val="66FF66"/>
                </a:solidFill>
              </a:rPr>
              <a:t>Σοφοκλής</a:t>
            </a:r>
          </a:p>
          <a:p>
            <a:pPr eaLnBrk="1" hangingPunct="1">
              <a:lnSpc>
                <a:spcPct val="90000"/>
              </a:lnSpc>
            </a:pPr>
            <a:endParaRPr lang="el-GR" sz="2800" dirty="0" smtClean="0">
              <a:solidFill>
                <a:srgbClr val="00B0F0"/>
              </a:solidFill>
            </a:endParaRPr>
          </a:p>
          <a:p>
            <a:pPr eaLnBrk="1" hangingPunct="1">
              <a:lnSpc>
                <a:spcPct val="90000"/>
              </a:lnSpc>
              <a:buFont typeface="Wingdings" pitchFamily="2" charset="2"/>
              <a:buNone/>
            </a:pPr>
            <a:endParaRPr lang="el-GR" sz="2800" dirty="0" smtClean="0">
              <a:solidFill>
                <a:srgbClr val="66FF66"/>
              </a:solidFill>
            </a:endParaRPr>
          </a:p>
          <a:p>
            <a:pPr eaLnBrk="1" hangingPunct="1">
              <a:lnSpc>
                <a:spcPct val="90000"/>
              </a:lnSpc>
            </a:pPr>
            <a:r>
              <a:rPr lang="el-GR" sz="2800" dirty="0" smtClean="0"/>
              <a:t>Αίας</a:t>
            </a:r>
          </a:p>
          <a:p>
            <a:pPr eaLnBrk="1" hangingPunct="1">
              <a:lnSpc>
                <a:spcPct val="90000"/>
              </a:lnSpc>
            </a:pPr>
            <a:r>
              <a:rPr lang="el-GR" sz="2800" dirty="0" smtClean="0"/>
              <a:t>Αντιγόνη</a:t>
            </a:r>
          </a:p>
          <a:p>
            <a:pPr eaLnBrk="1" hangingPunct="1">
              <a:lnSpc>
                <a:spcPct val="90000"/>
              </a:lnSpc>
            </a:pPr>
            <a:r>
              <a:rPr lang="el-GR" sz="2800" dirty="0" smtClean="0"/>
              <a:t>Οιδίπους Τύραννος</a:t>
            </a:r>
          </a:p>
          <a:p>
            <a:pPr eaLnBrk="1" hangingPunct="1">
              <a:lnSpc>
                <a:spcPct val="90000"/>
              </a:lnSpc>
            </a:pPr>
            <a:r>
              <a:rPr lang="el-GR" sz="2800" dirty="0" smtClean="0"/>
              <a:t>Οιδίπους επί </a:t>
            </a:r>
            <a:r>
              <a:rPr lang="el-GR" sz="2800" dirty="0" err="1" smtClean="0"/>
              <a:t>Κολωνώ</a:t>
            </a:r>
            <a:endParaRPr lang="el-GR" sz="2800" dirty="0" smtClean="0"/>
          </a:p>
          <a:p>
            <a:pPr eaLnBrk="1" hangingPunct="1">
              <a:lnSpc>
                <a:spcPct val="90000"/>
              </a:lnSpc>
            </a:pPr>
            <a:r>
              <a:rPr lang="el-GR" sz="2800" dirty="0" smtClean="0"/>
              <a:t>Ηλέκτρα</a:t>
            </a:r>
          </a:p>
          <a:p>
            <a:pPr eaLnBrk="1" hangingPunct="1">
              <a:lnSpc>
                <a:spcPct val="90000"/>
              </a:lnSpc>
            </a:pPr>
            <a:r>
              <a:rPr lang="el-GR" sz="2800" dirty="0" smtClean="0"/>
              <a:t>Φιλοκτήτης</a:t>
            </a:r>
          </a:p>
          <a:p>
            <a:pPr eaLnBrk="1" hangingPunct="1">
              <a:lnSpc>
                <a:spcPct val="90000"/>
              </a:lnSpc>
            </a:pPr>
            <a:endParaRPr lang="el-GR" sz="2800" dirty="0" smtClean="0"/>
          </a:p>
          <a:p>
            <a:pPr eaLnBrk="1" hangingPunct="1">
              <a:lnSpc>
                <a:spcPct val="90000"/>
              </a:lnSpc>
            </a:pPr>
            <a:endParaRPr lang="el-GR" sz="2800" dirty="0" smtClean="0"/>
          </a:p>
        </p:txBody>
      </p:sp>
      <p:pic>
        <p:nvPicPr>
          <p:cNvPr id="30723" name="Picture 7" descr="sofoklis2"/>
          <p:cNvPicPr>
            <a:picLocks noChangeAspect="1" noChangeArrowheads="1"/>
          </p:cNvPicPr>
          <p:nvPr>
            <p:ph sz="half" idx="4294967295"/>
          </p:nvPr>
        </p:nvPicPr>
        <p:blipFill>
          <a:blip r:embed="rId2" cstate="print"/>
          <a:srcRect/>
          <a:stretch>
            <a:fillRect/>
          </a:stretch>
        </p:blipFill>
        <p:spPr>
          <a:xfrm>
            <a:off x="0" y="0"/>
            <a:ext cx="2917825" cy="6858000"/>
          </a:xfrm>
          <a:noFill/>
        </p:spPr>
      </p:pic>
    </p:spTree>
  </p:cSld>
  <p:clrMapOvr>
    <a:masterClrMapping/>
  </p:clrMapOvr>
  <p:transition>
    <p:wedg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body" sz="half" idx="4294967295"/>
          </p:nvPr>
        </p:nvSpPr>
        <p:spPr>
          <a:xfrm>
            <a:off x="4932040" y="1"/>
            <a:ext cx="4211960" cy="6858000"/>
          </a:xfrm>
        </p:spPr>
        <p:txBody>
          <a:bodyPr>
            <a:normAutofit lnSpcReduction="10000"/>
          </a:bodyPr>
          <a:lstStyle/>
          <a:p>
            <a:r>
              <a:rPr lang="el-GR" sz="2000" i="1" dirty="0" err="1" smtClean="0">
                <a:hlinkClick r:id="rId3" tooltip="s:Ανδρομάχη"/>
              </a:rPr>
              <a:t>Ανδ</a:t>
            </a:r>
            <a:r>
              <a:rPr lang="el-GR" sz="2000" i="1" dirty="0" err="1" smtClean="0">
                <a:hlinkClick r:id="rId4" tooltip="s:Άλκηστις"/>
              </a:rPr>
              <a:t>Άλκηστις</a:t>
            </a:r>
            <a:r>
              <a:rPr lang="el-GR" sz="2000" dirty="0" smtClean="0"/>
              <a:t> - </a:t>
            </a:r>
            <a:r>
              <a:rPr lang="el-GR" sz="2000" dirty="0" smtClean="0">
                <a:hlinkClick r:id="rId5" tooltip="438 π.Χ."/>
              </a:rPr>
              <a:t>438 </a:t>
            </a:r>
            <a:r>
              <a:rPr lang="el-GR" sz="2000" dirty="0" err="1" smtClean="0">
                <a:hlinkClick r:id="rId5" tooltip="438 π.Χ."/>
              </a:rPr>
              <a:t>π.Χ.</a:t>
            </a:r>
            <a:r>
              <a:rPr lang="el-GR" sz="2000" dirty="0" smtClean="0"/>
              <a:t> -</a:t>
            </a:r>
          </a:p>
          <a:p>
            <a:r>
              <a:rPr lang="el-GR" sz="2000" i="1" dirty="0" err="1" smtClean="0">
                <a:hlinkClick r:id="rId3" tooltip="s:Ανδρομάχη"/>
              </a:rPr>
              <a:t>ρομάχη</a:t>
            </a:r>
            <a:r>
              <a:rPr lang="el-GR" sz="2000" dirty="0" smtClean="0"/>
              <a:t> - </a:t>
            </a:r>
            <a:r>
              <a:rPr lang="el-GR" sz="2000" dirty="0" smtClean="0">
                <a:hlinkClick r:id="rId6" tooltip="420 π.Χ."/>
              </a:rPr>
              <a:t>420 </a:t>
            </a:r>
            <a:r>
              <a:rPr lang="el-GR" sz="2000" dirty="0" err="1" smtClean="0">
                <a:hlinkClick r:id="rId6" tooltip="420 π.Χ."/>
              </a:rPr>
              <a:t>π.Χ.</a:t>
            </a:r>
            <a:r>
              <a:rPr lang="el-GR" sz="2000" dirty="0" smtClean="0"/>
              <a:t> - </a:t>
            </a:r>
            <a:endParaRPr lang="en-US" sz="2000" dirty="0" smtClean="0"/>
          </a:p>
          <a:p>
            <a:r>
              <a:rPr lang="el-GR" sz="2000" i="1" dirty="0" smtClean="0">
                <a:hlinkClick r:id="rId7" tooltip="s:Εκάβη"/>
              </a:rPr>
              <a:t>Εκάβη</a:t>
            </a:r>
            <a:r>
              <a:rPr lang="el-GR" sz="2000" dirty="0" smtClean="0"/>
              <a:t> - </a:t>
            </a:r>
            <a:r>
              <a:rPr lang="el-GR" sz="2000" dirty="0" smtClean="0">
                <a:hlinkClick r:id="rId8" tooltip="425 π.Χ."/>
              </a:rPr>
              <a:t>425 </a:t>
            </a:r>
            <a:r>
              <a:rPr lang="el-GR" sz="2000" dirty="0" err="1" smtClean="0">
                <a:hlinkClick r:id="rId8" tooltip="425 π.Χ."/>
              </a:rPr>
              <a:t>π.Χ.</a:t>
            </a:r>
            <a:r>
              <a:rPr lang="el-GR" sz="2000" dirty="0" smtClean="0"/>
              <a:t> - </a:t>
            </a:r>
          </a:p>
          <a:p>
            <a:r>
              <a:rPr lang="el-GR" sz="2000" i="1" dirty="0" smtClean="0">
                <a:hlinkClick r:id="rId9" tooltip="s:Ελένη"/>
              </a:rPr>
              <a:t>Ελένη</a:t>
            </a:r>
            <a:r>
              <a:rPr lang="el-GR" sz="2000" dirty="0" smtClean="0"/>
              <a:t> - </a:t>
            </a:r>
            <a:r>
              <a:rPr lang="el-GR" sz="2000" dirty="0" smtClean="0">
                <a:hlinkClick r:id="rId10" tooltip="412 π.Χ."/>
              </a:rPr>
              <a:t>412 </a:t>
            </a:r>
            <a:r>
              <a:rPr lang="el-GR" sz="2000" dirty="0" err="1" smtClean="0">
                <a:hlinkClick r:id="rId10" tooltip="412 π.Χ."/>
              </a:rPr>
              <a:t>π.Χ.</a:t>
            </a:r>
            <a:r>
              <a:rPr lang="el-GR" sz="2000" dirty="0" smtClean="0"/>
              <a:t> -</a:t>
            </a:r>
          </a:p>
          <a:p>
            <a:r>
              <a:rPr lang="el-GR" sz="2000" i="1" dirty="0" smtClean="0">
                <a:hlinkClick r:id="rId11" tooltip="s:Ηλέκτρα"/>
              </a:rPr>
              <a:t>Ηλέκτρα</a:t>
            </a:r>
            <a:r>
              <a:rPr lang="el-GR" sz="2000" dirty="0" smtClean="0"/>
              <a:t> - </a:t>
            </a:r>
            <a:r>
              <a:rPr lang="el-GR" sz="2000" dirty="0" smtClean="0">
                <a:hlinkClick r:id="rId12" tooltip="413 π.Χ."/>
              </a:rPr>
              <a:t>413 </a:t>
            </a:r>
            <a:r>
              <a:rPr lang="el-GR" sz="2000" dirty="0" err="1" smtClean="0">
                <a:hlinkClick r:id="rId12" tooltip="413 π.Χ."/>
              </a:rPr>
              <a:t>π.Χ.</a:t>
            </a:r>
            <a:r>
              <a:rPr lang="el-GR" sz="2000" dirty="0" smtClean="0"/>
              <a:t> -</a:t>
            </a:r>
          </a:p>
          <a:p>
            <a:r>
              <a:rPr lang="el-GR" sz="2000" i="1" dirty="0" err="1" smtClean="0">
                <a:hlinkClick r:id="rId13" tooltip="s:Ηρακλείδαι"/>
              </a:rPr>
              <a:t>Ηρακλείδαι</a:t>
            </a:r>
            <a:r>
              <a:rPr lang="el-GR" sz="2000" dirty="0" smtClean="0"/>
              <a:t> - </a:t>
            </a:r>
            <a:r>
              <a:rPr lang="el-GR" sz="2000" dirty="0" smtClean="0">
                <a:hlinkClick r:id="rId14" tooltip="417 π.Χ."/>
              </a:rPr>
              <a:t>417 </a:t>
            </a:r>
            <a:r>
              <a:rPr lang="el-GR" sz="2000" dirty="0" err="1" smtClean="0">
                <a:hlinkClick r:id="rId14" tooltip="417 π.Χ."/>
              </a:rPr>
              <a:t>π.Χ.</a:t>
            </a:r>
            <a:r>
              <a:rPr lang="el-GR" sz="2000" dirty="0" smtClean="0"/>
              <a:t> -</a:t>
            </a:r>
          </a:p>
          <a:p>
            <a:r>
              <a:rPr lang="el-GR" sz="2000" i="1" dirty="0" smtClean="0">
                <a:hlinkClick r:id="rId15" tooltip="s:Ηρακλής μαινόμενος"/>
              </a:rPr>
              <a:t>Ηρακλής μαινόμενος</a:t>
            </a:r>
            <a:r>
              <a:rPr lang="el-GR" sz="2000" dirty="0" smtClean="0"/>
              <a:t> - </a:t>
            </a:r>
            <a:r>
              <a:rPr lang="el-GR" sz="2000" dirty="0" smtClean="0">
                <a:hlinkClick r:id="rId16" tooltip="424 π.Χ."/>
              </a:rPr>
              <a:t>424 </a:t>
            </a:r>
            <a:r>
              <a:rPr lang="el-GR" sz="2000" dirty="0" err="1" smtClean="0">
                <a:hlinkClick r:id="rId16" tooltip="424 π.Χ."/>
              </a:rPr>
              <a:t>π.Χ.</a:t>
            </a:r>
            <a:r>
              <a:rPr lang="el-GR" sz="2000" dirty="0" smtClean="0"/>
              <a:t> -</a:t>
            </a:r>
          </a:p>
          <a:p>
            <a:r>
              <a:rPr lang="el-GR" sz="2000" i="1" dirty="0" smtClean="0">
                <a:hlinkClick r:id="rId17" tooltip="s:Ικέτιδες"/>
              </a:rPr>
              <a:t>Ικέτιδες</a:t>
            </a:r>
            <a:r>
              <a:rPr lang="el-GR" sz="2000" dirty="0" smtClean="0"/>
              <a:t> - </a:t>
            </a:r>
            <a:r>
              <a:rPr lang="el-GR" sz="2000" dirty="0" smtClean="0">
                <a:hlinkClick r:id="rId6" tooltip="420 π.Χ."/>
              </a:rPr>
              <a:t>420 </a:t>
            </a:r>
            <a:r>
              <a:rPr lang="el-GR" sz="2000" dirty="0" err="1" smtClean="0">
                <a:hlinkClick r:id="rId6" tooltip="420 π.Χ."/>
              </a:rPr>
              <a:t>π.Χ.</a:t>
            </a:r>
            <a:r>
              <a:rPr lang="el-GR" sz="2000" dirty="0" smtClean="0"/>
              <a:t> -</a:t>
            </a:r>
          </a:p>
          <a:p>
            <a:r>
              <a:rPr lang="el-GR" sz="2000" i="1" dirty="0" smtClean="0">
                <a:hlinkClick r:id="rId18" tooltip="s:Ιππόλυτος"/>
              </a:rPr>
              <a:t>Ιππόλυτος</a:t>
            </a:r>
            <a:r>
              <a:rPr lang="el-GR" sz="2000" dirty="0" smtClean="0"/>
              <a:t> - </a:t>
            </a:r>
            <a:r>
              <a:rPr lang="el-GR" sz="2000" dirty="0" smtClean="0">
                <a:hlinkClick r:id="rId19" tooltip="428 π.Χ."/>
              </a:rPr>
              <a:t>428 </a:t>
            </a:r>
            <a:r>
              <a:rPr lang="el-GR" sz="2000" dirty="0" err="1" smtClean="0">
                <a:hlinkClick r:id="rId19" tooltip="428 π.Χ."/>
              </a:rPr>
              <a:t>π.Χ.</a:t>
            </a:r>
            <a:r>
              <a:rPr lang="el-GR" sz="2000" dirty="0" smtClean="0"/>
              <a:t> -</a:t>
            </a:r>
          </a:p>
          <a:p>
            <a:r>
              <a:rPr lang="el-GR" sz="2000" i="1" dirty="0" smtClean="0">
                <a:hlinkClick r:id="rId20" tooltip="s:Ιφιγένεια εν Αυλίδι"/>
              </a:rPr>
              <a:t>Ιφιγένεια εν </a:t>
            </a:r>
            <a:r>
              <a:rPr lang="el-GR" sz="2000" i="1" dirty="0" err="1" smtClean="0">
                <a:hlinkClick r:id="rId20" tooltip="s:Ιφιγένεια εν Αυλίδι"/>
              </a:rPr>
              <a:t>Αυλίδι</a:t>
            </a:r>
            <a:r>
              <a:rPr lang="el-GR" sz="2000" dirty="0" smtClean="0"/>
              <a:t> άγνωστο έτος -</a:t>
            </a:r>
          </a:p>
          <a:p>
            <a:r>
              <a:rPr lang="el-GR" sz="2000" i="1" dirty="0" smtClean="0">
                <a:hlinkClick r:id="rId21" tooltip="s:Ιφιγένεια εν Ταύροις"/>
              </a:rPr>
              <a:t>Ιφιγένεια εν </a:t>
            </a:r>
            <a:r>
              <a:rPr lang="el-GR" sz="2000" i="1" dirty="0" err="1" smtClean="0">
                <a:hlinkClick r:id="rId21" tooltip="s:Ιφιγένεια εν Ταύροις"/>
              </a:rPr>
              <a:t>Ταύροις</a:t>
            </a:r>
            <a:r>
              <a:rPr lang="el-GR" sz="2000" dirty="0" smtClean="0"/>
              <a:t> άγνωστο έτος </a:t>
            </a:r>
          </a:p>
          <a:p>
            <a:r>
              <a:rPr lang="el-GR" sz="2000" i="1" dirty="0" smtClean="0">
                <a:hlinkClick r:id="rId22" tooltip="s:Ίων"/>
              </a:rPr>
              <a:t>Ίων</a:t>
            </a:r>
            <a:r>
              <a:rPr lang="el-GR" sz="2000" dirty="0" smtClean="0"/>
              <a:t> - </a:t>
            </a:r>
            <a:r>
              <a:rPr lang="el-GR" sz="2000" dirty="0" smtClean="0">
                <a:hlinkClick r:id="rId10" tooltip="412 π.Χ."/>
              </a:rPr>
              <a:t>412 </a:t>
            </a:r>
            <a:r>
              <a:rPr lang="el-GR" sz="2000" dirty="0" err="1" smtClean="0">
                <a:hlinkClick r:id="rId10" tooltip="412 π.Χ."/>
              </a:rPr>
              <a:t>π.Χ.</a:t>
            </a:r>
            <a:r>
              <a:rPr lang="el-GR" sz="2000" dirty="0" smtClean="0"/>
              <a:t> -</a:t>
            </a:r>
          </a:p>
          <a:p>
            <a:r>
              <a:rPr lang="el-GR" sz="2000" i="1" dirty="0" err="1" smtClean="0">
                <a:hlinkClick r:id="rId23" tooltip="s:Κύκλωψ"/>
              </a:rPr>
              <a:t>Κύκλωψ</a:t>
            </a:r>
            <a:r>
              <a:rPr lang="el-GR" sz="2000" dirty="0" smtClean="0"/>
              <a:t> - (το μοναδικό σατυρικό), έτος άγνωστο. </a:t>
            </a:r>
          </a:p>
          <a:p>
            <a:r>
              <a:rPr lang="el-GR" sz="2000" i="1" dirty="0" err="1" smtClean="0">
                <a:hlinkClick r:id="rId24" tooltip="s:Mήδεια"/>
              </a:rPr>
              <a:t>Mήδεια</a:t>
            </a:r>
            <a:r>
              <a:rPr lang="el-GR" sz="2000" dirty="0" smtClean="0"/>
              <a:t> - </a:t>
            </a:r>
            <a:r>
              <a:rPr lang="el-GR" sz="2000" dirty="0" smtClean="0">
                <a:hlinkClick r:id="rId25" tooltip="431 π.Χ."/>
              </a:rPr>
              <a:t>431 </a:t>
            </a:r>
            <a:r>
              <a:rPr lang="el-GR" sz="2000" dirty="0" err="1" smtClean="0">
                <a:hlinkClick r:id="rId25" tooltip="431 π.Χ."/>
              </a:rPr>
              <a:t>π.Χ.</a:t>
            </a:r>
            <a:r>
              <a:rPr lang="el-GR" sz="2000" dirty="0" smtClean="0"/>
              <a:t> </a:t>
            </a:r>
          </a:p>
          <a:p>
            <a:r>
              <a:rPr lang="el-GR" sz="2000" i="1" dirty="0" smtClean="0">
                <a:hlinkClick r:id="rId26" tooltip="s:Ορέστης"/>
              </a:rPr>
              <a:t>Ορέστης</a:t>
            </a:r>
            <a:r>
              <a:rPr lang="el-GR" sz="2000" dirty="0" smtClean="0"/>
              <a:t> - </a:t>
            </a:r>
            <a:r>
              <a:rPr lang="el-GR" sz="2000" dirty="0" smtClean="0">
                <a:hlinkClick r:id="rId27" tooltip="408 π.Χ."/>
              </a:rPr>
              <a:t>408 </a:t>
            </a:r>
            <a:r>
              <a:rPr lang="el-GR" sz="2000" dirty="0" err="1" smtClean="0">
                <a:hlinkClick r:id="rId27" tooltip="408 π.Χ."/>
              </a:rPr>
              <a:t>π.Χ.</a:t>
            </a:r>
            <a:r>
              <a:rPr lang="el-GR" sz="2000" dirty="0" smtClean="0"/>
              <a:t> -</a:t>
            </a:r>
          </a:p>
          <a:p>
            <a:r>
              <a:rPr lang="el-GR" sz="2000" i="1" dirty="0" smtClean="0">
                <a:hlinkClick r:id="rId28" tooltip="s:Ρήσος"/>
              </a:rPr>
              <a:t>Ρήσος</a:t>
            </a:r>
            <a:r>
              <a:rPr lang="el-GR" sz="2000" dirty="0" smtClean="0"/>
              <a:t> - </a:t>
            </a:r>
            <a:r>
              <a:rPr lang="el-GR" sz="2000" dirty="0" smtClean="0">
                <a:hlinkClick r:id="rId29" tooltip="453 π.Χ."/>
              </a:rPr>
              <a:t>453 </a:t>
            </a:r>
            <a:r>
              <a:rPr lang="el-GR" sz="2000" dirty="0" err="1" smtClean="0">
                <a:hlinkClick r:id="rId29" tooltip="453 π.Χ."/>
              </a:rPr>
              <a:t>π.Χ.</a:t>
            </a:r>
            <a:r>
              <a:rPr lang="el-GR" sz="2000" dirty="0" smtClean="0"/>
              <a:t> </a:t>
            </a:r>
          </a:p>
          <a:p>
            <a:r>
              <a:rPr lang="el-GR" sz="2000" i="1" dirty="0" smtClean="0">
                <a:hlinkClick r:id="rId30" tooltip="s:Τρωάδες"/>
              </a:rPr>
              <a:t>Τρωάδες</a:t>
            </a:r>
            <a:r>
              <a:rPr lang="el-GR" sz="2000" dirty="0" smtClean="0"/>
              <a:t> - </a:t>
            </a:r>
            <a:r>
              <a:rPr lang="el-GR" sz="2000" dirty="0" smtClean="0">
                <a:hlinkClick r:id="rId31" tooltip="415 π.Χ."/>
              </a:rPr>
              <a:t>415 </a:t>
            </a:r>
            <a:r>
              <a:rPr lang="el-GR" sz="2000" dirty="0" err="1" smtClean="0">
                <a:hlinkClick r:id="rId31" tooltip="415 π.Χ."/>
              </a:rPr>
              <a:t>π.Χ.</a:t>
            </a:r>
            <a:r>
              <a:rPr lang="el-GR" sz="2000" dirty="0" smtClean="0"/>
              <a:t> -</a:t>
            </a:r>
          </a:p>
          <a:p>
            <a:r>
              <a:rPr lang="el-GR" sz="2000" i="1" dirty="0" err="1" smtClean="0">
                <a:hlinkClick r:id="rId32" tooltip="s:Φοίνισσαι"/>
              </a:rPr>
              <a:t>Φοίνισσαι</a:t>
            </a:r>
            <a:r>
              <a:rPr lang="el-GR" sz="2000" dirty="0" smtClean="0"/>
              <a:t> - </a:t>
            </a:r>
            <a:r>
              <a:rPr lang="el-GR" sz="2000" dirty="0" smtClean="0">
                <a:hlinkClick r:id="rId27" tooltip="408 π.Χ."/>
              </a:rPr>
              <a:t>408 </a:t>
            </a:r>
            <a:r>
              <a:rPr lang="el-GR" sz="2000" dirty="0" err="1" smtClean="0">
                <a:hlinkClick r:id="rId27" tooltip="408 π.Χ."/>
              </a:rPr>
              <a:t>π.Χ.</a:t>
            </a:r>
            <a:r>
              <a:rPr lang="el-GR" sz="2000" dirty="0" smtClean="0"/>
              <a:t> -</a:t>
            </a:r>
          </a:p>
          <a:p>
            <a:endParaRPr lang="el-GR" sz="2000" dirty="0" smtClean="0"/>
          </a:p>
          <a:p>
            <a:endParaRPr lang="el-GR" sz="2000" dirty="0" smtClean="0"/>
          </a:p>
          <a:p>
            <a:pPr eaLnBrk="1" hangingPunct="1">
              <a:lnSpc>
                <a:spcPct val="90000"/>
              </a:lnSpc>
            </a:pPr>
            <a:endParaRPr lang="el-GR" sz="2000" dirty="0" smtClean="0"/>
          </a:p>
        </p:txBody>
      </p:sp>
      <p:pic>
        <p:nvPicPr>
          <p:cNvPr id="57347" name="Picture 5" descr="EuripidesClementino302"/>
          <p:cNvPicPr>
            <a:picLocks noChangeAspect="1" noChangeArrowheads="1"/>
          </p:cNvPicPr>
          <p:nvPr/>
        </p:nvPicPr>
        <p:blipFill>
          <a:blip r:embed="rId33" cstate="print"/>
          <a:srcRect/>
          <a:stretch>
            <a:fillRect/>
          </a:stretch>
        </p:blipFill>
        <p:spPr bwMode="auto">
          <a:xfrm>
            <a:off x="-1" y="1826628"/>
            <a:ext cx="3779913" cy="5031371"/>
          </a:xfrm>
          <a:prstGeom prst="rect">
            <a:avLst/>
          </a:prstGeom>
          <a:noFill/>
          <a:ln w="9525">
            <a:noFill/>
            <a:miter lim="800000"/>
            <a:headEnd/>
            <a:tailEnd/>
          </a:ln>
        </p:spPr>
      </p:pic>
      <p:sp>
        <p:nvSpPr>
          <p:cNvPr id="4" name="3 - Ορθογώνιο"/>
          <p:cNvSpPr/>
          <p:nvPr/>
        </p:nvSpPr>
        <p:spPr>
          <a:xfrm>
            <a:off x="0" y="1"/>
            <a:ext cx="4716016" cy="2616101"/>
          </a:xfrm>
          <a:prstGeom prst="rect">
            <a:avLst/>
          </a:prstGeom>
        </p:spPr>
        <p:txBody>
          <a:bodyPr wrap="square">
            <a:spAutoFit/>
          </a:bodyPr>
          <a:lstStyle/>
          <a:p>
            <a:pPr marL="342900" lvl="0" indent="-342900">
              <a:lnSpc>
                <a:spcPct val="90000"/>
              </a:lnSpc>
              <a:spcBef>
                <a:spcPct val="20000"/>
              </a:spcBef>
              <a:buFont typeface="Arial" pitchFamily="34" charset="0"/>
              <a:buChar char="•"/>
            </a:pPr>
            <a:r>
              <a:rPr lang="el-GR" sz="2000" dirty="0" err="1" smtClean="0">
                <a:solidFill>
                  <a:prstClr val="black"/>
                </a:solidFill>
              </a:rPr>
              <a:t>Musei</a:t>
            </a:r>
            <a:r>
              <a:rPr lang="el-GR" sz="2000" dirty="0" smtClean="0">
                <a:solidFill>
                  <a:prstClr val="black"/>
                </a:solidFill>
              </a:rPr>
              <a:t> </a:t>
            </a:r>
            <a:r>
              <a:rPr lang="el-GR" sz="2000" dirty="0" err="1" smtClean="0">
                <a:solidFill>
                  <a:prstClr val="black"/>
                </a:solidFill>
              </a:rPr>
              <a:t>Vaticani</a:t>
            </a:r>
            <a:r>
              <a:rPr lang="el-GR" sz="2000" dirty="0" smtClean="0">
                <a:solidFill>
                  <a:prstClr val="black"/>
                </a:solidFill>
              </a:rPr>
              <a:t>, </a:t>
            </a:r>
            <a:r>
              <a:rPr lang="el-GR" sz="2000" dirty="0" err="1" smtClean="0">
                <a:solidFill>
                  <a:prstClr val="black"/>
                </a:solidFill>
              </a:rPr>
              <a:t>State</a:t>
            </a:r>
            <a:r>
              <a:rPr lang="el-GR" sz="2000" dirty="0" smtClean="0">
                <a:solidFill>
                  <a:prstClr val="black"/>
                </a:solidFill>
              </a:rPr>
              <a:t> </a:t>
            </a:r>
            <a:r>
              <a:rPr lang="el-GR" sz="2000" dirty="0" err="1" smtClean="0">
                <a:solidFill>
                  <a:prstClr val="black"/>
                </a:solidFill>
              </a:rPr>
              <a:t>of</a:t>
            </a:r>
            <a:r>
              <a:rPr lang="el-GR" sz="2000" dirty="0" smtClean="0">
                <a:solidFill>
                  <a:prstClr val="black"/>
                </a:solidFill>
              </a:rPr>
              <a:t> </a:t>
            </a:r>
            <a:r>
              <a:rPr lang="el-GR" sz="2000" dirty="0" err="1" smtClean="0">
                <a:solidFill>
                  <a:prstClr val="black"/>
                </a:solidFill>
              </a:rPr>
              <a:t>the</a:t>
            </a:r>
            <a:r>
              <a:rPr lang="el-GR" sz="2000" dirty="0" smtClean="0">
                <a:solidFill>
                  <a:prstClr val="black"/>
                </a:solidFill>
              </a:rPr>
              <a:t> </a:t>
            </a:r>
            <a:r>
              <a:rPr lang="el-GR" sz="2000" dirty="0" err="1" smtClean="0">
                <a:solidFill>
                  <a:prstClr val="black"/>
                </a:solidFill>
              </a:rPr>
              <a:t>Vatican</a:t>
            </a:r>
            <a:r>
              <a:rPr lang="el-GR" sz="2000" dirty="0" smtClean="0">
                <a:solidFill>
                  <a:prstClr val="black"/>
                </a:solidFill>
              </a:rPr>
              <a:t> </a:t>
            </a:r>
            <a:r>
              <a:rPr lang="el-GR" sz="2000" dirty="0" err="1" smtClean="0">
                <a:solidFill>
                  <a:prstClr val="black"/>
                </a:solidFill>
              </a:rPr>
              <a:t>City</a:t>
            </a:r>
            <a:r>
              <a:rPr lang="el-GR" sz="2000" dirty="0" smtClean="0">
                <a:solidFill>
                  <a:prstClr val="black"/>
                </a:solidFill>
              </a:rPr>
              <a:t> </a:t>
            </a:r>
          </a:p>
          <a:p>
            <a:pPr marL="342900" lvl="0" indent="-342900">
              <a:lnSpc>
                <a:spcPct val="90000"/>
              </a:lnSpc>
              <a:spcBef>
                <a:spcPct val="20000"/>
              </a:spcBef>
              <a:buFont typeface="Arial" pitchFamily="34" charset="0"/>
              <a:buChar char="•"/>
            </a:pPr>
            <a:r>
              <a:rPr lang="el-GR" sz="2000" dirty="0" err="1" smtClean="0">
                <a:solidFill>
                  <a:prstClr val="black"/>
                </a:solidFill>
              </a:rPr>
              <a:t>Artist</a:t>
            </a:r>
            <a:r>
              <a:rPr lang="el-GR" sz="2000" dirty="0" smtClean="0">
                <a:solidFill>
                  <a:prstClr val="black"/>
                </a:solidFill>
              </a:rPr>
              <a:t>/</a:t>
            </a:r>
            <a:r>
              <a:rPr lang="el-GR" sz="2000" dirty="0" err="1" smtClean="0">
                <a:solidFill>
                  <a:prstClr val="black"/>
                </a:solidFill>
              </a:rPr>
              <a:t>Maker</a:t>
            </a:r>
            <a:r>
              <a:rPr lang="el-GR" sz="2000" dirty="0" smtClean="0">
                <a:solidFill>
                  <a:prstClr val="black"/>
                </a:solidFill>
              </a:rPr>
              <a:t> </a:t>
            </a:r>
            <a:r>
              <a:rPr lang="el-GR" sz="2000" dirty="0" err="1" smtClean="0">
                <a:solidFill>
                  <a:prstClr val="black"/>
                </a:solidFill>
              </a:rPr>
              <a:t>Unknown</a:t>
            </a:r>
            <a:r>
              <a:rPr lang="el-GR" sz="2000" dirty="0" smtClean="0">
                <a:solidFill>
                  <a:prstClr val="black"/>
                </a:solidFill>
              </a:rPr>
              <a:t> </a:t>
            </a:r>
          </a:p>
          <a:p>
            <a:pPr marL="342900" lvl="0" indent="-342900">
              <a:lnSpc>
                <a:spcPct val="90000"/>
              </a:lnSpc>
              <a:spcBef>
                <a:spcPct val="20000"/>
              </a:spcBef>
              <a:buFont typeface="Arial" pitchFamily="34" charset="0"/>
              <a:buChar char="•"/>
            </a:pPr>
            <a:r>
              <a:rPr lang="el-GR" sz="2000" dirty="0" err="1" smtClean="0">
                <a:solidFill>
                  <a:prstClr val="black"/>
                </a:solidFill>
              </a:rPr>
              <a:t>Bust</a:t>
            </a:r>
            <a:r>
              <a:rPr lang="el-GR" sz="2000" dirty="0" smtClean="0">
                <a:solidFill>
                  <a:prstClr val="black"/>
                </a:solidFill>
              </a:rPr>
              <a:t> </a:t>
            </a:r>
            <a:r>
              <a:rPr lang="el-GR" sz="2000" dirty="0" err="1" smtClean="0">
                <a:solidFill>
                  <a:prstClr val="black"/>
                </a:solidFill>
              </a:rPr>
              <a:t>of</a:t>
            </a:r>
            <a:r>
              <a:rPr lang="el-GR" sz="2000" dirty="0" smtClean="0">
                <a:solidFill>
                  <a:prstClr val="black"/>
                </a:solidFill>
              </a:rPr>
              <a:t> </a:t>
            </a:r>
            <a:r>
              <a:rPr lang="el-GR" sz="2000" dirty="0" err="1" smtClean="0">
                <a:solidFill>
                  <a:prstClr val="black"/>
                </a:solidFill>
                <a:hlinkClick r:id="rId34"/>
              </a:rPr>
              <a:t>Euripides</a:t>
            </a:r>
            <a:r>
              <a:rPr lang="el-GR" sz="2000" dirty="0" smtClean="0">
                <a:solidFill>
                  <a:prstClr val="black"/>
                </a:solidFill>
              </a:rPr>
              <a:t>. </a:t>
            </a:r>
            <a:r>
              <a:rPr lang="el-GR" sz="2000" dirty="0" err="1" smtClean="0">
                <a:solidFill>
                  <a:prstClr val="black"/>
                </a:solidFill>
              </a:rPr>
              <a:t>Marble</a:t>
            </a:r>
            <a:r>
              <a:rPr lang="el-GR" sz="2000" dirty="0" smtClean="0">
                <a:solidFill>
                  <a:prstClr val="black"/>
                </a:solidFill>
              </a:rPr>
              <a:t>, </a:t>
            </a:r>
            <a:r>
              <a:rPr lang="el-GR" sz="2000" dirty="0" err="1" smtClean="0">
                <a:solidFill>
                  <a:prstClr val="black"/>
                </a:solidFill>
              </a:rPr>
              <a:t>Roman</a:t>
            </a:r>
            <a:r>
              <a:rPr lang="el-GR" sz="2000" dirty="0" smtClean="0">
                <a:solidFill>
                  <a:prstClr val="black"/>
                </a:solidFill>
              </a:rPr>
              <a:t> </a:t>
            </a:r>
            <a:r>
              <a:rPr lang="el-GR" sz="2000" dirty="0" err="1" smtClean="0">
                <a:solidFill>
                  <a:prstClr val="black"/>
                </a:solidFill>
              </a:rPr>
              <a:t>copy</a:t>
            </a:r>
            <a:r>
              <a:rPr lang="el-GR" sz="2000" dirty="0" smtClean="0">
                <a:solidFill>
                  <a:prstClr val="black"/>
                </a:solidFill>
              </a:rPr>
              <a:t> </a:t>
            </a:r>
            <a:r>
              <a:rPr lang="el-GR" sz="2000" dirty="0" err="1" smtClean="0">
                <a:solidFill>
                  <a:prstClr val="black"/>
                </a:solidFill>
              </a:rPr>
              <a:t>after</a:t>
            </a:r>
            <a:r>
              <a:rPr lang="el-GR" sz="2000" dirty="0" smtClean="0">
                <a:solidFill>
                  <a:prstClr val="black"/>
                </a:solidFill>
              </a:rPr>
              <a:t> a </a:t>
            </a:r>
            <a:r>
              <a:rPr lang="el-GR" sz="2000" dirty="0" err="1" smtClean="0">
                <a:solidFill>
                  <a:prstClr val="black"/>
                </a:solidFill>
              </a:rPr>
              <a:t>Greek</a:t>
            </a:r>
            <a:r>
              <a:rPr lang="el-GR" sz="2000" dirty="0" smtClean="0">
                <a:solidFill>
                  <a:prstClr val="black"/>
                </a:solidFill>
              </a:rPr>
              <a:t> </a:t>
            </a:r>
            <a:r>
              <a:rPr lang="el-GR" sz="2000" dirty="0" err="1" smtClean="0">
                <a:solidFill>
                  <a:prstClr val="black"/>
                </a:solidFill>
              </a:rPr>
              <a:t>original</a:t>
            </a:r>
            <a:r>
              <a:rPr lang="el-GR" sz="2000" dirty="0" smtClean="0">
                <a:solidFill>
                  <a:prstClr val="black"/>
                </a:solidFill>
              </a:rPr>
              <a:t> </a:t>
            </a:r>
            <a:r>
              <a:rPr lang="el-GR" sz="2000" dirty="0" err="1" smtClean="0">
                <a:solidFill>
                  <a:prstClr val="black"/>
                </a:solidFill>
              </a:rPr>
              <a:t>from</a:t>
            </a:r>
            <a:r>
              <a:rPr lang="el-GR" sz="2000" dirty="0" smtClean="0">
                <a:solidFill>
                  <a:prstClr val="black"/>
                </a:solidFill>
              </a:rPr>
              <a:t> </a:t>
            </a:r>
            <a:r>
              <a:rPr lang="el-GR" sz="2000" dirty="0" err="1" smtClean="0">
                <a:solidFill>
                  <a:prstClr val="black"/>
                </a:solidFill>
              </a:rPr>
              <a:t>ca</a:t>
            </a:r>
            <a:r>
              <a:rPr lang="el-GR" sz="2000" dirty="0" smtClean="0">
                <a:solidFill>
                  <a:prstClr val="black"/>
                </a:solidFill>
              </a:rPr>
              <a:t>. 330 BC. </a:t>
            </a:r>
          </a:p>
          <a:p>
            <a:pPr marL="342900" lvl="0" indent="-342900">
              <a:lnSpc>
                <a:spcPct val="90000"/>
              </a:lnSpc>
              <a:spcBef>
                <a:spcPct val="20000"/>
              </a:spcBef>
              <a:buFont typeface="Arial" pitchFamily="34" charset="0"/>
              <a:buChar char="•"/>
            </a:pPr>
            <a:r>
              <a:rPr lang="el-GR" sz="2000" dirty="0" err="1" smtClean="0">
                <a:solidFill>
                  <a:prstClr val="black"/>
                </a:solidFill>
              </a:rPr>
              <a:t>Dimensions</a:t>
            </a:r>
            <a:r>
              <a:rPr lang="el-GR" sz="2000" dirty="0" smtClean="0">
                <a:solidFill>
                  <a:prstClr val="black"/>
                </a:solidFill>
              </a:rPr>
              <a:t> </a:t>
            </a:r>
            <a:r>
              <a:rPr lang="el-GR" sz="2000" dirty="0" err="1" smtClean="0">
                <a:solidFill>
                  <a:prstClr val="black"/>
                </a:solidFill>
              </a:rPr>
              <a:t>Unspecified</a:t>
            </a:r>
            <a:r>
              <a:rPr lang="el-GR" sz="2000" dirty="0" smtClean="0">
                <a:solidFill>
                  <a:prstClr val="black"/>
                </a:solidFill>
              </a:rPr>
              <a:t> </a:t>
            </a:r>
          </a:p>
          <a:p>
            <a:pPr marL="342900" lvl="0" indent="-342900">
              <a:lnSpc>
                <a:spcPct val="90000"/>
              </a:lnSpc>
              <a:spcBef>
                <a:spcPct val="20000"/>
              </a:spcBef>
              <a:buFont typeface="Arial" pitchFamily="34" charset="0"/>
              <a:buChar char="•"/>
            </a:pPr>
            <a:r>
              <a:rPr lang="el-GR" sz="2000" dirty="0" err="1" smtClean="0">
                <a:solidFill>
                  <a:prstClr val="black"/>
                </a:solidFill>
              </a:rPr>
              <a:t>Credit</a:t>
            </a:r>
            <a:r>
              <a:rPr lang="el-GR" sz="2000" dirty="0" smtClean="0">
                <a:solidFill>
                  <a:prstClr val="black"/>
                </a:solidFill>
              </a:rPr>
              <a:t> </a:t>
            </a:r>
            <a:r>
              <a:rPr lang="el-GR" sz="2000" dirty="0" err="1" smtClean="0">
                <a:solidFill>
                  <a:prstClr val="black"/>
                </a:solidFill>
              </a:rPr>
              <a:t>line</a:t>
            </a:r>
            <a:r>
              <a:rPr lang="el-GR" sz="2000" dirty="0" smtClean="0">
                <a:solidFill>
                  <a:prstClr val="black"/>
                </a:solidFill>
              </a:rPr>
              <a:t> </a:t>
            </a:r>
            <a:r>
              <a:rPr lang="el-GR" sz="2000" dirty="0" err="1" smtClean="0">
                <a:solidFill>
                  <a:prstClr val="black"/>
                </a:solidFill>
              </a:rPr>
              <a:t>Unspecified</a:t>
            </a:r>
            <a:r>
              <a:rPr lang="el-GR" sz="2000" dirty="0" smtClean="0">
                <a:solidFill>
                  <a:prstClr val="black"/>
                </a:solidFill>
              </a:rPr>
              <a:t> </a:t>
            </a:r>
          </a:p>
          <a:p>
            <a:pPr marL="342900" lvl="0" indent="-342900">
              <a:lnSpc>
                <a:spcPct val="90000"/>
              </a:lnSpc>
              <a:spcBef>
                <a:spcPct val="20000"/>
              </a:spcBef>
              <a:buFont typeface="Arial" pitchFamily="34" charset="0"/>
              <a:buChar char="•"/>
            </a:pPr>
            <a:r>
              <a:rPr lang="el-GR" sz="2000" dirty="0" err="1" smtClean="0">
                <a:solidFill>
                  <a:prstClr val="black"/>
                </a:solidFill>
              </a:rPr>
              <a:t>Accession</a:t>
            </a:r>
            <a:r>
              <a:rPr lang="el-GR" sz="2000" dirty="0" smtClean="0">
                <a:solidFill>
                  <a:prstClr val="black"/>
                </a:solidFill>
              </a:rPr>
              <a:t> </a:t>
            </a:r>
            <a:r>
              <a:rPr lang="el-GR" sz="2000" dirty="0" err="1" smtClean="0">
                <a:solidFill>
                  <a:prstClr val="black"/>
                </a:solidFill>
              </a:rPr>
              <a:t>number</a:t>
            </a:r>
            <a:r>
              <a:rPr lang="el-GR" sz="2000" dirty="0" smtClean="0">
                <a:solidFill>
                  <a:prstClr val="black"/>
                </a:solidFill>
              </a:rPr>
              <a:t> </a:t>
            </a:r>
            <a:r>
              <a:rPr lang="el-GR" sz="2000" dirty="0" err="1" smtClean="0">
                <a:solidFill>
                  <a:prstClr val="black"/>
                </a:solidFill>
              </a:rPr>
              <a:t>Inv</a:t>
            </a:r>
            <a:r>
              <a:rPr lang="el-GR" sz="2000" dirty="0" smtClean="0">
                <a:solidFill>
                  <a:prstClr val="black"/>
                </a:solidFill>
              </a:rPr>
              <a:t>. 302 </a:t>
            </a:r>
            <a:br>
              <a:rPr lang="el-GR" sz="2000" dirty="0" smtClean="0">
                <a:solidFill>
                  <a:prstClr val="black"/>
                </a:solidFill>
              </a:rPr>
            </a:br>
            <a:endParaRPr lang="el-GR" sz="2000" dirty="0" smtClean="0">
              <a:solidFill>
                <a:prstClr val="black"/>
              </a:solidFill>
            </a:endParaRPr>
          </a:p>
        </p:txBody>
      </p:sp>
    </p:spTree>
  </p:cSld>
  <p:clrMapOvr>
    <a:masterClrMapping/>
  </p:clrMapOvr>
  <p:transition>
    <p:wedg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92500" lnSpcReduction="10000"/>
          </a:bodyPr>
          <a:lstStyle/>
          <a:p>
            <a:r>
              <a:rPr lang="el-GR" b="1" i="1" dirty="0" smtClean="0"/>
              <a:t>Σοφοκλής</a:t>
            </a:r>
          </a:p>
          <a:p>
            <a:r>
              <a:rPr lang="el-GR" dirty="0" smtClean="0"/>
              <a:t>Ο Σοφοκλής γεννήθηκε στον </a:t>
            </a:r>
            <a:r>
              <a:rPr lang="el-GR" dirty="0" err="1" smtClean="0"/>
              <a:t>Ίππιο</a:t>
            </a:r>
            <a:r>
              <a:rPr lang="el-GR" dirty="0" smtClean="0"/>
              <a:t> Κολωνό της Αθήνας το </a:t>
            </a:r>
            <a:r>
              <a:rPr lang="el-GR" dirty="0" smtClean="0">
                <a:solidFill>
                  <a:srgbClr val="FF0000"/>
                </a:solidFill>
              </a:rPr>
              <a:t>496 </a:t>
            </a:r>
            <a:r>
              <a:rPr lang="el-GR" dirty="0" err="1" smtClean="0">
                <a:solidFill>
                  <a:srgbClr val="FF0000"/>
                </a:solidFill>
              </a:rPr>
              <a:t>π.Χ.</a:t>
            </a:r>
            <a:r>
              <a:rPr lang="el-GR" dirty="0" smtClean="0">
                <a:solidFill>
                  <a:srgbClr val="FF0000"/>
                </a:solidFill>
              </a:rPr>
              <a:t> </a:t>
            </a:r>
          </a:p>
          <a:p>
            <a:r>
              <a:rPr lang="el-GR" dirty="0" smtClean="0"/>
              <a:t>Γιος του Σοφίλου, </a:t>
            </a:r>
            <a:r>
              <a:rPr lang="el-GR" dirty="0" smtClean="0">
                <a:solidFill>
                  <a:srgbClr val="FF0000"/>
                </a:solidFill>
              </a:rPr>
              <a:t>εύπορου</a:t>
            </a:r>
            <a:r>
              <a:rPr lang="el-GR" dirty="0" smtClean="0"/>
              <a:t> Αθηναίου, </a:t>
            </a:r>
            <a:r>
              <a:rPr lang="el-GR" dirty="0" smtClean="0">
                <a:solidFill>
                  <a:srgbClr val="FF0000"/>
                </a:solidFill>
              </a:rPr>
              <a:t>διαπαιδαγωγήθηκε</a:t>
            </a:r>
            <a:r>
              <a:rPr lang="el-GR" dirty="0" smtClean="0"/>
              <a:t> ανάλογα με την οικονομική του άνεση. </a:t>
            </a:r>
          </a:p>
          <a:p>
            <a:r>
              <a:rPr lang="el-GR" dirty="0" smtClean="0"/>
              <a:t>Διδάχθηκε τη μουσική από τον περίφημο μουσικοδιδάσκαλο Λάμπρο. </a:t>
            </a:r>
          </a:p>
          <a:p>
            <a:r>
              <a:rPr lang="el-GR" dirty="0" smtClean="0"/>
              <a:t>Τα σωματικά του προσόντα και η πνευματική και ψυχική του καλλιέργεια τον κατέστησαν πρότυπο ολοκληρωμένου πολίτη των κλασικών χρόνων.</a:t>
            </a:r>
          </a:p>
          <a:p>
            <a:r>
              <a:rPr lang="el-GR" dirty="0" smtClean="0"/>
              <a:t> </a:t>
            </a:r>
            <a:r>
              <a:rPr lang="el-GR" dirty="0" smtClean="0">
                <a:solidFill>
                  <a:srgbClr val="FF0000"/>
                </a:solidFill>
              </a:rPr>
              <a:t>Δεκαπενταετής, ήταν ο κορυφαίος του χορού των εφήβων που πήρε μέρος στον εορτασμό της νίκης για τη ναυμαχία της Σαλαμίνας.</a:t>
            </a:r>
            <a:endParaRPr lang="el-GR" dirty="0">
              <a:solidFill>
                <a:srgbClr val="FF0000"/>
              </a:solidFill>
            </a:endParaRPr>
          </a:p>
        </p:txBody>
      </p:sp>
    </p:spTree>
  </p:cSld>
  <p:clrMapOvr>
    <a:masterClrMapping/>
  </p:clrMapOvr>
  <p:transition>
    <p:wedg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85000" lnSpcReduction="20000"/>
          </a:bodyPr>
          <a:lstStyle/>
          <a:p>
            <a:r>
              <a:rPr lang="el-GR" dirty="0" smtClean="0">
                <a:solidFill>
                  <a:srgbClr val="FF0000"/>
                </a:solidFill>
              </a:rPr>
              <a:t>Υπηρέτησε την πατρίδα του </a:t>
            </a:r>
            <a:r>
              <a:rPr lang="el-GR" dirty="0" smtClean="0"/>
              <a:t>από διάφορες θέσεις, αναλαμβάνοντας στρατιωτικά, οικονομικά και θρησκευτικά καθήκοντα. </a:t>
            </a:r>
          </a:p>
          <a:p>
            <a:r>
              <a:rPr lang="el-GR" dirty="0" smtClean="0"/>
              <a:t>Οι Αθηναίοι τον εκτιμούσαν ιδιαίτερα, γι' αυτό και τον </a:t>
            </a:r>
            <a:r>
              <a:rPr lang="el-GR" dirty="0" smtClean="0">
                <a:solidFill>
                  <a:srgbClr val="FF0000"/>
                </a:solidFill>
              </a:rPr>
              <a:t>εξέλεξαν στρατηγό</a:t>
            </a:r>
            <a:r>
              <a:rPr lang="el-GR" dirty="0" smtClean="0"/>
              <a:t>, μαζί με τον Περικλή, στην εκστρατεία της Σάμου το 441-440 </a:t>
            </a:r>
            <a:r>
              <a:rPr lang="el-GR" dirty="0" err="1" smtClean="0"/>
              <a:t>π.Χ.</a:t>
            </a:r>
            <a:r>
              <a:rPr lang="el-GR" dirty="0" smtClean="0"/>
              <a:t> </a:t>
            </a:r>
          </a:p>
          <a:p>
            <a:r>
              <a:rPr lang="el-GR" dirty="0" smtClean="0"/>
              <a:t>Είχε πολλούς φίλους και συνδέθηκε με πολλά εξέχοντα πρόσωπα της εποχής του, όπως τον </a:t>
            </a:r>
            <a:r>
              <a:rPr lang="el-GR" dirty="0" smtClean="0">
                <a:solidFill>
                  <a:srgbClr val="FF0000"/>
                </a:solidFill>
              </a:rPr>
              <a:t>Κίμωνα, τον Περικλή, τον Ηρόδοτο και άλλους</a:t>
            </a:r>
            <a:r>
              <a:rPr lang="el-GR" dirty="0" smtClean="0"/>
              <a:t>. </a:t>
            </a:r>
          </a:p>
          <a:p>
            <a:r>
              <a:rPr lang="el-GR" dirty="0" smtClean="0"/>
              <a:t>Η αγάπη του για την Αθήνα τον έκανε να μην την εγκαταλείψει ποτέ, παρά μόνον για να την υπηρετήσει. </a:t>
            </a:r>
            <a:r>
              <a:rPr lang="el-GR" dirty="0" smtClean="0">
                <a:solidFill>
                  <a:srgbClr val="FF0000"/>
                </a:solidFill>
              </a:rPr>
              <a:t>Το τελευταίο του έργο, ο </a:t>
            </a:r>
            <a:r>
              <a:rPr lang="el-GR" i="1" dirty="0" err="1" smtClean="0">
                <a:solidFill>
                  <a:srgbClr val="FF0000"/>
                </a:solidFill>
              </a:rPr>
              <a:t>Οἰδίπους</a:t>
            </a:r>
            <a:r>
              <a:rPr lang="el-GR" i="1" dirty="0" smtClean="0">
                <a:solidFill>
                  <a:srgbClr val="FF0000"/>
                </a:solidFill>
              </a:rPr>
              <a:t> </a:t>
            </a:r>
            <a:r>
              <a:rPr lang="el-GR" i="1" dirty="0" err="1" smtClean="0">
                <a:solidFill>
                  <a:srgbClr val="FF0000"/>
                </a:solidFill>
              </a:rPr>
              <a:t>ἐπὶ</a:t>
            </a:r>
            <a:r>
              <a:rPr lang="el-GR" i="1" dirty="0" smtClean="0">
                <a:solidFill>
                  <a:srgbClr val="FF0000"/>
                </a:solidFill>
              </a:rPr>
              <a:t> </a:t>
            </a:r>
            <a:r>
              <a:rPr lang="el-GR" i="1" dirty="0" err="1" smtClean="0">
                <a:solidFill>
                  <a:srgbClr val="FF0000"/>
                </a:solidFill>
              </a:rPr>
              <a:t>Κολωνῷ</a:t>
            </a:r>
            <a:r>
              <a:rPr lang="el-GR" dirty="0" smtClean="0">
                <a:solidFill>
                  <a:srgbClr val="FF0000"/>
                </a:solidFill>
              </a:rPr>
              <a:t>, περιέχει τον ωραιότερο ύμνο για τη δόξα της Αθήνας</a:t>
            </a:r>
            <a:r>
              <a:rPr lang="el-GR" dirty="0" smtClean="0"/>
              <a:t>. Κατά την παράδοση, στα τελευταία χρόνια της ζωής του μια οικογενειακή διαφωνία λύπησε αρκετά τον ποιητή. Ο γιος του Ιοφών κίνησε εναντίον του δίκη για παράνοια, με σκοπό να τον θέσει υπό απαγόρευση. Τελικά όμως ο ποιητής δικαιώθηκε. Πέθανε το 406 </a:t>
            </a:r>
            <a:r>
              <a:rPr lang="el-GR" dirty="0" err="1" smtClean="0"/>
              <a:t>π.Χ.</a:t>
            </a:r>
            <a:r>
              <a:rPr lang="el-GR" dirty="0" smtClean="0"/>
              <a:t> σε ηλικία ενενήντα ετών</a:t>
            </a:r>
            <a:endParaRPr lang="el-GR" dirty="0"/>
          </a:p>
        </p:txBody>
      </p:sp>
    </p:spTree>
  </p:cSld>
  <p:clrMapOvr>
    <a:masterClrMapping/>
  </p:clrMapOvr>
  <p:transition>
    <p:wedg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85000" lnSpcReduction="20000"/>
          </a:bodyPr>
          <a:lstStyle/>
          <a:p>
            <a:r>
              <a:rPr lang="el-GR" dirty="0" smtClean="0"/>
              <a:t>Στο θέατρο εμφανίστηκε για πρώτη φορά το </a:t>
            </a:r>
            <a:r>
              <a:rPr lang="el-GR" dirty="0" smtClean="0">
                <a:solidFill>
                  <a:srgbClr val="FF0000"/>
                </a:solidFill>
              </a:rPr>
              <a:t>468 </a:t>
            </a:r>
            <a:r>
              <a:rPr lang="el-GR" dirty="0" err="1" smtClean="0">
                <a:solidFill>
                  <a:srgbClr val="FF0000"/>
                </a:solidFill>
              </a:rPr>
              <a:t>π.Χ.</a:t>
            </a:r>
            <a:r>
              <a:rPr lang="el-GR" dirty="0" smtClean="0">
                <a:solidFill>
                  <a:srgbClr val="FF0000"/>
                </a:solidFill>
              </a:rPr>
              <a:t>, </a:t>
            </a:r>
            <a:r>
              <a:rPr lang="el-GR" dirty="0" smtClean="0"/>
              <a:t>όταν νίκησε τον Αισχύλο και στεφανώθηκε από τον Κίμωνα, που μόλις είχε επιστρέψει από τη νικηφόρα εκστρατεία εναντίον των Περσών. Έλαβε μέρος σε </a:t>
            </a:r>
            <a:r>
              <a:rPr lang="el-GR" dirty="0" smtClean="0">
                <a:solidFill>
                  <a:srgbClr val="FF0000"/>
                </a:solidFill>
              </a:rPr>
              <a:t>τριάντα περίπου δραματικούς αγώνες</a:t>
            </a:r>
            <a:r>
              <a:rPr lang="el-GR" dirty="0" smtClean="0"/>
              <a:t>, παίρνοντας πάνω από είκοσι πρώτα βραβεία και τα υπόλοιπα δεύτερα. Από τα </a:t>
            </a:r>
            <a:r>
              <a:rPr lang="el-GR" dirty="0" smtClean="0">
                <a:solidFill>
                  <a:srgbClr val="FF0000"/>
                </a:solidFill>
              </a:rPr>
              <a:t>123 δράματά </a:t>
            </a:r>
            <a:r>
              <a:rPr lang="el-GR" dirty="0" smtClean="0"/>
              <a:t>του σώθηκαν ακέραια μόνον </a:t>
            </a:r>
            <a:r>
              <a:rPr lang="el-GR" dirty="0" smtClean="0">
                <a:solidFill>
                  <a:srgbClr val="FF0000"/>
                </a:solidFill>
              </a:rPr>
              <a:t>επτά</a:t>
            </a:r>
            <a:r>
              <a:rPr lang="el-GR" dirty="0" smtClean="0"/>
              <a:t> και ένα μέρος από το </a:t>
            </a:r>
            <a:r>
              <a:rPr lang="el-GR" dirty="0" smtClean="0">
                <a:solidFill>
                  <a:srgbClr val="FF0000"/>
                </a:solidFill>
              </a:rPr>
              <a:t>σατυρικό δράμα </a:t>
            </a:r>
            <a:r>
              <a:rPr lang="el-GR" i="1" dirty="0" err="1" smtClean="0">
                <a:solidFill>
                  <a:srgbClr val="FF0000"/>
                </a:solidFill>
              </a:rPr>
              <a:t>Ἰχνευταί</a:t>
            </a:r>
            <a:r>
              <a:rPr lang="el-GR" dirty="0" smtClean="0"/>
              <a:t>. </a:t>
            </a:r>
          </a:p>
          <a:p>
            <a:r>
              <a:rPr lang="el-GR" dirty="0" smtClean="0"/>
              <a:t>Από τις τραγωδίες που σώθηκαν αρχαιότερη είναι ο </a:t>
            </a:r>
            <a:r>
              <a:rPr lang="el-GR" i="1" dirty="0" err="1" smtClean="0">
                <a:solidFill>
                  <a:srgbClr val="0070C0"/>
                </a:solidFill>
              </a:rPr>
              <a:t>Αἴας</a:t>
            </a:r>
            <a:r>
              <a:rPr lang="el-GR" dirty="0" smtClean="0"/>
              <a:t> ακολουθούν: </a:t>
            </a:r>
          </a:p>
          <a:p>
            <a:r>
              <a:rPr lang="el-GR" i="1" dirty="0" err="1" smtClean="0">
                <a:solidFill>
                  <a:srgbClr val="0070C0"/>
                </a:solidFill>
              </a:rPr>
              <a:t>Ἀντιγόνη</a:t>
            </a:r>
            <a:r>
              <a:rPr lang="el-GR" i="1" dirty="0" smtClean="0">
                <a:solidFill>
                  <a:srgbClr val="0070C0"/>
                </a:solidFill>
              </a:rPr>
              <a:t>, </a:t>
            </a:r>
          </a:p>
          <a:p>
            <a:r>
              <a:rPr lang="el-GR" i="1" dirty="0" err="1" smtClean="0">
                <a:solidFill>
                  <a:srgbClr val="0070C0"/>
                </a:solidFill>
              </a:rPr>
              <a:t>Τραχίνιαι</a:t>
            </a:r>
            <a:r>
              <a:rPr lang="el-GR" i="1" dirty="0" smtClean="0">
                <a:solidFill>
                  <a:srgbClr val="0070C0"/>
                </a:solidFill>
              </a:rPr>
              <a:t>, </a:t>
            </a:r>
          </a:p>
          <a:p>
            <a:r>
              <a:rPr lang="el-GR" i="1" dirty="0" err="1" smtClean="0">
                <a:solidFill>
                  <a:srgbClr val="0070C0"/>
                </a:solidFill>
              </a:rPr>
              <a:t>Οἰδίπους</a:t>
            </a:r>
            <a:r>
              <a:rPr lang="el-GR" i="1" dirty="0" smtClean="0">
                <a:solidFill>
                  <a:srgbClr val="0070C0"/>
                </a:solidFill>
              </a:rPr>
              <a:t> Τύραννος, </a:t>
            </a:r>
          </a:p>
          <a:p>
            <a:r>
              <a:rPr lang="el-GR" i="1" dirty="0" err="1" smtClean="0">
                <a:solidFill>
                  <a:srgbClr val="0070C0"/>
                </a:solidFill>
              </a:rPr>
              <a:t>Ἠλέκτρα</a:t>
            </a:r>
            <a:r>
              <a:rPr lang="el-GR" i="1" dirty="0" smtClean="0">
                <a:solidFill>
                  <a:srgbClr val="0070C0"/>
                </a:solidFill>
              </a:rPr>
              <a:t>,</a:t>
            </a:r>
          </a:p>
          <a:p>
            <a:r>
              <a:rPr lang="el-GR" i="1" dirty="0" smtClean="0">
                <a:solidFill>
                  <a:srgbClr val="0070C0"/>
                </a:solidFill>
              </a:rPr>
              <a:t> Φιλοκτήτης</a:t>
            </a:r>
            <a:r>
              <a:rPr lang="el-GR" i="1" dirty="0" smtClean="0"/>
              <a:t>,</a:t>
            </a:r>
          </a:p>
          <a:p>
            <a:r>
              <a:rPr lang="el-GR" dirty="0" smtClean="0"/>
              <a:t> και τελευταία ο </a:t>
            </a:r>
            <a:r>
              <a:rPr lang="el-GR" i="1" dirty="0" err="1" smtClean="0">
                <a:solidFill>
                  <a:srgbClr val="0070C0"/>
                </a:solidFill>
              </a:rPr>
              <a:t>Οἰδίπους</a:t>
            </a:r>
            <a:r>
              <a:rPr lang="el-GR" i="1" dirty="0" smtClean="0">
                <a:solidFill>
                  <a:srgbClr val="0070C0"/>
                </a:solidFill>
              </a:rPr>
              <a:t> </a:t>
            </a:r>
            <a:r>
              <a:rPr lang="el-GR" i="1" dirty="0" err="1" smtClean="0">
                <a:solidFill>
                  <a:srgbClr val="0070C0"/>
                </a:solidFill>
              </a:rPr>
              <a:t>ἐπὶ</a:t>
            </a:r>
            <a:r>
              <a:rPr lang="el-GR" i="1" dirty="0" smtClean="0">
                <a:solidFill>
                  <a:srgbClr val="0070C0"/>
                </a:solidFill>
              </a:rPr>
              <a:t> </a:t>
            </a:r>
            <a:r>
              <a:rPr lang="el-GR" i="1" dirty="0" err="1" smtClean="0">
                <a:solidFill>
                  <a:srgbClr val="0070C0"/>
                </a:solidFill>
              </a:rPr>
              <a:t>Κολωνῷ</a:t>
            </a:r>
            <a:r>
              <a:rPr lang="el-GR" i="1" dirty="0" smtClean="0"/>
              <a:t>,</a:t>
            </a:r>
            <a:r>
              <a:rPr lang="el-GR" dirty="0" smtClean="0"/>
              <a:t> που διδάχτηκε μετά τον θάνατό του, πιθανόν το 401 </a:t>
            </a:r>
            <a:r>
              <a:rPr lang="el-GR" dirty="0" err="1" smtClean="0"/>
              <a:t>π.Χ.</a:t>
            </a:r>
            <a:r>
              <a:rPr lang="el-GR" dirty="0" smtClean="0"/>
              <a:t> από τον ομώνυμο εγγονό του.</a:t>
            </a:r>
            <a:endParaRPr lang="el-GR" dirty="0"/>
          </a:p>
        </p:txBody>
      </p:sp>
    </p:spTree>
  </p:cSld>
  <p:clrMapOvr>
    <a:masterClrMapping/>
  </p:clrMapOvr>
  <p:transition>
    <p:wedg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92500" lnSpcReduction="20000"/>
          </a:bodyPr>
          <a:lstStyle/>
          <a:p>
            <a:r>
              <a:rPr lang="el-GR" dirty="0" smtClean="0"/>
              <a:t>Σ' όλα τα σωζόμενα έργα του Σοφοκλή κυριαρχεί το </a:t>
            </a:r>
            <a:r>
              <a:rPr lang="el-GR" dirty="0" smtClean="0">
                <a:solidFill>
                  <a:srgbClr val="FF0000"/>
                </a:solidFill>
              </a:rPr>
              <a:t>πρόβλημα της ηθικής τάξης</a:t>
            </a:r>
            <a:r>
              <a:rPr lang="el-GR" dirty="0" smtClean="0"/>
              <a:t>. Προκειμένου να κρίνει τις ανθρώπινες πράξεις, αναζητεί τα </a:t>
            </a:r>
            <a:r>
              <a:rPr lang="el-GR" dirty="0" smtClean="0">
                <a:solidFill>
                  <a:srgbClr val="FF0000"/>
                </a:solidFill>
              </a:rPr>
              <a:t>βαθύτερα κίνητρα </a:t>
            </a:r>
            <a:r>
              <a:rPr lang="el-GR" dirty="0" smtClean="0"/>
              <a:t>και την εσωτερική διάθεση των προσώπων που τις διέπραξαν.</a:t>
            </a:r>
          </a:p>
          <a:p>
            <a:r>
              <a:rPr lang="el-GR" dirty="0" smtClean="0"/>
              <a:t> Ο Σοφοκλής, </a:t>
            </a:r>
            <a:r>
              <a:rPr lang="el-GR" dirty="0" smtClean="0">
                <a:solidFill>
                  <a:srgbClr val="FF0000"/>
                </a:solidFill>
              </a:rPr>
              <a:t>τρέφει βαθύ σεβασμό στις μυθικές και θρησκευτικές παραδόσεις της πόλη</a:t>
            </a:r>
            <a:r>
              <a:rPr lang="el-GR" dirty="0" smtClean="0"/>
              <a:t>ς.</a:t>
            </a:r>
          </a:p>
          <a:p>
            <a:r>
              <a:rPr lang="el-GR" dirty="0" smtClean="0"/>
              <a:t> Δεν τον προβλημάτισαν όμως, όπως τον Ευριπίδη, οι αντιφάσεις ανάμεσα στη μυθική παράδοση και τις ηθικές αντιλήψεις της εποχής του, ούτε τον διέκρινε ο μεταφυσικός προβληματισμός του Αισχύλου.</a:t>
            </a:r>
          </a:p>
          <a:p>
            <a:r>
              <a:rPr lang="el-GR" dirty="0" smtClean="0"/>
              <a:t> </a:t>
            </a:r>
            <a:r>
              <a:rPr lang="el-GR" dirty="0" smtClean="0">
                <a:solidFill>
                  <a:srgbClr val="FF0000"/>
                </a:solidFill>
              </a:rPr>
              <a:t>Η παρουσία των θεών είναι πάντοτε αισθητή στο έργο του·</a:t>
            </a:r>
            <a:r>
              <a:rPr lang="el-GR" dirty="0" smtClean="0"/>
              <a:t> αντιπροσωπεύουν το φως, την ηρεμία αλλά και τη δύναμη· ο άνθρωπος είναι ασταθής και εφήμερος, γι' αυτό και οι θεϊκοί νόμοι, συγκρινόμενοι με τους ανθρώπινους, υπερισχύουν σε όλα.</a:t>
            </a:r>
            <a:endParaRPr lang="el-GR" dirty="0"/>
          </a:p>
        </p:txBody>
      </p:sp>
    </p:spTree>
  </p:cSld>
  <p:clrMapOvr>
    <a:masterClrMapping/>
  </p:clrMapOvr>
  <p:transition>
    <p:wedg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85000" lnSpcReduction="10000"/>
          </a:bodyPr>
          <a:lstStyle/>
          <a:p>
            <a:r>
              <a:rPr lang="el-GR" dirty="0" smtClean="0">
                <a:solidFill>
                  <a:srgbClr val="FF0000"/>
                </a:solidFill>
              </a:rPr>
              <a:t>Οι ήρωες των έργων του δεν έχουν τις τιτανικές </a:t>
            </a:r>
            <a:r>
              <a:rPr lang="el-GR" dirty="0" smtClean="0"/>
              <a:t>διαστάσεις των ηρώων του Αισχύλου, </a:t>
            </a:r>
            <a:r>
              <a:rPr lang="el-GR" dirty="0" smtClean="0">
                <a:solidFill>
                  <a:srgbClr val="FF0000"/>
                </a:solidFill>
              </a:rPr>
              <a:t>ούτε είναι καθημερινο</a:t>
            </a:r>
            <a:r>
              <a:rPr lang="el-GR" dirty="0" smtClean="0"/>
              <a:t>ί άνθρωποι, όπως στον Ευριπίδη. </a:t>
            </a:r>
          </a:p>
          <a:p>
            <a:r>
              <a:rPr lang="el-GR" dirty="0" smtClean="0"/>
              <a:t>Είναι γενναιότεροι από τον μέσο άνθρωπο και παλεύουν, χωρίς καμιά ανθρώπινη βοήθεια, μέσα στη μοναξιά που επιβάλλει ο ηρωισμός και η βούλησή τους. </a:t>
            </a:r>
          </a:p>
          <a:p>
            <a:r>
              <a:rPr lang="el-GR" dirty="0" smtClean="0"/>
              <a:t>Το μεγαλείο τους βρίσκεται στην αλύγιστη δύναμή τους και στη </a:t>
            </a:r>
            <a:r>
              <a:rPr lang="el-GR" dirty="0" smtClean="0">
                <a:solidFill>
                  <a:srgbClr val="FF0000"/>
                </a:solidFill>
              </a:rPr>
              <a:t>συναίσθηση ότι εκτελούν το καθήκον τους, ακόμη κι αν τους απαρνούνται όλοι και τους εμπαίζουν οι θεοί. </a:t>
            </a:r>
          </a:p>
          <a:p>
            <a:r>
              <a:rPr lang="el-GR" dirty="0" smtClean="0"/>
              <a:t>Παρότι είναι υπεύθυνοι για τις πράξεις τους εξαιτίας της εσωτερικής τους ελευθερίας, </a:t>
            </a:r>
            <a:r>
              <a:rPr lang="el-GR" dirty="0" smtClean="0">
                <a:solidFill>
                  <a:srgbClr val="FF0000"/>
                </a:solidFill>
              </a:rPr>
              <a:t>δεν είναι όμως και κύριοι της τύχης τους.</a:t>
            </a:r>
            <a:r>
              <a:rPr lang="el-GR" dirty="0" smtClean="0"/>
              <a:t> </a:t>
            </a:r>
          </a:p>
          <a:p>
            <a:r>
              <a:rPr lang="el-GR" dirty="0" smtClean="0">
                <a:solidFill>
                  <a:srgbClr val="FF0000"/>
                </a:solidFill>
              </a:rPr>
              <a:t>Ακόμη και όταν σφάλλουν, έχουν κάτι το ευγενικό και το υψηλό</a:t>
            </a:r>
            <a:r>
              <a:rPr lang="el-GR" dirty="0" smtClean="0"/>
              <a:t>· </a:t>
            </a:r>
          </a:p>
          <a:p>
            <a:r>
              <a:rPr lang="el-GR" dirty="0" smtClean="0">
                <a:solidFill>
                  <a:srgbClr val="FF0000"/>
                </a:solidFill>
              </a:rPr>
              <a:t>δεν παρουσιάζονται με ταπεινά αισθήματα, αλλά διακρίνονται για την αίσθηση του χρέους τους.</a:t>
            </a:r>
            <a:endParaRPr lang="el-GR" dirty="0">
              <a:solidFill>
                <a:srgbClr val="FF0000"/>
              </a:solidFill>
            </a:endParaRPr>
          </a:p>
        </p:txBody>
      </p:sp>
    </p:spTree>
  </p:cSld>
  <p:clrMapOvr>
    <a:masterClrMapping/>
  </p:clrMapOvr>
  <p:transition>
    <p:wedg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85000" lnSpcReduction="10000"/>
          </a:bodyPr>
          <a:lstStyle/>
          <a:p>
            <a:r>
              <a:rPr lang="el-GR" dirty="0" smtClean="0"/>
              <a:t>Κατά τον Αριστοτέλη, ο Σοφοκλής, βάζοντας στο κέντρο του τραγικού του κόσμου τον άνθρωπο, παριστάνει τους </a:t>
            </a:r>
            <a:r>
              <a:rPr lang="el-GR" dirty="0" err="1" smtClean="0"/>
              <a:t>ήρωές</a:t>
            </a:r>
            <a:r>
              <a:rPr lang="el-GR" dirty="0" smtClean="0"/>
              <a:t> του όπως πρέπει να είναι, </a:t>
            </a:r>
            <a:r>
              <a:rPr lang="el-GR" i="1" dirty="0" err="1" smtClean="0">
                <a:solidFill>
                  <a:srgbClr val="FF0000"/>
                </a:solidFill>
              </a:rPr>
              <a:t>οἵους</a:t>
            </a:r>
            <a:r>
              <a:rPr lang="el-GR" i="1" dirty="0" smtClean="0">
                <a:solidFill>
                  <a:srgbClr val="FF0000"/>
                </a:solidFill>
              </a:rPr>
              <a:t> </a:t>
            </a:r>
            <a:r>
              <a:rPr lang="el-GR" i="1" dirty="0" err="1" smtClean="0">
                <a:solidFill>
                  <a:srgbClr val="FF0000"/>
                </a:solidFill>
              </a:rPr>
              <a:t>δεῖ</a:t>
            </a:r>
            <a:r>
              <a:rPr lang="el-GR" i="1" dirty="0" smtClean="0">
                <a:solidFill>
                  <a:srgbClr val="FF0000"/>
                </a:solidFill>
              </a:rPr>
              <a:t> </a:t>
            </a:r>
            <a:r>
              <a:rPr lang="el-GR" i="1" dirty="0" err="1" smtClean="0">
                <a:solidFill>
                  <a:srgbClr val="FF0000"/>
                </a:solidFill>
              </a:rPr>
              <a:t>εἶναι</a:t>
            </a:r>
            <a:r>
              <a:rPr lang="el-GR" i="1" dirty="0" smtClean="0"/>
              <a:t>,</a:t>
            </a:r>
            <a:r>
              <a:rPr lang="el-GR" dirty="0" smtClean="0"/>
              <a:t> δηλαδή </a:t>
            </a:r>
            <a:r>
              <a:rPr lang="el-GR" dirty="0" smtClean="0">
                <a:solidFill>
                  <a:srgbClr val="FF0000"/>
                </a:solidFill>
              </a:rPr>
              <a:t>εξιδανικευμένους</a:t>
            </a:r>
            <a:r>
              <a:rPr lang="el-GR" dirty="0" smtClean="0"/>
              <a:t>, σύμφωνα με την ηθική και αισθητική δεοντολογία, ώστε ο θεατής να αναγνωρίζει σ' αυτούς τις δικές του αρετές και τα δικά του πάθη.</a:t>
            </a:r>
          </a:p>
          <a:p>
            <a:r>
              <a:rPr lang="el-GR" dirty="0" smtClean="0"/>
              <a:t> Αντίθετα τα δευτερεύοντα πρόσωπα είναι εντελώς διαφορετικά από τους ήρωες. Δεν τα διακρίνει η δύναμη, η αποφασιστικότητα, το πάθος, η υπερηφάνεια, όπως τους ήρωες, αλλά η έλλειψη θάρρους, η αδυναμία, ο φόβος και η αφέλεια.</a:t>
            </a:r>
          </a:p>
          <a:p>
            <a:r>
              <a:rPr lang="el-GR" dirty="0" smtClean="0"/>
              <a:t> Έτσι ο χαρακτήρας του ήρωα διαγράφεται πληρέστερα, καθώς συγκρίνεται με κάποιο άλλο πρόσωπο. </a:t>
            </a:r>
          </a:p>
          <a:p>
            <a:r>
              <a:rPr lang="el-GR" dirty="0" smtClean="0"/>
              <a:t>Γι' αυτό και ο θεατής μιας θεατρικής παράστασης του Σοφοκλή αισθάνεται τους ήρωες των έργων του πολύ κοντά του και ανησυχεί για την τύχη τους.</a:t>
            </a:r>
            <a:endParaRPr lang="el-GR" dirty="0"/>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endParaRPr lang="el-GR"/>
          </a:p>
        </p:txBody>
      </p:sp>
      <p:pic>
        <p:nvPicPr>
          <p:cNvPr id="4" name="3 - Θέση περιεχομένου" descr="image011.jpg"/>
          <p:cNvPicPr>
            <a:picLocks noGrp="1" noChangeAspect="1"/>
          </p:cNvPicPr>
          <p:nvPr>
            <p:ph sz="half" idx="1"/>
          </p:nvPr>
        </p:nvPicPr>
        <p:blipFill>
          <a:blip r:embed="rId2" cstate="print"/>
          <a:stretch>
            <a:fillRect/>
          </a:stretch>
        </p:blipFill>
        <p:spPr>
          <a:xfrm>
            <a:off x="-1" y="1916833"/>
            <a:ext cx="9239583" cy="4941168"/>
          </a:xfrm>
        </p:spPr>
      </p:pic>
      <p:sp>
        <p:nvSpPr>
          <p:cNvPr id="6" name="5 - Θέση περιεχομένου"/>
          <p:cNvSpPr>
            <a:spLocks noGrp="1"/>
          </p:cNvSpPr>
          <p:nvPr>
            <p:ph sz="half" idx="2"/>
          </p:nvPr>
        </p:nvSpPr>
        <p:spPr>
          <a:xfrm>
            <a:off x="179512" y="0"/>
            <a:ext cx="8507288" cy="6126163"/>
          </a:xfrm>
        </p:spPr>
        <p:txBody>
          <a:bodyPr/>
          <a:lstStyle/>
          <a:p>
            <a:r>
              <a:rPr lang="el-GR" i="1" dirty="0" smtClean="0"/>
              <a:t>Οι Φύλακες οδηγούν την Αντιγόνη στον Κρέοντα</a:t>
            </a:r>
            <a:r>
              <a:rPr lang="el-GR" dirty="0" smtClean="0"/>
              <a:t>. Παράσταση </a:t>
            </a:r>
            <a:r>
              <a:rPr lang="el-GR" dirty="0" err="1" smtClean="0"/>
              <a:t>λουκανικού</a:t>
            </a:r>
            <a:r>
              <a:rPr lang="el-GR" dirty="0" smtClean="0"/>
              <a:t> αγγείου του 4</a:t>
            </a:r>
            <a:r>
              <a:rPr lang="el-GR" baseline="30000" dirty="0" smtClean="0"/>
              <a:t>ου</a:t>
            </a:r>
            <a:r>
              <a:rPr lang="el-GR" dirty="0" smtClean="0"/>
              <a:t> </a:t>
            </a:r>
            <a:r>
              <a:rPr lang="el-GR" dirty="0" err="1" smtClean="0"/>
              <a:t>αιώνα.π.Χ</a:t>
            </a:r>
            <a:r>
              <a:rPr lang="el-GR" dirty="0" smtClean="0"/>
              <a:t>. Λονδίνο, </a:t>
            </a:r>
            <a:r>
              <a:rPr lang="el-GR" dirty="0" err="1" smtClean="0"/>
              <a:t>Βρεταννικό</a:t>
            </a:r>
            <a:r>
              <a:rPr lang="el-GR" dirty="0" smtClean="0"/>
              <a:t> Μουσείο.</a:t>
            </a:r>
            <a:endParaRPr lang="el-GR" dirty="0"/>
          </a:p>
        </p:txBody>
      </p:sp>
    </p:spTree>
  </p:cSld>
  <p:clrMapOvr>
    <a:masterClrMapping/>
  </p:clrMapOvr>
  <p:transition>
    <p:wedg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85000" lnSpcReduction="10000"/>
          </a:bodyPr>
          <a:lstStyle/>
          <a:p>
            <a:r>
              <a:rPr lang="el-GR" dirty="0" smtClean="0"/>
              <a:t>Ο Σοφοκλής, μένοντας πιστός στο πνεύμα της τραγωδίας, την οδήγησε στη μεγαλύτερη δυνατή τελειότητα. </a:t>
            </a:r>
          </a:p>
          <a:p>
            <a:r>
              <a:rPr lang="el-GR" dirty="0" smtClean="0"/>
              <a:t>Επέφερε μια σειρά καινοτομιών.</a:t>
            </a:r>
          </a:p>
          <a:p>
            <a:r>
              <a:rPr lang="el-GR" dirty="0" smtClean="0"/>
              <a:t> </a:t>
            </a:r>
            <a:r>
              <a:rPr lang="el-GR" dirty="0" smtClean="0">
                <a:solidFill>
                  <a:srgbClr val="FF0000"/>
                </a:solidFill>
              </a:rPr>
              <a:t>Αύξησε τον αριθμό των χορευτών από 12 σε 15</a:t>
            </a:r>
            <a:r>
              <a:rPr lang="el-GR" dirty="0" smtClean="0"/>
              <a:t>, για να μπορεί να κάνει διάφορους χορευτικούς συνδυασμούς και να μετατρέπει τον χορό σε δραματικό πρόσωπο, που να μετέχει σχεδόν στην εξέλιξη της δράσης. Παράλληλα </a:t>
            </a:r>
            <a:r>
              <a:rPr lang="el-GR" dirty="0" smtClean="0">
                <a:solidFill>
                  <a:srgbClr val="FF0000"/>
                </a:solidFill>
              </a:rPr>
              <a:t>μείωσε την έκταση των χορικών</a:t>
            </a:r>
            <a:r>
              <a:rPr lang="el-GR" dirty="0" smtClean="0"/>
              <a:t>,</a:t>
            </a:r>
          </a:p>
          <a:p>
            <a:r>
              <a:rPr lang="el-GR" dirty="0" smtClean="0"/>
              <a:t> ενώ </a:t>
            </a:r>
            <a:r>
              <a:rPr lang="el-GR" dirty="0" smtClean="0">
                <a:solidFill>
                  <a:srgbClr val="FF0000"/>
                </a:solidFill>
              </a:rPr>
              <a:t>αύξησε τα διαλογικά μέρη</a:t>
            </a:r>
            <a:r>
              <a:rPr lang="el-GR" dirty="0" smtClean="0"/>
              <a:t>, που περιέχουν πολύ πιο σύνθετες σκηνές.</a:t>
            </a:r>
          </a:p>
          <a:p>
            <a:r>
              <a:rPr lang="el-GR" dirty="0" smtClean="0"/>
              <a:t> Σ' αυτό συνέβαλε και η </a:t>
            </a:r>
            <a:r>
              <a:rPr lang="el-GR" dirty="0" smtClean="0">
                <a:solidFill>
                  <a:srgbClr val="FF0000"/>
                </a:solidFill>
              </a:rPr>
              <a:t>προσθήκη του τρίτου υποκριτή. </a:t>
            </a:r>
          </a:p>
          <a:p>
            <a:r>
              <a:rPr lang="el-GR" dirty="0" smtClean="0"/>
              <a:t>Διέσπασε τη διδασκαλία μιας συνεχόμενης τριλογίας με κοινή υπόθεση, </a:t>
            </a:r>
            <a:r>
              <a:rPr lang="el-GR" dirty="0" smtClean="0">
                <a:solidFill>
                  <a:srgbClr val="FF0000"/>
                </a:solidFill>
              </a:rPr>
              <a:t>διδάσκοντας τρεις χωριστές τραγωδίες με διαφορετικό περιεχόμενο η καθεμία</a:t>
            </a:r>
            <a:r>
              <a:rPr lang="el-GR" dirty="0" smtClean="0"/>
              <a:t>. </a:t>
            </a:r>
          </a:p>
          <a:p>
            <a:r>
              <a:rPr lang="el-GR" dirty="0" smtClean="0">
                <a:solidFill>
                  <a:srgbClr val="FF0000"/>
                </a:solidFill>
              </a:rPr>
              <a:t>Εισήγαγε τη σκηνογραφία</a:t>
            </a:r>
            <a:r>
              <a:rPr lang="el-GR" dirty="0" smtClean="0"/>
              <a:t>, με την κατασκευή μεγάλων πινάκων που στηρίζονταν στις περιάκτους.</a:t>
            </a:r>
            <a:endParaRPr lang="el-GR" dirty="0"/>
          </a:p>
        </p:txBody>
      </p:sp>
    </p:spTree>
  </p:cSld>
  <p:clrMapOvr>
    <a:masterClrMapping/>
  </p:clrMapOvr>
  <p:transition>
    <p:wedg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a:bodyPr>
          <a:lstStyle/>
          <a:p>
            <a:r>
              <a:rPr lang="el-GR" dirty="0" smtClean="0"/>
              <a:t>Η γλώσσα του, που εκφράζει την ακμή της αττικής κλασικής εποχής, διακρίνεται για την κομψότητα και την λεπτότητα. Χρησιμοποιώντας λέξεις λογιότερες, και όχι καθημερινές και μεγαλοπρεπείς, διατηρεί το υψηλό επίπεδο του λόγου του Αισχύλου, ενώ διαγράφει με λίγους στίχους τις έξοχες εικόνες. Μεταχειρίζεται ακόμα, αριστοτεχνικά την </a:t>
            </a:r>
            <a:r>
              <a:rPr lang="el-GR" dirty="0" smtClean="0">
                <a:solidFill>
                  <a:srgbClr val="FF0000"/>
                </a:solidFill>
              </a:rPr>
              <a:t>τραγική ειρωνεία</a:t>
            </a:r>
            <a:r>
              <a:rPr lang="el-GR" dirty="0" smtClean="0"/>
              <a:t>, την </a:t>
            </a:r>
            <a:r>
              <a:rPr lang="el-GR" dirty="0" smtClean="0">
                <a:solidFill>
                  <a:srgbClr val="FF0000"/>
                </a:solidFill>
              </a:rPr>
              <a:t>περιπέτεια</a:t>
            </a:r>
            <a:r>
              <a:rPr lang="el-GR" dirty="0" smtClean="0"/>
              <a:t> και την </a:t>
            </a:r>
            <a:r>
              <a:rPr lang="el-GR" dirty="0" smtClean="0">
                <a:solidFill>
                  <a:srgbClr val="FF0000"/>
                </a:solidFill>
              </a:rPr>
              <a:t>αναγνώριση</a:t>
            </a:r>
            <a:r>
              <a:rPr lang="el-GR" dirty="0" smtClean="0"/>
              <a:t>, παρουσιάζοντας με άριστο τρόπο το ήθος των ηρώων του. </a:t>
            </a:r>
          </a:p>
          <a:p>
            <a:r>
              <a:rPr lang="el-GR" dirty="0" smtClean="0"/>
              <a:t>Γι' αυτό και οι αρχαίοι τον αποκαλούσαν </a:t>
            </a:r>
            <a:r>
              <a:rPr lang="el-GR" i="1" dirty="0" err="1" smtClean="0">
                <a:solidFill>
                  <a:srgbClr val="FF0000"/>
                </a:solidFill>
              </a:rPr>
              <a:t>μέλιτταν</a:t>
            </a:r>
            <a:r>
              <a:rPr lang="el-GR" dirty="0" smtClean="0"/>
              <a:t>, ενώ ο Αριστοφάνης έλεγε </a:t>
            </a:r>
            <a:r>
              <a:rPr lang="el-GR" i="1" dirty="0" smtClean="0">
                <a:solidFill>
                  <a:srgbClr val="FF0000"/>
                </a:solidFill>
              </a:rPr>
              <a:t>το στόμα </a:t>
            </a:r>
            <a:r>
              <a:rPr lang="el-GR" i="1" dirty="0" err="1" smtClean="0">
                <a:solidFill>
                  <a:srgbClr val="FF0000"/>
                </a:solidFill>
              </a:rPr>
              <a:t>αὐτοῦ</a:t>
            </a:r>
            <a:r>
              <a:rPr lang="el-GR" i="1" dirty="0" smtClean="0">
                <a:solidFill>
                  <a:srgbClr val="FF0000"/>
                </a:solidFill>
              </a:rPr>
              <a:t> </a:t>
            </a:r>
            <a:r>
              <a:rPr lang="el-GR" i="1" dirty="0" err="1" smtClean="0">
                <a:solidFill>
                  <a:srgbClr val="FF0000"/>
                </a:solidFill>
              </a:rPr>
              <a:t>μέλιτι</a:t>
            </a:r>
            <a:r>
              <a:rPr lang="el-GR" i="1" dirty="0" smtClean="0">
                <a:solidFill>
                  <a:srgbClr val="FF0000"/>
                </a:solidFill>
              </a:rPr>
              <a:t> </a:t>
            </a:r>
            <a:r>
              <a:rPr lang="el-GR" i="1" dirty="0" err="1" smtClean="0">
                <a:solidFill>
                  <a:srgbClr val="FF0000"/>
                </a:solidFill>
              </a:rPr>
              <a:t>κεχρισμένον</a:t>
            </a:r>
            <a:r>
              <a:rPr lang="el-GR" i="1" dirty="0" smtClean="0">
                <a:solidFill>
                  <a:srgbClr val="FF0000"/>
                </a:solidFill>
              </a:rPr>
              <a:t> </a:t>
            </a:r>
            <a:r>
              <a:rPr lang="el-GR" i="1" dirty="0" err="1" smtClean="0">
                <a:solidFill>
                  <a:srgbClr val="FF0000"/>
                </a:solidFill>
              </a:rPr>
              <a:t>ἦν</a:t>
            </a:r>
            <a:endParaRPr lang="el-GR" dirty="0">
              <a:solidFill>
                <a:srgbClr val="FF0000"/>
              </a:solidFill>
            </a:endParaRPr>
          </a:p>
        </p:txBody>
      </p:sp>
    </p:spTree>
  </p:cSld>
  <p:clrMapOvr>
    <a:masterClrMapping/>
  </p:clrMapOvr>
  <p:transition>
    <p:wedg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47500" lnSpcReduction="20000"/>
          </a:bodyPr>
          <a:lstStyle/>
          <a:p>
            <a:r>
              <a:rPr lang="el-GR" dirty="0" smtClean="0"/>
              <a:t>Για τη δημιουργία του παρόντος </a:t>
            </a:r>
            <a:r>
              <a:rPr lang="en-US" dirty="0" smtClean="0"/>
              <a:t>power point </a:t>
            </a:r>
            <a:r>
              <a:rPr lang="el-GR" dirty="0" smtClean="0"/>
              <a:t>τα κείμενα έχουν αντληθεί από το ηλεκτρονικό βιβλίο   από τη σελίδα του ψηφιακού σχολείου </a:t>
            </a:r>
            <a:r>
              <a:rPr lang="en-US" dirty="0" smtClean="0">
                <a:hlinkClick r:id="rId2"/>
              </a:rPr>
              <a:t>http://ebooks.edu.gr/modules/ebook/show.php/DSGL-B121/627/4041,18186</a:t>
            </a:r>
            <a:r>
              <a:rPr lang="en-US" dirty="0" smtClean="0">
                <a:hlinkClick r:id="rId2"/>
              </a:rPr>
              <a:t>/</a:t>
            </a:r>
            <a:endParaRPr lang="el-GR" dirty="0" smtClean="0"/>
          </a:p>
          <a:p>
            <a:pPr>
              <a:buNone/>
            </a:pPr>
            <a:r>
              <a:rPr lang="el-GR" dirty="0" smtClean="0"/>
              <a:t>   Και οι φωτογραφίες από το διαδίκτυο. Οι χάρτες των αρχαίων θεάτρων από τις διαδικτυακές σελίδες </a:t>
            </a:r>
          </a:p>
          <a:p>
            <a:pPr>
              <a:buNone/>
            </a:pPr>
            <a:r>
              <a:rPr lang="en-US" dirty="0" smtClean="0">
                <a:hlinkClick r:id="rId3"/>
              </a:rPr>
              <a:t>http://</a:t>
            </a:r>
            <a:r>
              <a:rPr lang="en-US" dirty="0" smtClean="0">
                <a:hlinkClick r:id="rId3"/>
              </a:rPr>
              <a:t>www.diazoma.gr/gr/Page_04-01.asp</a:t>
            </a:r>
            <a:endParaRPr lang="el-GR" dirty="0" smtClean="0"/>
          </a:p>
          <a:p>
            <a:pPr>
              <a:buNone/>
            </a:pPr>
            <a:r>
              <a:rPr lang="en-US" dirty="0" smtClean="0">
                <a:hlinkClick r:id="rId4"/>
              </a:rPr>
              <a:t>https://www.google.gr/search?q=%CE%B1%CF%81%CF%87%CE%B1%CE%B9%CE%B1+%</a:t>
            </a:r>
            <a:r>
              <a:rPr lang="en-US" dirty="0" smtClean="0">
                <a:hlinkClick r:id="rId4"/>
              </a:rPr>
              <a:t>CE%B8%CE%B5%CE%B1%CF%84%CF%81%CE%B1&amp;biw=1093&amp;bih=514&amp;source=lnms&amp;tbm=isch&amp;sa=X&amp;sqi=2&amp;ved=0CAYQ_AUoAWoVChMI5KyzmdOeyAIVzBEsCh35eQJn&amp;dpr=1.25#imgrc=YnxgHHbHNzRCkM%3A</a:t>
            </a:r>
            <a:endParaRPr lang="el-GR" dirty="0" smtClean="0"/>
          </a:p>
          <a:p>
            <a:pPr>
              <a:buNone/>
            </a:pPr>
            <a:r>
              <a:rPr lang="en-US" dirty="0" smtClean="0"/>
              <a:t>https://www.google.gr/search?q=%CE%B1%CF%81%CF%87%CE%B1%CE%B9%CE%B1+%CE%B8%CE%B5%CE%B1%CF%84%CF%81%CE%B1&amp;biw=1093&amp;bih=514&amp;source=lnms&amp;tbm=isch&amp;sa=X&amp;sqi=2&amp;ved=0CAYQ_AUoAWoVChMI5KyzmdOeyAIVzBEsCh35eQJn&amp;dpr=1.25#tbm=isch&amp;tbs=rimg%3ACWJ8YBx2xzc0Ijg00n_18uU1teQpv2te2HeLqreeQQgRjf-jjBFwAcHF8jI3r8tV23UIpuCz8caOS2BYVtDvI1PclLSoSCTTSf_1y5TW15Ed3jnswn8qG-KhIJCm_1a17Yd4uoRfsycAsiqgZ8qEgmt55BCBGN_16BFHQzcfXEPm8ioSCeMEXABwcXyMEVXt_16xZvt7XKhIJjevy1XbdQikR5jD3ue3ISeMqEgm4LPxxo</a:t>
            </a:r>
            <a:r>
              <a:rPr lang="en-US" dirty="0" smtClean="0">
                <a:hlinkClick r:id="rId5" action="ppaction://hlinkfile"/>
              </a:rPr>
              <a:t>5LYFhH-8Oga0cz4MyoSCRW0O8jU9yUtEXMGMoiuP3Jg&amp;q=%CE%B1%CF%81%CF%87%CE%B1%CE%B9%CE%B1%20%CE%B8%CE%B5%CE%B1%CF%84%CF%81%CE%B1&amp;imgrc=NNJ__</a:t>
            </a:r>
            <a:r>
              <a:rPr lang="en-US" dirty="0" smtClean="0">
                <a:hlinkClick r:id="rId5" action="ppaction://hlinkfile"/>
              </a:rPr>
              <a:t>LlNbXmeGM%3A</a:t>
            </a:r>
            <a:endParaRPr lang="el-GR" dirty="0" smtClean="0"/>
          </a:p>
          <a:p>
            <a:pPr>
              <a:buNone/>
            </a:pPr>
            <a:r>
              <a:rPr lang="en-US" dirty="0" smtClean="0">
                <a:hlinkClick r:id="rId6"/>
              </a:rPr>
              <a:t>http://</a:t>
            </a:r>
            <a:r>
              <a:rPr lang="en-US" dirty="0" smtClean="0">
                <a:hlinkClick r:id="rId6"/>
              </a:rPr>
              <a:t>maps.google.com</a:t>
            </a:r>
            <a:endParaRPr lang="el-GR" dirty="0" smtClean="0"/>
          </a:p>
          <a:p>
            <a:pPr>
              <a:buNone/>
            </a:pPr>
            <a:endParaRPr lang="el-GR" dirty="0"/>
          </a:p>
        </p:txBody>
      </p:sp>
    </p:spTree>
  </p:cSld>
  <p:clrMapOvr>
    <a:masterClrMapping/>
  </p:clrMapOvr>
  <p:transition>
    <p:wedg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Pictures\ΔΙΑΦΟΡΑ\TWFyaWEgR2lha291bWFraXwyMDE1fDd8MTJ8MTk.jpg"/>
          <p:cNvPicPr>
            <a:picLocks noChangeAspect="1" noChangeArrowheads="1"/>
          </p:cNvPicPr>
          <p:nvPr/>
        </p:nvPicPr>
        <p:blipFill>
          <a:blip r:embed="rId2" cstate="print"/>
          <a:srcRect/>
          <a:stretch>
            <a:fillRect/>
          </a:stretch>
        </p:blipFill>
        <p:spPr bwMode="auto">
          <a:xfrm>
            <a:off x="0" y="0"/>
            <a:ext cx="9144000" cy="4800600"/>
          </a:xfrm>
          <a:prstGeom prst="rect">
            <a:avLst/>
          </a:prstGeom>
          <a:noFill/>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pic>
        <p:nvPicPr>
          <p:cNvPr id="4" name="3 - Θέση περιεχομένου" descr="images (10).jpg"/>
          <p:cNvPicPr>
            <a:picLocks noGrp="1" noChangeAspect="1"/>
          </p:cNvPicPr>
          <p:nvPr>
            <p:ph idx="1"/>
          </p:nvPr>
        </p:nvPicPr>
        <p:blipFill>
          <a:blip r:embed="rId2" cstate="print"/>
          <a:stretch>
            <a:fillRect/>
          </a:stretch>
        </p:blipFill>
        <p:spPr>
          <a:xfrm>
            <a:off x="0" y="0"/>
            <a:ext cx="4872789" cy="6858000"/>
          </a:xfrm>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pic>
        <p:nvPicPr>
          <p:cNvPr id="4" name="3 - Θέση περιεχομένου" descr="hqdefault.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pic>
        <p:nvPicPr>
          <p:cNvPr id="4" name="3 - Θέση περιεχομένου" descr="ANTIGONE TZAVELA.jpg"/>
          <p:cNvPicPr>
            <a:picLocks noGrp="1" noChangeAspect="1"/>
          </p:cNvPicPr>
          <p:nvPr>
            <p:ph idx="1"/>
          </p:nvPr>
        </p:nvPicPr>
        <p:blipFill>
          <a:blip r:embed="rId2" cstate="print"/>
          <a:stretch>
            <a:fillRect/>
          </a:stretch>
        </p:blipFill>
        <p:spPr>
          <a:xfrm>
            <a:off x="0" y="-48459"/>
            <a:ext cx="8676456" cy="6906459"/>
          </a:xfrm>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latin typeface="Bookman Old Style" pitchFamily="18" charset="0"/>
              </a:rPr>
              <a:t>ΚΑΤΑΓΩΓΗ ΤΟΥ ΔΡΑΜΑΤΟΣ</a:t>
            </a:r>
            <a:endParaRPr lang="el-GR" dirty="0">
              <a:latin typeface="Bookman Old Style" pitchFamily="18" charset="0"/>
            </a:endParaRPr>
          </a:p>
        </p:txBody>
      </p:sp>
      <p:sp>
        <p:nvSpPr>
          <p:cNvPr id="3" name="2 - Θέση περιεχομένου"/>
          <p:cNvSpPr>
            <a:spLocks noGrp="1"/>
          </p:cNvSpPr>
          <p:nvPr>
            <p:ph idx="1"/>
          </p:nvPr>
        </p:nvSpPr>
        <p:spPr/>
        <p:txBody>
          <a:bodyPr/>
          <a:lstStyle/>
          <a:p>
            <a:r>
              <a:rPr lang="el-GR" dirty="0">
                <a:latin typeface="Bookman Old Style" pitchFamily="18" charset="0"/>
              </a:rPr>
              <a:t>Το δράμα προήλθε από τα </a:t>
            </a:r>
            <a:r>
              <a:rPr lang="el-GR" dirty="0" smtClean="0">
                <a:latin typeface="Bookman Old Style" pitchFamily="18" charset="0"/>
              </a:rPr>
              <a:t> θρησκευτικά </a:t>
            </a:r>
            <a:r>
              <a:rPr lang="el-GR" dirty="0">
                <a:latin typeface="Bookman Old Style" pitchFamily="18" charset="0"/>
              </a:rPr>
              <a:t>δρώμενα και συνδέθηκε εξαρχής με τη λαμπρότερη εορτή του </a:t>
            </a:r>
            <a:r>
              <a:rPr lang="el-GR" b="1" dirty="0">
                <a:latin typeface="Bookman Old Style" pitchFamily="18" charset="0"/>
              </a:rPr>
              <a:t>Διονύσου</a:t>
            </a:r>
            <a:r>
              <a:rPr lang="el-GR" dirty="0">
                <a:latin typeface="Bookman Old Style" pitchFamily="18" charset="0"/>
              </a:rPr>
              <a:t>, τα Μεγάλα Διονύσια</a:t>
            </a:r>
            <a:r>
              <a:rPr lang="el-GR" dirty="0" smtClean="0">
                <a:latin typeface="Bookman Old Style" pitchFamily="18" charset="0"/>
              </a:rPr>
              <a:t>,</a:t>
            </a:r>
          </a:p>
          <a:p>
            <a:endParaRPr lang="el-GR" dirty="0">
              <a:latin typeface="Bookman Old Style" pitchFamily="18" charset="0"/>
            </a:endParaRP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sz="half" idx="1"/>
          </p:nvPr>
        </p:nvSpPr>
        <p:spPr>
          <a:xfrm>
            <a:off x="0" y="692696"/>
            <a:ext cx="4355976" cy="5433467"/>
          </a:xfrm>
        </p:spPr>
        <p:txBody>
          <a:bodyPr>
            <a:normAutofit fontScale="92500" lnSpcReduction="20000"/>
          </a:bodyPr>
          <a:lstStyle/>
          <a:p>
            <a:r>
              <a:rPr lang="el-GR" dirty="0">
                <a:latin typeface="Bookman Old Style" pitchFamily="18" charset="0"/>
              </a:rPr>
              <a:t>Ο Διόνυσος, </a:t>
            </a:r>
            <a:endParaRPr lang="el-GR" dirty="0" smtClean="0">
              <a:latin typeface="Bookman Old Style" pitchFamily="18" charset="0"/>
            </a:endParaRPr>
          </a:p>
          <a:p>
            <a:r>
              <a:rPr lang="el-GR" dirty="0" smtClean="0">
                <a:latin typeface="Bookman Old Style" pitchFamily="18" charset="0"/>
              </a:rPr>
              <a:t>ως </a:t>
            </a:r>
            <a:r>
              <a:rPr lang="el-GR" dirty="0">
                <a:latin typeface="Bookman Old Style" pitchFamily="18" charset="0"/>
              </a:rPr>
              <a:t>θεός του αμπελιού και του κρασιού, προσωποποιούσε τον κύκλο των εποχών του έτους, </a:t>
            </a:r>
            <a:endParaRPr lang="el-GR" dirty="0" smtClean="0">
              <a:latin typeface="Bookman Old Style" pitchFamily="18" charset="0"/>
            </a:endParaRPr>
          </a:p>
          <a:p>
            <a:r>
              <a:rPr lang="el-GR" dirty="0" smtClean="0">
                <a:latin typeface="Bookman Old Style" pitchFamily="18" charset="0"/>
              </a:rPr>
              <a:t>τη </a:t>
            </a:r>
            <a:r>
              <a:rPr lang="el-GR" dirty="0">
                <a:latin typeface="Bookman Old Style" pitchFamily="18" charset="0"/>
              </a:rPr>
              <a:t>διαδικασία της σποράς και της βλάστησης</a:t>
            </a:r>
            <a:r>
              <a:rPr lang="el-GR" dirty="0" smtClean="0">
                <a:latin typeface="Bookman Old Style" pitchFamily="18" charset="0"/>
              </a:rPr>
              <a:t>,</a:t>
            </a:r>
          </a:p>
          <a:p>
            <a:r>
              <a:rPr lang="el-GR" dirty="0" smtClean="0">
                <a:latin typeface="Bookman Old Style" pitchFamily="18" charset="0"/>
              </a:rPr>
              <a:t> </a:t>
            </a:r>
            <a:r>
              <a:rPr lang="el-GR" dirty="0">
                <a:latin typeface="Bookman Old Style" pitchFamily="18" charset="0"/>
              </a:rPr>
              <a:t>τη γονιμοποίηση των καρπών </a:t>
            </a:r>
            <a:endParaRPr lang="el-GR" dirty="0" smtClean="0">
              <a:latin typeface="Bookman Old Style" pitchFamily="18" charset="0"/>
            </a:endParaRPr>
          </a:p>
          <a:p>
            <a:r>
              <a:rPr lang="el-GR" dirty="0" smtClean="0">
                <a:latin typeface="Bookman Old Style" pitchFamily="18" charset="0"/>
              </a:rPr>
              <a:t>και </a:t>
            </a:r>
            <a:r>
              <a:rPr lang="el-GR" dirty="0">
                <a:latin typeface="Bookman Old Style" pitchFamily="18" charset="0"/>
              </a:rPr>
              <a:t>γενικά όλες τις μυστηριώδεις παραγωγικές δυνάμεις της φύσης.</a:t>
            </a:r>
          </a:p>
        </p:txBody>
      </p:sp>
      <p:pic>
        <p:nvPicPr>
          <p:cNvPr id="6146" name="Picture 2" descr="C:\Users\user\Documents\ΑΝΤΙΓΟΝΗ\DION.jpg"/>
          <p:cNvPicPr>
            <a:picLocks noGrp="1" noChangeAspect="1" noChangeArrowheads="1"/>
          </p:cNvPicPr>
          <p:nvPr>
            <p:ph sz="half" idx="2"/>
          </p:nvPr>
        </p:nvPicPr>
        <p:blipFill>
          <a:blip r:embed="rId2" cstate="print"/>
          <a:srcRect/>
          <a:stretch>
            <a:fillRect/>
          </a:stretch>
        </p:blipFill>
        <p:spPr bwMode="auto">
          <a:xfrm>
            <a:off x="4067944" y="486064"/>
            <a:ext cx="5076056" cy="5958849"/>
          </a:xfrm>
          <a:prstGeom prst="rect">
            <a:avLst/>
          </a:prstGeom>
          <a:noFill/>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fontScale="90000"/>
          </a:bodyPr>
          <a:lstStyle/>
          <a:p>
            <a:r>
              <a:rPr lang="el-GR" dirty="0" smtClean="0">
                <a:latin typeface="Bookman Old Style" pitchFamily="18" charset="0"/>
              </a:rPr>
              <a:t/>
            </a:r>
            <a:br>
              <a:rPr lang="el-GR" dirty="0" smtClean="0">
                <a:latin typeface="Bookman Old Style" pitchFamily="18" charset="0"/>
              </a:rPr>
            </a:br>
            <a:r>
              <a:rPr lang="el-GR" b="1" dirty="0" smtClean="0">
                <a:latin typeface="Book Antiqua" pitchFamily="18" charset="0"/>
              </a:rPr>
              <a:t>ΑΡΧΑΙΑ ΕΛΛΗΝΙΚΗ ΓΡΑΜΜΑΤΕΙΑ</a:t>
            </a:r>
            <a:r>
              <a:rPr lang="el-GR" dirty="0" smtClean="0">
                <a:latin typeface="Book Antiqua" pitchFamily="18" charset="0"/>
              </a:rPr>
              <a:t/>
            </a:r>
            <a:br>
              <a:rPr lang="el-GR" dirty="0" smtClean="0">
                <a:latin typeface="Book Antiqua" pitchFamily="18" charset="0"/>
              </a:rPr>
            </a:br>
            <a:endParaRPr lang="el-GR" dirty="0">
              <a:latin typeface="Book Antiqua" pitchFamily="18" charset="0"/>
            </a:endParaRPr>
          </a:p>
        </p:txBody>
      </p:sp>
      <p:sp>
        <p:nvSpPr>
          <p:cNvPr id="3" name="2 - Θέση περιεχομένου"/>
          <p:cNvSpPr>
            <a:spLocks noGrp="1"/>
          </p:cNvSpPr>
          <p:nvPr>
            <p:ph sz="half" idx="1"/>
          </p:nvPr>
        </p:nvSpPr>
        <p:spPr/>
        <p:txBody>
          <a:bodyPr/>
          <a:lstStyle/>
          <a:p>
            <a:pPr>
              <a:buNone/>
            </a:pPr>
            <a:r>
              <a:rPr lang="el-GR" b="1" dirty="0" smtClean="0">
                <a:latin typeface="Bookman Old Style" pitchFamily="18" charset="0"/>
              </a:rPr>
              <a:t>   </a:t>
            </a:r>
            <a:r>
              <a:rPr lang="el-GR" b="1" dirty="0" smtClean="0">
                <a:latin typeface="Book Antiqua" pitchFamily="18" charset="0"/>
              </a:rPr>
              <a:t>ΠΟΙΗΣΗ</a:t>
            </a:r>
          </a:p>
          <a:p>
            <a:pPr>
              <a:buNone/>
            </a:pPr>
            <a:endParaRPr lang="el-GR" b="1" dirty="0" smtClean="0">
              <a:latin typeface="Book Antiqua" pitchFamily="18" charset="0"/>
            </a:endParaRPr>
          </a:p>
          <a:p>
            <a:r>
              <a:rPr lang="el-GR" dirty="0" smtClean="0">
                <a:latin typeface="Book Antiqua" pitchFamily="18" charset="0"/>
              </a:rPr>
              <a:t>Επική</a:t>
            </a:r>
          </a:p>
          <a:p>
            <a:r>
              <a:rPr lang="el-GR" dirty="0" smtClean="0">
                <a:latin typeface="Book Antiqua" pitchFamily="18" charset="0"/>
              </a:rPr>
              <a:t>Λυρική</a:t>
            </a:r>
          </a:p>
          <a:p>
            <a:r>
              <a:rPr lang="el-GR" dirty="0" smtClean="0">
                <a:latin typeface="Book Antiqua" pitchFamily="18" charset="0"/>
              </a:rPr>
              <a:t>Δραματική</a:t>
            </a:r>
            <a:endParaRPr lang="el-GR" dirty="0">
              <a:latin typeface="Book Antiqua" pitchFamily="18" charset="0"/>
            </a:endParaRPr>
          </a:p>
        </p:txBody>
      </p:sp>
      <p:sp>
        <p:nvSpPr>
          <p:cNvPr id="7" name="6 - Θέση περιεχομένου"/>
          <p:cNvSpPr>
            <a:spLocks noGrp="1"/>
          </p:cNvSpPr>
          <p:nvPr>
            <p:ph sz="half" idx="2"/>
          </p:nvPr>
        </p:nvSpPr>
        <p:spPr/>
        <p:txBody>
          <a:bodyPr/>
          <a:lstStyle/>
          <a:p>
            <a:pPr>
              <a:buNone/>
            </a:pPr>
            <a:r>
              <a:rPr lang="el-GR" b="1" dirty="0" smtClean="0">
                <a:latin typeface="Book Antiqua" pitchFamily="18" charset="0"/>
              </a:rPr>
              <a:t>   ΠΕΖΟΓΡΑΦΙΑ</a:t>
            </a:r>
          </a:p>
          <a:p>
            <a:pPr>
              <a:buNone/>
            </a:pPr>
            <a:endParaRPr lang="el-GR" b="1" dirty="0" smtClean="0">
              <a:latin typeface="Book Antiqua" pitchFamily="18" charset="0"/>
            </a:endParaRPr>
          </a:p>
          <a:p>
            <a:r>
              <a:rPr lang="el-GR" dirty="0" smtClean="0">
                <a:latin typeface="Book Antiqua" pitchFamily="18" charset="0"/>
              </a:rPr>
              <a:t>Ιστοριογραφία</a:t>
            </a:r>
          </a:p>
          <a:p>
            <a:r>
              <a:rPr lang="el-GR" dirty="0" smtClean="0">
                <a:latin typeface="Book Antiqua" pitchFamily="18" charset="0"/>
              </a:rPr>
              <a:t>Ρητορική</a:t>
            </a:r>
          </a:p>
          <a:p>
            <a:r>
              <a:rPr lang="el-GR" dirty="0" smtClean="0">
                <a:latin typeface="Book Antiqua" pitchFamily="18" charset="0"/>
              </a:rPr>
              <a:t>Φιλοσοφία</a:t>
            </a:r>
            <a:endParaRPr lang="el-GR" dirty="0">
              <a:latin typeface="Book Antiqua" pitchFamily="18" charset="0"/>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p:txBody>
          <a:bodyPr/>
          <a:lstStyle/>
          <a:p>
            <a:endParaRPr lang="el-GR"/>
          </a:p>
        </p:txBody>
      </p:sp>
      <p:pic>
        <p:nvPicPr>
          <p:cNvPr id="8194" name="Picture 2" descr="C:\Users\user\Documents\ΑΝΤΙΓΟΝΗ\images (4).jpg"/>
          <p:cNvPicPr>
            <a:picLocks noChangeAspect="1" noChangeArrowheads="1"/>
          </p:cNvPicPr>
          <p:nvPr/>
        </p:nvPicPr>
        <p:blipFill>
          <a:blip r:embed="rId2" cstate="print"/>
          <a:srcRect/>
          <a:stretch>
            <a:fillRect/>
          </a:stretch>
        </p:blipFill>
        <p:spPr bwMode="auto">
          <a:xfrm>
            <a:off x="0" y="0"/>
            <a:ext cx="8992378" cy="6858000"/>
          </a:xfrm>
          <a:prstGeom prst="rect">
            <a:avLst/>
          </a:prstGeom>
          <a:noFill/>
        </p:spPr>
      </p:pic>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a:xfrm>
            <a:off x="0" y="0"/>
            <a:ext cx="9144000" cy="6858000"/>
          </a:xfrm>
        </p:spPr>
        <p:txBody>
          <a:bodyPr>
            <a:normAutofit/>
          </a:bodyPr>
          <a:lstStyle/>
          <a:p>
            <a:r>
              <a:rPr lang="el-GR" dirty="0">
                <a:latin typeface="Bookman Old Style" pitchFamily="18" charset="0"/>
              </a:rPr>
              <a:t>Για την επιτυχία της έκστασης οι πιστοί </a:t>
            </a:r>
            <a:r>
              <a:rPr lang="el-GR" b="1" dirty="0">
                <a:latin typeface="Bookman Old Style" pitchFamily="18" charset="0"/>
              </a:rPr>
              <a:t>μεταμφιέζονταν</a:t>
            </a:r>
            <a:r>
              <a:rPr lang="el-GR" dirty="0" smtClean="0">
                <a:latin typeface="Bookman Old Style" pitchFamily="18" charset="0"/>
              </a:rPr>
              <a:t>.</a:t>
            </a:r>
          </a:p>
          <a:p>
            <a:r>
              <a:rPr lang="el-GR" dirty="0" smtClean="0">
                <a:latin typeface="Bookman Old Style" pitchFamily="18" charset="0"/>
              </a:rPr>
              <a:t> </a:t>
            </a:r>
            <a:r>
              <a:rPr lang="el-GR" dirty="0">
                <a:latin typeface="Bookman Old Style" pitchFamily="18" charset="0"/>
              </a:rPr>
              <a:t>Τυλίγονταν με δέρματα ζώων</a:t>
            </a:r>
            <a:r>
              <a:rPr lang="el-GR" dirty="0" smtClean="0">
                <a:latin typeface="Bookman Old Style" pitchFamily="18" charset="0"/>
              </a:rPr>
              <a:t>,</a:t>
            </a:r>
          </a:p>
          <a:p>
            <a:r>
              <a:rPr lang="el-GR" dirty="0" smtClean="0">
                <a:latin typeface="Bookman Old Style" pitchFamily="18" charset="0"/>
              </a:rPr>
              <a:t> </a:t>
            </a:r>
            <a:r>
              <a:rPr lang="el-GR" dirty="0">
                <a:latin typeface="Bookman Old Style" pitchFamily="18" charset="0"/>
              </a:rPr>
              <a:t>άλειφαν το πρόσωπό τους με το κατακάθι του κρασιού </a:t>
            </a:r>
            <a:r>
              <a:rPr lang="el-GR" i="1" dirty="0">
                <a:latin typeface="Bookman Old Style" pitchFamily="18" charset="0"/>
              </a:rPr>
              <a:t>(τρυγία)</a:t>
            </a:r>
            <a:r>
              <a:rPr lang="el-GR" dirty="0">
                <a:latin typeface="Bookman Old Style" pitchFamily="18" charset="0"/>
              </a:rPr>
              <a:t> </a:t>
            </a:r>
            <a:endParaRPr lang="el-GR" dirty="0" smtClean="0">
              <a:latin typeface="Bookman Old Style" pitchFamily="18" charset="0"/>
            </a:endParaRPr>
          </a:p>
          <a:p>
            <a:r>
              <a:rPr lang="el-GR" dirty="0" smtClean="0">
                <a:latin typeface="Bookman Old Style" pitchFamily="18" charset="0"/>
              </a:rPr>
              <a:t>ή </a:t>
            </a:r>
            <a:r>
              <a:rPr lang="el-GR" dirty="0">
                <a:latin typeface="Bookman Old Style" pitchFamily="18" charset="0"/>
              </a:rPr>
              <a:t>το σκέπαζαν με φύλλα δέντρων, </a:t>
            </a:r>
            <a:endParaRPr lang="el-GR" dirty="0" smtClean="0">
              <a:latin typeface="Bookman Old Style" pitchFamily="18" charset="0"/>
            </a:endParaRPr>
          </a:p>
          <a:p>
            <a:r>
              <a:rPr lang="el-GR" dirty="0" smtClean="0">
                <a:latin typeface="Bookman Old Style" pitchFamily="18" charset="0"/>
              </a:rPr>
              <a:t>φορούσαν </a:t>
            </a:r>
            <a:r>
              <a:rPr lang="el-GR" dirty="0">
                <a:latin typeface="Bookman Old Style" pitchFamily="18" charset="0"/>
              </a:rPr>
              <a:t>στεφάνια από κισσό, </a:t>
            </a:r>
            <a:endParaRPr lang="el-GR" dirty="0" smtClean="0">
              <a:latin typeface="Bookman Old Style" pitchFamily="18" charset="0"/>
            </a:endParaRPr>
          </a:p>
          <a:p>
            <a:r>
              <a:rPr lang="el-GR" dirty="0" smtClean="0">
                <a:latin typeface="Bookman Old Style" pitchFamily="18" charset="0"/>
              </a:rPr>
              <a:t>πρόσθεταν </a:t>
            </a:r>
            <a:r>
              <a:rPr lang="el-GR" dirty="0">
                <a:latin typeface="Bookman Old Style" pitchFamily="18" charset="0"/>
              </a:rPr>
              <a:t>ουρές, γένια ή κέρατα, όπως και οι ακόλουθοι του θεού.</a:t>
            </a:r>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a:xfrm>
            <a:off x="0" y="0"/>
            <a:ext cx="9144000" cy="6858000"/>
          </a:xfrm>
        </p:spPr>
        <p:txBody>
          <a:bodyPr/>
          <a:lstStyle/>
          <a:p>
            <a:r>
              <a:rPr lang="el-GR" dirty="0" smtClean="0">
                <a:latin typeface="Bookman Old Style" pitchFamily="18" charset="0"/>
              </a:rPr>
              <a:t>Ο </a:t>
            </a:r>
            <a:r>
              <a:rPr lang="el-GR" b="1" dirty="0" smtClean="0">
                <a:latin typeface="Bookman Old Style" pitchFamily="18" charset="0"/>
              </a:rPr>
              <a:t>Πεισίστρατος</a:t>
            </a:r>
            <a:r>
              <a:rPr lang="el-GR" dirty="0" smtClean="0">
                <a:latin typeface="Bookman Old Style" pitchFamily="18" charset="0"/>
              </a:rPr>
              <a:t> </a:t>
            </a:r>
            <a:r>
              <a:rPr lang="el-GR" dirty="0">
                <a:latin typeface="Bookman Old Style" pitchFamily="18" charset="0"/>
              </a:rPr>
              <a:t>ίδρυσε ιερό προς τιμή του Διονύσου στα ΝΑ της </a:t>
            </a:r>
            <a:r>
              <a:rPr lang="el-GR" dirty="0" smtClean="0">
                <a:latin typeface="Bookman Old Style" pitchFamily="18" charset="0"/>
              </a:rPr>
              <a:t>Ακρόπολης μετέφερε </a:t>
            </a:r>
            <a:r>
              <a:rPr lang="el-GR" dirty="0">
                <a:latin typeface="Bookman Old Style" pitchFamily="18" charset="0"/>
              </a:rPr>
              <a:t>σ' αυτό από τις Ελευθερές της Βοιωτίας το ξύλινο άγαλμα του Διονύσου του </a:t>
            </a:r>
            <a:r>
              <a:rPr lang="el-GR" dirty="0" err="1">
                <a:latin typeface="Bookman Old Style" pitchFamily="18" charset="0"/>
              </a:rPr>
              <a:t>Ελευθερέως</a:t>
            </a:r>
            <a:r>
              <a:rPr lang="el-GR" dirty="0">
                <a:latin typeface="Bookman Old Style" pitchFamily="18" charset="0"/>
              </a:rPr>
              <a:t> και οργάνωσε λαμπρές εορτές. </a:t>
            </a: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a:xfrm>
            <a:off x="0" y="0"/>
            <a:ext cx="9144000" cy="6858000"/>
          </a:xfrm>
        </p:spPr>
        <p:txBody>
          <a:bodyPr>
            <a:normAutofit fontScale="70000" lnSpcReduction="20000"/>
          </a:bodyPr>
          <a:lstStyle/>
          <a:p>
            <a:r>
              <a:rPr lang="el-GR" dirty="0">
                <a:latin typeface="Bookman Old Style" pitchFamily="18" charset="0"/>
              </a:rPr>
              <a:t>Οι δραματικές παραστάσεις επικράτησε να γίνονται κατά τις εορτές του Διονύσου, ώστε να συνδέονται με τη θρησκευτική τους προέλευση. Οι εορτές αυτές στην Αττική ήταν τέσσερις:</a:t>
            </a:r>
          </a:p>
          <a:p>
            <a:r>
              <a:rPr lang="el-GR" b="1" dirty="0">
                <a:latin typeface="Bookman Old Style" pitchFamily="18" charset="0"/>
              </a:rPr>
              <a:t>•     Τα Μεγάλα ή </a:t>
            </a:r>
            <a:r>
              <a:rPr lang="el-GR" b="1" dirty="0" err="1">
                <a:latin typeface="Bookman Old Style" pitchFamily="18" charset="0"/>
              </a:rPr>
              <a:t>ἐν</a:t>
            </a:r>
            <a:r>
              <a:rPr lang="el-GR" b="1" dirty="0">
                <a:latin typeface="Bookman Old Style" pitchFamily="18" charset="0"/>
              </a:rPr>
              <a:t> </a:t>
            </a:r>
            <a:r>
              <a:rPr lang="el-GR" b="1" dirty="0" err="1">
                <a:latin typeface="Bookman Old Style" pitchFamily="18" charset="0"/>
              </a:rPr>
              <a:t>ἄστει</a:t>
            </a:r>
            <a:r>
              <a:rPr lang="el-GR" b="1" dirty="0">
                <a:latin typeface="Bookman Old Style" pitchFamily="18" charset="0"/>
              </a:rPr>
              <a:t> </a:t>
            </a:r>
            <a:r>
              <a:rPr lang="el-GR" b="1" dirty="0" err="1">
                <a:latin typeface="Bookman Old Style" pitchFamily="18" charset="0"/>
              </a:rPr>
              <a:t>Διονύσια·</a:t>
            </a:r>
            <a:r>
              <a:rPr lang="el-GR" dirty="0" err="1">
                <a:latin typeface="Bookman Old Style" pitchFamily="18" charset="0"/>
              </a:rPr>
              <a:t>τελούνταν</a:t>
            </a:r>
            <a:r>
              <a:rPr lang="el-GR" dirty="0">
                <a:latin typeface="Bookman Old Style" pitchFamily="18" charset="0"/>
              </a:rPr>
              <a:t> τον αττικό μήνα Ελαφηβολιώνα (μέσα Μαρτίου-Απριλίου). Ήταν η λαμπρότερη εορτή του Διονύσου· η διάρκειά τους ήταν έξι μέρες και παρουσιάζονταν σ' αυτή νέα δράματα.</a:t>
            </a:r>
            <a:br>
              <a:rPr lang="el-GR" dirty="0">
                <a:latin typeface="Bookman Old Style" pitchFamily="18" charset="0"/>
              </a:rPr>
            </a:br>
            <a:r>
              <a:rPr lang="el-GR" dirty="0">
                <a:latin typeface="Bookman Old Style" pitchFamily="18" charset="0"/>
              </a:rPr>
              <a:t>•     </a:t>
            </a:r>
            <a:r>
              <a:rPr lang="el-GR" b="1" dirty="0">
                <a:latin typeface="Bookman Old Style" pitchFamily="18" charset="0"/>
              </a:rPr>
              <a:t>Τα Μικρά ή κατ' </a:t>
            </a:r>
            <a:r>
              <a:rPr lang="el-GR" b="1" dirty="0" err="1">
                <a:latin typeface="Bookman Old Style" pitchFamily="18" charset="0"/>
              </a:rPr>
              <a:t>ἀγρούς</a:t>
            </a:r>
            <a:r>
              <a:rPr lang="el-GR" b="1" dirty="0">
                <a:latin typeface="Bookman Old Style" pitchFamily="18" charset="0"/>
              </a:rPr>
              <a:t> Διονύσια· </a:t>
            </a:r>
            <a:r>
              <a:rPr lang="el-GR" dirty="0">
                <a:latin typeface="Bookman Old Style" pitchFamily="18" charset="0"/>
              </a:rPr>
              <a:t>εορτάζονταν τον μήνα </a:t>
            </a:r>
            <a:r>
              <a:rPr lang="el-GR" dirty="0" err="1">
                <a:latin typeface="Bookman Old Style" pitchFamily="18" charset="0"/>
              </a:rPr>
              <a:t>Ποσειδεώνα</a:t>
            </a:r>
            <a:r>
              <a:rPr lang="el-GR" dirty="0">
                <a:latin typeface="Bookman Old Style" pitchFamily="18" charset="0"/>
              </a:rPr>
              <a:t> (μέσα Δεκεμβρίου-Ιανουαρίου) και παρουσιάζονταν σ' αυτά επαναλήψεις των επιτυχημένων δραμάτων</a:t>
            </a:r>
            <a:r>
              <a:rPr lang="el-GR" dirty="0" smtClean="0">
                <a:latin typeface="Bookman Old Style" pitchFamily="18" charset="0"/>
              </a:rPr>
              <a:t>.</a:t>
            </a:r>
            <a:r>
              <a:rPr lang="en-US" dirty="0" smtClean="0">
                <a:latin typeface="Bookman Old Style" pitchFamily="18" charset="0"/>
              </a:rPr>
              <a:t> </a:t>
            </a:r>
            <a:r>
              <a:rPr lang="el-GR" dirty="0" smtClean="0">
                <a:latin typeface="Bookman Old Style" pitchFamily="18" charset="0"/>
              </a:rPr>
              <a:t> </a:t>
            </a:r>
            <a:r>
              <a:rPr lang="el-GR" dirty="0">
                <a:latin typeface="Bookman Old Style" pitchFamily="18" charset="0"/>
              </a:rPr>
              <a:t>Ονομαστά ήταν τα</a:t>
            </a:r>
            <a:r>
              <a:rPr lang="el-GR" b="1" dirty="0">
                <a:latin typeface="Bookman Old Style" pitchFamily="18" charset="0"/>
              </a:rPr>
              <a:t> κατ' αγρούς Διονύσια</a:t>
            </a:r>
            <a:r>
              <a:rPr lang="el-GR" dirty="0">
                <a:latin typeface="Bookman Old Style" pitchFamily="18" charset="0"/>
              </a:rPr>
              <a:t>, που εορτάζονταν στο περίφημο Διονυσιακό θέατρο του Πειραιά.</a:t>
            </a:r>
            <a:br>
              <a:rPr lang="el-GR" dirty="0">
                <a:latin typeface="Bookman Old Style" pitchFamily="18" charset="0"/>
              </a:rPr>
            </a:br>
            <a:r>
              <a:rPr lang="el-GR" dirty="0">
                <a:latin typeface="Bookman Old Style" pitchFamily="18" charset="0"/>
              </a:rPr>
              <a:t>•     </a:t>
            </a:r>
            <a:r>
              <a:rPr lang="el-GR" b="1" dirty="0">
                <a:latin typeface="Bookman Old Style" pitchFamily="18" charset="0"/>
              </a:rPr>
              <a:t> Τα </a:t>
            </a:r>
            <a:r>
              <a:rPr lang="el-GR" b="1" dirty="0" err="1">
                <a:latin typeface="Bookman Old Style" pitchFamily="18" charset="0"/>
              </a:rPr>
              <a:t>Λήναια</a:t>
            </a:r>
            <a:r>
              <a:rPr lang="el-GR" b="1" dirty="0">
                <a:latin typeface="Bookman Old Style" pitchFamily="18" charset="0"/>
              </a:rPr>
              <a:t>,</a:t>
            </a:r>
            <a:r>
              <a:rPr lang="el-GR" dirty="0">
                <a:latin typeface="Bookman Old Style" pitchFamily="18" charset="0"/>
              </a:rPr>
              <a:t> που εορτάζονταν τον μήνα </a:t>
            </a:r>
            <a:r>
              <a:rPr lang="el-GR" dirty="0" err="1">
                <a:latin typeface="Bookman Old Style" pitchFamily="18" charset="0"/>
              </a:rPr>
              <a:t>Γαμηλιώνα</a:t>
            </a:r>
            <a:r>
              <a:rPr lang="el-GR" dirty="0">
                <a:latin typeface="Bookman Old Style" pitchFamily="18" charset="0"/>
              </a:rPr>
              <a:t> (μέσα Ιανουαρίου-Φεβρουαρίου)· στη διάρκεια της εορτής παριστάνονταν νέες τραγωδίες και κωμωδίες.</a:t>
            </a:r>
            <a:br>
              <a:rPr lang="el-GR" dirty="0">
                <a:latin typeface="Bookman Old Style" pitchFamily="18" charset="0"/>
              </a:rPr>
            </a:br>
            <a:r>
              <a:rPr lang="el-GR" dirty="0">
                <a:latin typeface="Bookman Old Style" pitchFamily="18" charset="0"/>
              </a:rPr>
              <a:t>•     </a:t>
            </a:r>
            <a:r>
              <a:rPr lang="el-GR" b="1" dirty="0">
                <a:latin typeface="Bookman Old Style" pitchFamily="18" charset="0"/>
              </a:rPr>
              <a:t>Τα </a:t>
            </a:r>
            <a:r>
              <a:rPr lang="el-GR" b="1" dirty="0" err="1">
                <a:latin typeface="Bookman Old Style" pitchFamily="18" charset="0"/>
              </a:rPr>
              <a:t>Ἀνθεστήρια</a:t>
            </a:r>
            <a:r>
              <a:rPr lang="el-GR" b="1" dirty="0">
                <a:latin typeface="Bookman Old Style" pitchFamily="18" charset="0"/>
              </a:rPr>
              <a:t>, </a:t>
            </a:r>
            <a:r>
              <a:rPr lang="el-GR" dirty="0">
                <a:latin typeface="Bookman Old Style" pitchFamily="18" charset="0"/>
              </a:rPr>
              <a:t>που εορτάζονταν τον μήνα </a:t>
            </a:r>
            <a:r>
              <a:rPr lang="el-GR" dirty="0" err="1">
                <a:latin typeface="Bookman Old Style" pitchFamily="18" charset="0"/>
              </a:rPr>
              <a:t>Ανθεστηριώνα</a:t>
            </a:r>
            <a:r>
              <a:rPr lang="el-GR" dirty="0">
                <a:latin typeface="Bookman Old Style" pitchFamily="18" charset="0"/>
              </a:rPr>
              <a:t> (μέσα Φεβρουαρίου-Μαρτίου). Ήταν εορτή της ανθοφορίας στην αρχή της Άνοιξης. Παλαιότερα δε γίνονταν δραματικοί αγώνες· πολύ αργότερα προστέθηκαν και αυτοί ως μέρος της </a:t>
            </a:r>
            <a:r>
              <a:rPr lang="el-GR" dirty="0" smtClean="0">
                <a:latin typeface="Bookman Old Style" pitchFamily="18" charset="0"/>
              </a:rPr>
              <a:t>εορτής</a:t>
            </a:r>
            <a:endParaRPr lang="en-US" dirty="0" smtClean="0">
              <a:latin typeface="Bookman Old Style" pitchFamily="18" charset="0"/>
            </a:endParaRPr>
          </a:p>
          <a:p>
            <a:endParaRPr lang="el-GR" dirty="0">
              <a:latin typeface="Bookman Old Style" pitchFamily="18" charset="0"/>
            </a:endParaRPr>
          </a:p>
          <a:p>
            <a:r>
              <a:rPr lang="el-GR" dirty="0">
                <a:latin typeface="Bookman Old Style" pitchFamily="18" charset="0"/>
              </a:rPr>
              <a:t>Απ' όλες τις εορτές του Διονύσου</a:t>
            </a:r>
            <a:r>
              <a:rPr lang="el-GR" b="1" dirty="0">
                <a:solidFill>
                  <a:srgbClr val="FF0000"/>
                </a:solidFill>
                <a:latin typeface="Bookman Old Style" pitchFamily="18" charset="0"/>
              </a:rPr>
              <a:t> η πιο επίσημη ήταν τα Μεγάλα Διονύσια. </a:t>
            </a:r>
            <a:r>
              <a:rPr lang="el-GR" dirty="0">
                <a:latin typeface="Bookman Old Style" pitchFamily="18" charset="0"/>
              </a:rPr>
              <a:t>Την εποπτεία τόσο της εορτής όσο και των δραματικών αγώνων είχε τότε ο </a:t>
            </a:r>
            <a:r>
              <a:rPr lang="el-GR" i="1" dirty="0">
                <a:latin typeface="Bookman Old Style" pitchFamily="18" charset="0"/>
              </a:rPr>
              <a:t>Επώνυμος Άρχων.</a:t>
            </a:r>
            <a:endParaRPr lang="el-GR" dirty="0">
              <a:latin typeface="Bookman Old Style" pitchFamily="18" charset="0"/>
            </a:endParaRPr>
          </a:p>
          <a:p>
            <a:endParaRPr lang="el-GR" dirty="0">
              <a:latin typeface="Bookman Old Style" pitchFamily="18" charset="0"/>
            </a:endParaRPr>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p:txBody>
          <a:bodyPr/>
          <a:lstStyle/>
          <a:p>
            <a:pPr>
              <a:buNone/>
            </a:pPr>
            <a:r>
              <a:rPr lang="en-US" dirty="0" smtClean="0">
                <a:latin typeface="Bookman Old Style" pitchFamily="18" charset="0"/>
              </a:rPr>
              <a:t>  </a:t>
            </a:r>
            <a:r>
              <a:rPr lang="el-GR" dirty="0" smtClean="0">
                <a:latin typeface="Bookman Old Style" pitchFamily="18" charset="0"/>
              </a:rPr>
              <a:t>Τρία </a:t>
            </a:r>
            <a:r>
              <a:rPr lang="el-GR" dirty="0">
                <a:latin typeface="Bookman Old Style" pitchFamily="18" charset="0"/>
              </a:rPr>
              <a:t>είναι τα είδη του </a:t>
            </a:r>
            <a:r>
              <a:rPr lang="el-GR" dirty="0" smtClean="0">
                <a:latin typeface="Bookman Old Style" pitchFamily="18" charset="0"/>
              </a:rPr>
              <a:t>δράματος:</a:t>
            </a:r>
            <a:endParaRPr lang="en-US" dirty="0" smtClean="0">
              <a:latin typeface="Bookman Old Style" pitchFamily="18" charset="0"/>
            </a:endParaRPr>
          </a:p>
          <a:p>
            <a:r>
              <a:rPr lang="el-GR" dirty="0" smtClean="0">
                <a:latin typeface="Bookman Old Style" pitchFamily="18" charset="0"/>
              </a:rPr>
              <a:t> </a:t>
            </a:r>
            <a:r>
              <a:rPr lang="el-GR" dirty="0">
                <a:latin typeface="Bookman Old Style" pitchFamily="18" charset="0"/>
              </a:rPr>
              <a:t>η </a:t>
            </a:r>
            <a:r>
              <a:rPr lang="el-GR" dirty="0" smtClean="0">
                <a:latin typeface="Bookman Old Style" pitchFamily="18" charset="0"/>
              </a:rPr>
              <a:t>τραγωδία</a:t>
            </a:r>
            <a:endParaRPr lang="en-US" dirty="0" smtClean="0">
              <a:latin typeface="Bookman Old Style" pitchFamily="18" charset="0"/>
            </a:endParaRPr>
          </a:p>
          <a:p>
            <a:r>
              <a:rPr lang="el-GR" dirty="0" smtClean="0">
                <a:latin typeface="Bookman Old Style" pitchFamily="18" charset="0"/>
              </a:rPr>
              <a:t> </a:t>
            </a:r>
            <a:r>
              <a:rPr lang="el-GR" dirty="0">
                <a:latin typeface="Bookman Old Style" pitchFamily="18" charset="0"/>
              </a:rPr>
              <a:t>η </a:t>
            </a:r>
            <a:r>
              <a:rPr lang="el-GR" dirty="0" smtClean="0">
                <a:latin typeface="Bookman Old Style" pitchFamily="18" charset="0"/>
              </a:rPr>
              <a:t>κωμωδία</a:t>
            </a:r>
            <a:endParaRPr lang="en-US" dirty="0" smtClean="0">
              <a:latin typeface="Bookman Old Style" pitchFamily="18" charset="0"/>
            </a:endParaRPr>
          </a:p>
          <a:p>
            <a:r>
              <a:rPr lang="el-GR" dirty="0" smtClean="0">
                <a:latin typeface="Bookman Old Style" pitchFamily="18" charset="0"/>
              </a:rPr>
              <a:t> το </a:t>
            </a:r>
            <a:r>
              <a:rPr lang="el-GR" dirty="0">
                <a:latin typeface="Bookman Old Style" pitchFamily="18" charset="0"/>
              </a:rPr>
              <a:t>σατυρικό δράμα.</a:t>
            </a:r>
          </a:p>
        </p:txBody>
      </p:sp>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a:xfrm>
            <a:off x="0" y="0"/>
            <a:ext cx="9144000" cy="7101408"/>
          </a:xfrm>
        </p:spPr>
        <p:txBody>
          <a:bodyPr>
            <a:normAutofit fontScale="92500" lnSpcReduction="20000"/>
          </a:bodyPr>
          <a:lstStyle/>
          <a:p>
            <a:r>
              <a:rPr lang="el-GR" b="1" dirty="0">
                <a:latin typeface="Bookman Old Style" pitchFamily="18" charset="0"/>
              </a:rPr>
              <a:t>Το σατυρικό δράμα. </a:t>
            </a:r>
            <a:r>
              <a:rPr lang="el-GR" dirty="0">
                <a:latin typeface="Bookman Old Style" pitchFamily="18" charset="0"/>
              </a:rPr>
              <a:t>Χαρακτηρίστηκε ως </a:t>
            </a:r>
            <a:r>
              <a:rPr lang="el-GR" i="1" dirty="0">
                <a:latin typeface="Bookman Old Style" pitchFamily="18" charset="0"/>
              </a:rPr>
              <a:t>παίζουσα τραγωδία·</a:t>
            </a:r>
            <a:r>
              <a:rPr lang="el-GR" dirty="0">
                <a:latin typeface="Bookman Old Style" pitchFamily="18" charset="0"/>
              </a:rPr>
              <a:t> ήταν δηλαδή ένα ευχάριστο λαϊκό θέαμα που διατηρούσε τα εξωτερικά γνωρίσματα της τραγωδίας, αλλά </a:t>
            </a:r>
            <a:r>
              <a:rPr lang="el-GR" dirty="0">
                <a:solidFill>
                  <a:srgbClr val="0070C0"/>
                </a:solidFill>
                <a:latin typeface="Bookman Old Style" pitchFamily="18" charset="0"/>
              </a:rPr>
              <a:t>σκοπό είχε μόνο να προκαλέσει το γέλιο </a:t>
            </a:r>
            <a:r>
              <a:rPr lang="el-GR" dirty="0">
                <a:latin typeface="Bookman Old Style" pitchFamily="18" charset="0"/>
              </a:rPr>
              <a:t>και όχι να διδάξει, όπως η τραγωδία και η κωμωδία. Στο σατυρικό δράμα οι θεατές ξανάβρισκαν τους </a:t>
            </a:r>
            <a:r>
              <a:rPr lang="el-GR" dirty="0">
                <a:solidFill>
                  <a:srgbClr val="0070C0"/>
                </a:solidFill>
                <a:latin typeface="Bookman Old Style" pitchFamily="18" charset="0"/>
              </a:rPr>
              <a:t>Σατύρους</a:t>
            </a:r>
            <a:r>
              <a:rPr lang="el-GR" dirty="0">
                <a:latin typeface="Bookman Old Style" pitchFamily="18" charset="0"/>
              </a:rPr>
              <a:t> (από αυτούς και η ονομασία) και τον γέροντα </a:t>
            </a:r>
            <a:r>
              <a:rPr lang="el-GR" dirty="0">
                <a:solidFill>
                  <a:srgbClr val="0070C0"/>
                </a:solidFill>
                <a:latin typeface="Bookman Old Style" pitchFamily="18" charset="0"/>
              </a:rPr>
              <a:t>Σειληνό</a:t>
            </a:r>
            <a:r>
              <a:rPr lang="el-GR" dirty="0">
                <a:latin typeface="Bookman Old Style" pitchFamily="18" charset="0"/>
              </a:rPr>
              <a:t>, που αποτελούσαν τον χορό, κι έτσι ικανοποιούσαν την ευλάβειά τους προς τις θρησκευτικές παραδόσεις.</a:t>
            </a:r>
          </a:p>
          <a:p>
            <a:r>
              <a:rPr lang="el-GR" dirty="0">
                <a:latin typeface="Bookman Old Style" pitchFamily="18" charset="0"/>
              </a:rPr>
              <a:t>Οι ποιητές που συμμετείχαν στους δραματικούς αγώνες έπρεπε να παρουσιάσουν, μαζί με τις τρε</a:t>
            </a:r>
            <a:r>
              <a:rPr lang="el-GR" dirty="0">
                <a:solidFill>
                  <a:srgbClr val="0070C0"/>
                </a:solidFill>
                <a:latin typeface="Bookman Old Style" pitchFamily="18" charset="0"/>
              </a:rPr>
              <a:t>ις τραγωδίες, και ένα σατυρικό δράμα, </a:t>
            </a:r>
            <a:r>
              <a:rPr lang="el-GR" dirty="0">
                <a:latin typeface="Bookman Old Style" pitchFamily="18" charset="0"/>
              </a:rPr>
              <a:t>ώστε να τελειώνουν οι παραστάσεις με ένα θέαμα εύθυμο και ανακουφιστικό.</a:t>
            </a:r>
          </a:p>
          <a:p>
            <a:endParaRPr lang="el-GR" dirty="0">
              <a:latin typeface="Bookman Old Style" pitchFamily="18" charset="0"/>
            </a:endParaRPr>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1026" name="Picture 2" descr="http://3.bp.blogspot.com/-1ifrwuSFQxw/UUTOheNB2pI/AAAAAAAAQMw/OWS7Eta-2PA/s400/%CE%A3%CE%AC%CF%84%CF%85%CF%81%CE%BF%CE%B9+02.jpg"/>
          <p:cNvPicPr>
            <a:picLocks noChangeAspect="1" noChangeArrowheads="1"/>
          </p:cNvPicPr>
          <p:nvPr/>
        </p:nvPicPr>
        <p:blipFill>
          <a:blip r:embed="rId2" cstate="print"/>
          <a:srcRect/>
          <a:stretch>
            <a:fillRect/>
          </a:stretch>
        </p:blipFill>
        <p:spPr bwMode="auto">
          <a:xfrm>
            <a:off x="-39088" y="1412776"/>
            <a:ext cx="9183088" cy="4293096"/>
          </a:xfrm>
          <a:prstGeom prst="rect">
            <a:avLst/>
          </a:prstGeom>
          <a:noFill/>
        </p:spPr>
      </p:pic>
    </p:spTree>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endParaRPr lang="el-GR" dirty="0">
              <a:latin typeface="Bookman Old Style" pitchFamily="18" charset="0"/>
            </a:endParaRPr>
          </a:p>
        </p:txBody>
      </p:sp>
      <p:pic>
        <p:nvPicPr>
          <p:cNvPr id="5122" name="Picture 2" descr="C:\Users\user\Documents\ΑΝΤΙΓΟΝΗ\images (5).jpg"/>
          <p:cNvPicPr>
            <a:picLocks noGrp="1" noChangeAspect="1" noChangeArrowheads="1"/>
          </p:cNvPicPr>
          <p:nvPr>
            <p:ph type="pic" idx="1"/>
          </p:nvPr>
        </p:nvPicPr>
        <p:blipFill>
          <a:blip r:embed="rId2" cstate="print"/>
          <a:srcRect l="2381" r="2381"/>
          <a:stretch>
            <a:fillRect/>
          </a:stretch>
        </p:blipFill>
        <p:spPr bwMode="auto">
          <a:xfrm>
            <a:off x="0" y="728700"/>
            <a:ext cx="8172400" cy="6129300"/>
          </a:xfrm>
          <a:prstGeom prst="rect">
            <a:avLst/>
          </a:prstGeom>
          <a:noFill/>
        </p:spPr>
      </p:pic>
      <p:sp>
        <p:nvSpPr>
          <p:cNvPr id="3" name="2 - Θέση περιεχομένου"/>
          <p:cNvSpPr>
            <a:spLocks noGrp="1"/>
          </p:cNvSpPr>
          <p:nvPr>
            <p:ph type="body" sz="half" idx="2"/>
          </p:nvPr>
        </p:nvSpPr>
        <p:spPr>
          <a:xfrm>
            <a:off x="0" y="0"/>
            <a:ext cx="9144000" cy="1412776"/>
          </a:xfrm>
        </p:spPr>
        <p:txBody>
          <a:bodyPr>
            <a:normAutofit/>
          </a:bodyPr>
          <a:lstStyle/>
          <a:p>
            <a:r>
              <a:rPr lang="el-GR" sz="2000" dirty="0">
                <a:latin typeface="Bookman Old Style" pitchFamily="18" charset="0"/>
              </a:rPr>
              <a:t>Φαντάζονταν ακόμα τον θεό να κυκλοφορεί ανάμεσα στους ανθρώπους, μαζί και με τους τραγόποδες ακολούθους του, τους </a:t>
            </a:r>
            <a:r>
              <a:rPr lang="el-GR" sz="2000" dirty="0" err="1" smtClean="0">
                <a:latin typeface="Bookman Old Style" pitchFamily="18" charset="0"/>
              </a:rPr>
              <a:t>Σατύρους,</a:t>
            </a:r>
            <a:r>
              <a:rPr lang="el-GR" sz="2000" i="1" dirty="0" err="1" smtClean="0">
                <a:latin typeface="Bookman Old Style" pitchFamily="18" charset="0"/>
              </a:rPr>
              <a:t>έκσταση</a:t>
            </a:r>
            <a:endParaRPr lang="el-GR" sz="2000" dirty="0">
              <a:latin typeface="Bookman Old Style" pitchFamily="18" charset="0"/>
            </a:endParaRPr>
          </a:p>
        </p:txBody>
      </p:sp>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a:xfrm>
            <a:off x="0" y="0"/>
            <a:ext cx="9144000" cy="6858000"/>
          </a:xfrm>
        </p:spPr>
        <p:txBody>
          <a:bodyPr>
            <a:normAutofit fontScale="92500" lnSpcReduction="10000"/>
          </a:bodyPr>
          <a:lstStyle/>
          <a:p>
            <a:r>
              <a:rPr lang="el-GR" dirty="0">
                <a:latin typeface="Bookman Old Style" pitchFamily="18" charset="0"/>
              </a:rPr>
              <a:t> </a:t>
            </a:r>
            <a:r>
              <a:rPr lang="el-GR" b="1" dirty="0">
                <a:latin typeface="Bookman Old Style" pitchFamily="18" charset="0"/>
              </a:rPr>
              <a:t>Η κωμωδία.</a:t>
            </a:r>
            <a:r>
              <a:rPr lang="el-GR" dirty="0">
                <a:latin typeface="Bookman Old Style" pitchFamily="18" charset="0"/>
              </a:rPr>
              <a:t> Και η κωμωδία, όπως και τα άλλα δύο είδη του δράματος, προήλθε από τις Διονυσιακές εορτές. Οι κωμικοί ποιητές </a:t>
            </a:r>
            <a:r>
              <a:rPr lang="el-GR" dirty="0">
                <a:solidFill>
                  <a:srgbClr val="0070C0"/>
                </a:solidFill>
                <a:latin typeface="Bookman Old Style" pitchFamily="18" charset="0"/>
              </a:rPr>
              <a:t>επιδίωκαν να γελοιοποιούν πρόσωπα και καταστάσεις, ώστε μέσα από τη φάρσα, το γέλιο και την ευθυμία να ασκούν την κριτική τους</a:t>
            </a:r>
            <a:r>
              <a:rPr lang="el-GR" dirty="0">
                <a:latin typeface="Bookman Old Style" pitchFamily="18" charset="0"/>
              </a:rPr>
              <a:t>. Τα πρόσωπα των κωμωδιών ήταν </a:t>
            </a:r>
            <a:r>
              <a:rPr lang="el-GR" dirty="0">
                <a:solidFill>
                  <a:srgbClr val="0070C0"/>
                </a:solidFill>
                <a:latin typeface="Bookman Old Style" pitchFamily="18" charset="0"/>
              </a:rPr>
              <a:t>σύγχρονα</a:t>
            </a:r>
            <a:r>
              <a:rPr lang="el-GR" dirty="0">
                <a:latin typeface="Bookman Old Style" pitchFamily="18" charset="0"/>
              </a:rPr>
              <a:t> και αντιπροσώπευαν καταστάσεις —πολιτικές, κοινωνικές, ηθικές— που έβλαπταν ή ήταν επικίνδυνες για την πόλη. Έτσι η κωμωδία </a:t>
            </a:r>
            <a:r>
              <a:rPr lang="el-GR" dirty="0">
                <a:solidFill>
                  <a:srgbClr val="0070C0"/>
                </a:solidFill>
                <a:latin typeface="Bookman Old Style" pitchFamily="18" charset="0"/>
              </a:rPr>
              <a:t>αντλούσε τα θέματα από την καθημερινή ζωή</a:t>
            </a:r>
            <a:r>
              <a:rPr lang="el-GR" dirty="0">
                <a:latin typeface="Bookman Old Style" pitchFamily="18" charset="0"/>
              </a:rPr>
              <a:t>, αλλά </a:t>
            </a:r>
            <a:r>
              <a:rPr lang="el-GR" dirty="0">
                <a:solidFill>
                  <a:srgbClr val="0070C0"/>
                </a:solidFill>
                <a:latin typeface="Bookman Old Style" pitchFamily="18" charset="0"/>
              </a:rPr>
              <a:t>συχνά τα «έντυνε» με μύθους </a:t>
            </a:r>
            <a:r>
              <a:rPr lang="el-GR" dirty="0">
                <a:latin typeface="Bookman Old Style" pitchFamily="18" charset="0"/>
              </a:rPr>
              <a:t>ή </a:t>
            </a:r>
            <a:r>
              <a:rPr lang="el-GR" dirty="0">
                <a:solidFill>
                  <a:srgbClr val="0070C0"/>
                </a:solidFill>
                <a:latin typeface="Bookman Old Style" pitchFamily="18" charset="0"/>
              </a:rPr>
              <a:t>κατασκεύαζε πλαστές εικόνες</a:t>
            </a:r>
            <a:r>
              <a:rPr lang="el-GR" dirty="0">
                <a:latin typeface="Bookman Old Style" pitchFamily="18" charset="0"/>
              </a:rPr>
              <a:t>, που, με το υπερβολικό και το γελοίο, είχαν σκοπό να τέρψουν αλλά και να διορθώσουν τα «κακώς κείμενα».</a:t>
            </a:r>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p:txBody>
          <a:bodyPr/>
          <a:lstStyle/>
          <a:p>
            <a:r>
              <a:rPr lang="el-GR" dirty="0" smtClean="0">
                <a:latin typeface="Bookman Old Style" pitchFamily="18" charset="0"/>
              </a:rPr>
              <a:t>Η ΤΡΑΓΩΔΙΑ</a:t>
            </a:r>
            <a:endParaRPr lang="el-GR" dirty="0">
              <a:latin typeface="Bookman Old Style" pitchFamily="18" charset="0"/>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l-GR" dirty="0" smtClean="0">
                <a:solidFill>
                  <a:schemeClr val="hlink"/>
                </a:solidFill>
                <a:latin typeface="Bookman Old Style" pitchFamily="18" charset="0"/>
              </a:rPr>
              <a:t>Επική</a:t>
            </a:r>
            <a:r>
              <a:rPr lang="el-GR" dirty="0" smtClean="0">
                <a:latin typeface="Bookman Old Style" pitchFamily="18" charset="0"/>
              </a:rPr>
              <a:t> ποίηση 8ος αι. </a:t>
            </a:r>
            <a:r>
              <a:rPr lang="el-GR" dirty="0" err="1" smtClean="0">
                <a:latin typeface="Bookman Old Style" pitchFamily="18" charset="0"/>
              </a:rPr>
              <a:t>π.Χ</a:t>
            </a:r>
            <a:endParaRPr lang="el-GR" dirty="0" smtClean="0">
              <a:latin typeface="Bookman Old Style" pitchFamily="18" charset="0"/>
            </a:endParaRPr>
          </a:p>
        </p:txBody>
      </p:sp>
      <p:sp>
        <p:nvSpPr>
          <p:cNvPr id="4099" name="Rectangle 3"/>
          <p:cNvSpPr>
            <a:spLocks noGrp="1" noChangeArrowheads="1"/>
          </p:cNvSpPr>
          <p:nvPr>
            <p:ph sz="half" idx="1"/>
          </p:nvPr>
        </p:nvSpPr>
        <p:spPr/>
        <p:txBody>
          <a:bodyPr>
            <a:normAutofit/>
          </a:bodyPr>
          <a:lstStyle/>
          <a:p>
            <a:pPr eaLnBrk="1" hangingPunct="1">
              <a:buFont typeface="Wingdings" pitchFamily="2" charset="2"/>
              <a:buNone/>
            </a:pPr>
            <a:endParaRPr lang="el-GR" dirty="0" smtClean="0">
              <a:latin typeface="Bookman Old Style" pitchFamily="18" charset="0"/>
            </a:endParaRPr>
          </a:p>
          <a:p>
            <a:pPr eaLnBrk="1" hangingPunct="1"/>
            <a:endParaRPr lang="el-GR" dirty="0" smtClean="0">
              <a:latin typeface="Bookman Old Style" pitchFamily="18" charset="0"/>
            </a:endParaRPr>
          </a:p>
          <a:p>
            <a:pPr eaLnBrk="1" hangingPunct="1"/>
            <a:endParaRPr lang="el-GR" dirty="0" smtClean="0">
              <a:latin typeface="Bookman Old Style" pitchFamily="18" charset="0"/>
            </a:endParaRPr>
          </a:p>
          <a:p>
            <a:pPr eaLnBrk="1" hangingPunct="1">
              <a:buFont typeface="Wingdings" pitchFamily="2" charset="2"/>
              <a:buNone/>
            </a:pPr>
            <a:r>
              <a:rPr lang="el-GR" dirty="0" smtClean="0">
                <a:latin typeface="Bookman Old Style" pitchFamily="18" charset="0"/>
              </a:rPr>
              <a:t>Ποιητής = αφηγητής</a:t>
            </a:r>
          </a:p>
          <a:p>
            <a:pPr eaLnBrk="1" hangingPunct="1">
              <a:buFont typeface="Wingdings" pitchFamily="2" charset="2"/>
              <a:buNone/>
            </a:pPr>
            <a:r>
              <a:rPr lang="el-GR" u="sng" dirty="0" smtClean="0">
                <a:latin typeface="Bookman Old Style" pitchFamily="18" charset="0"/>
              </a:rPr>
              <a:t>Αφηγείται</a:t>
            </a:r>
            <a:r>
              <a:rPr lang="el-GR" dirty="0" smtClean="0">
                <a:latin typeface="Bookman Old Style" pitchFamily="18" charset="0"/>
              </a:rPr>
              <a:t> πράξεις ηρώων (=άλλων προσώπων) που συνέβησαν στο </a:t>
            </a:r>
            <a:r>
              <a:rPr lang="el-GR" dirty="0" smtClean="0">
                <a:solidFill>
                  <a:schemeClr val="hlink"/>
                </a:solidFill>
                <a:latin typeface="Bookman Old Style" pitchFamily="18" charset="0"/>
              </a:rPr>
              <a:t>παρελθόν</a:t>
            </a:r>
          </a:p>
          <a:p>
            <a:pPr eaLnBrk="1" hangingPunct="1"/>
            <a:endParaRPr lang="el-GR" dirty="0" smtClean="0">
              <a:latin typeface="Bookman Old Style" pitchFamily="18" charset="0"/>
            </a:endParaRPr>
          </a:p>
        </p:txBody>
      </p:sp>
      <p:sp>
        <p:nvSpPr>
          <p:cNvPr id="7" name="6 - Θέση περιεχομένου"/>
          <p:cNvSpPr>
            <a:spLocks noGrp="1"/>
          </p:cNvSpPr>
          <p:nvPr>
            <p:ph sz="half" idx="2"/>
          </p:nvPr>
        </p:nvSpPr>
        <p:spPr/>
        <p:txBody>
          <a:bodyPr>
            <a:normAutofit/>
          </a:bodyPr>
          <a:lstStyle/>
          <a:p>
            <a:endParaRPr lang="el-GR" dirty="0">
              <a:latin typeface="Bookman Old Style" pitchFamily="18" charset="0"/>
            </a:endParaRP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a:xfrm>
            <a:off x="0" y="0"/>
            <a:ext cx="9144000" cy="6858000"/>
          </a:xfrm>
        </p:spPr>
        <p:txBody>
          <a:bodyPr/>
          <a:lstStyle/>
          <a:p>
            <a:r>
              <a:rPr lang="el-GR" dirty="0">
                <a:latin typeface="Bookman Old Style" pitchFamily="18" charset="0"/>
              </a:rPr>
              <a:t>Ο Αριστοτέλης συνδέει την τραγωδία με τον </a:t>
            </a:r>
            <a:r>
              <a:rPr lang="el-GR" b="1" dirty="0">
                <a:solidFill>
                  <a:srgbClr val="0070C0"/>
                </a:solidFill>
                <a:latin typeface="Bookman Old Style" pitchFamily="18" charset="0"/>
              </a:rPr>
              <a:t>διθύραμβο</a:t>
            </a:r>
            <a:r>
              <a:rPr lang="el-GR" dirty="0">
                <a:latin typeface="Bookman Old Style" pitchFamily="18" charset="0"/>
              </a:rPr>
              <a:t>, ένα χορικό άσμα που χαρακτηρίστηκε διονυσιακό. </a:t>
            </a:r>
            <a:endParaRPr lang="el-GR" dirty="0" smtClean="0">
              <a:latin typeface="Bookman Old Style" pitchFamily="18" charset="0"/>
            </a:endParaRPr>
          </a:p>
          <a:p>
            <a:pPr>
              <a:buNone/>
            </a:pPr>
            <a:r>
              <a:rPr lang="el-GR" dirty="0" smtClean="0">
                <a:latin typeface="Bookman Old Style" pitchFamily="18" charset="0"/>
              </a:rPr>
              <a:t>η </a:t>
            </a:r>
            <a:r>
              <a:rPr lang="el-GR" dirty="0">
                <a:latin typeface="Bookman Old Style" pitchFamily="18" charset="0"/>
              </a:rPr>
              <a:t>τραγωδία προήλθε </a:t>
            </a:r>
            <a:endParaRPr lang="el-GR" dirty="0" smtClean="0">
              <a:latin typeface="Bookman Old Style" pitchFamily="18" charset="0"/>
            </a:endParaRPr>
          </a:p>
          <a:p>
            <a:r>
              <a:rPr lang="el-GR" b="1" dirty="0" err="1" smtClean="0">
                <a:latin typeface="Palatino Linotype" pitchFamily="18" charset="0"/>
              </a:rPr>
              <a:t>ἀπὸ</a:t>
            </a:r>
            <a:r>
              <a:rPr lang="el-GR" b="1" dirty="0" smtClean="0">
                <a:latin typeface="Palatino Linotype" pitchFamily="18" charset="0"/>
              </a:rPr>
              <a:t> </a:t>
            </a:r>
            <a:r>
              <a:rPr lang="el-GR" b="1" dirty="0" err="1">
                <a:latin typeface="Palatino Linotype" pitchFamily="18" charset="0"/>
              </a:rPr>
              <a:t>τῶν</a:t>
            </a:r>
            <a:r>
              <a:rPr lang="el-GR" b="1" dirty="0">
                <a:latin typeface="Palatino Linotype" pitchFamily="18" charset="0"/>
              </a:rPr>
              <a:t> </a:t>
            </a:r>
            <a:r>
              <a:rPr lang="el-GR" b="1" dirty="0" err="1">
                <a:latin typeface="Palatino Linotype" pitchFamily="18" charset="0"/>
              </a:rPr>
              <a:t>ἐξαρχόντων</a:t>
            </a:r>
            <a:r>
              <a:rPr lang="el-GR" b="1" dirty="0">
                <a:latin typeface="Palatino Linotype" pitchFamily="18" charset="0"/>
              </a:rPr>
              <a:t> </a:t>
            </a:r>
            <a:r>
              <a:rPr lang="el-GR" b="1" dirty="0" err="1">
                <a:latin typeface="Palatino Linotype" pitchFamily="18" charset="0"/>
              </a:rPr>
              <a:t>τόν</a:t>
            </a:r>
            <a:r>
              <a:rPr lang="el-GR" b="1" dirty="0">
                <a:latin typeface="Palatino Linotype" pitchFamily="18" charset="0"/>
              </a:rPr>
              <a:t> </a:t>
            </a:r>
            <a:r>
              <a:rPr lang="el-GR" b="1" dirty="0" err="1">
                <a:latin typeface="Palatino Linotype" pitchFamily="18" charset="0"/>
              </a:rPr>
              <a:t>διθύραμβον</a:t>
            </a:r>
            <a:r>
              <a:rPr lang="el-GR" i="1" dirty="0">
                <a:latin typeface="Bookman Old Style" pitchFamily="18" charset="0"/>
              </a:rPr>
              <a:t>,</a:t>
            </a:r>
            <a:r>
              <a:rPr lang="el-GR" dirty="0">
                <a:latin typeface="Bookman Old Style" pitchFamily="18" charset="0"/>
              </a:rPr>
              <a:t> </a:t>
            </a:r>
            <a:endParaRPr lang="el-GR" dirty="0" smtClean="0">
              <a:latin typeface="Bookman Old Style" pitchFamily="18" charset="0"/>
            </a:endParaRPr>
          </a:p>
          <a:p>
            <a:pPr>
              <a:buNone/>
            </a:pPr>
            <a:r>
              <a:rPr lang="el-GR" dirty="0" smtClean="0">
                <a:latin typeface="Bookman Old Style" pitchFamily="18" charset="0"/>
              </a:rPr>
              <a:t>δηλαδή </a:t>
            </a:r>
            <a:r>
              <a:rPr lang="el-GR" dirty="0">
                <a:latin typeface="Bookman Old Style" pitchFamily="18" charset="0"/>
              </a:rPr>
              <a:t>από τους </a:t>
            </a:r>
            <a:r>
              <a:rPr lang="el-GR" dirty="0" err="1">
                <a:latin typeface="Bookman Old Style" pitchFamily="18" charset="0"/>
              </a:rPr>
              <a:t>πρωτοτραγουδιστές</a:t>
            </a:r>
            <a:r>
              <a:rPr lang="el-GR" dirty="0">
                <a:latin typeface="Bookman Old Style" pitchFamily="18" charset="0"/>
              </a:rPr>
              <a:t> των διθυραμβικών χορών.</a:t>
            </a:r>
          </a:p>
        </p:txBody>
      </p:sp>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a:xfrm>
            <a:off x="0" y="0"/>
            <a:ext cx="9144000" cy="6858000"/>
          </a:xfrm>
        </p:spPr>
        <p:txBody>
          <a:bodyPr>
            <a:normAutofit/>
          </a:bodyPr>
          <a:lstStyle/>
          <a:p>
            <a:r>
              <a:rPr lang="el-GR" dirty="0">
                <a:latin typeface="Bookman Old Style" pitchFamily="18" charset="0"/>
              </a:rPr>
              <a:t>Η λέξη </a:t>
            </a:r>
            <a:r>
              <a:rPr lang="el-GR" b="1" dirty="0">
                <a:latin typeface="Bookman Old Style" pitchFamily="18" charset="0"/>
              </a:rPr>
              <a:t>τραγωδία</a:t>
            </a:r>
            <a:r>
              <a:rPr lang="el-GR" dirty="0">
                <a:latin typeface="Bookman Old Style" pitchFamily="18" charset="0"/>
              </a:rPr>
              <a:t> έχει αβέβαιη προέλευση. Οι δύο γνωστές </a:t>
            </a:r>
            <a:r>
              <a:rPr lang="el-GR" dirty="0" smtClean="0">
                <a:latin typeface="Bookman Old Style" pitchFamily="18" charset="0"/>
              </a:rPr>
              <a:t>απόψεις  θεωρούνται αυθαίρετες και χωρίς ισχυρή επιστημονική στήριξη.</a:t>
            </a:r>
          </a:p>
          <a:p>
            <a:pPr>
              <a:buNone/>
            </a:pPr>
            <a:r>
              <a:rPr lang="el-GR" dirty="0" smtClean="0">
                <a:latin typeface="Bookman Old Style" pitchFamily="18" charset="0"/>
              </a:rPr>
              <a:t>τραγωδία </a:t>
            </a:r>
            <a:r>
              <a:rPr lang="el-GR" dirty="0">
                <a:latin typeface="Bookman Old Style" pitchFamily="18" charset="0"/>
              </a:rPr>
              <a:t>σημαίνει </a:t>
            </a:r>
            <a:r>
              <a:rPr lang="el-GR" dirty="0" smtClean="0">
                <a:latin typeface="Bookman Old Style" pitchFamily="18" charset="0"/>
              </a:rPr>
              <a:t>:</a:t>
            </a:r>
          </a:p>
          <a:p>
            <a:pPr>
              <a:buNone/>
            </a:pPr>
            <a:r>
              <a:rPr lang="el-GR" dirty="0" smtClean="0">
                <a:latin typeface="Bookman Old Style" pitchFamily="18" charset="0"/>
              </a:rPr>
              <a:t> </a:t>
            </a:r>
            <a:r>
              <a:rPr lang="el-GR" dirty="0">
                <a:latin typeface="Bookman Old Style" pitchFamily="18" charset="0"/>
              </a:rPr>
              <a:t>I) </a:t>
            </a:r>
            <a:r>
              <a:rPr lang="el-GR" b="1" dirty="0" err="1">
                <a:latin typeface="Palatino Linotype" pitchFamily="18" charset="0"/>
              </a:rPr>
              <a:t>ᾠδὴ</a:t>
            </a:r>
            <a:r>
              <a:rPr lang="el-GR" b="1" dirty="0">
                <a:latin typeface="Palatino Linotype" pitchFamily="18" charset="0"/>
              </a:rPr>
              <a:t> </a:t>
            </a:r>
            <a:r>
              <a:rPr lang="el-GR" b="1" dirty="0" err="1">
                <a:latin typeface="Palatino Linotype" pitchFamily="18" charset="0"/>
              </a:rPr>
              <a:t>τῶν</a:t>
            </a:r>
            <a:r>
              <a:rPr lang="el-GR" b="1" dirty="0">
                <a:latin typeface="Palatino Linotype" pitchFamily="18" charset="0"/>
              </a:rPr>
              <a:t> τράγων</a:t>
            </a:r>
            <a:r>
              <a:rPr lang="el-GR" dirty="0">
                <a:latin typeface="Bookman Old Style" pitchFamily="18" charset="0"/>
              </a:rPr>
              <a:t> = χορικό άσμα των </a:t>
            </a:r>
            <a:r>
              <a:rPr lang="el-GR" dirty="0" err="1">
                <a:latin typeface="Bookman Old Style" pitchFamily="18" charset="0"/>
              </a:rPr>
              <a:t>λατρευτῶν</a:t>
            </a:r>
            <a:r>
              <a:rPr lang="el-GR" dirty="0">
                <a:latin typeface="Bookman Old Style" pitchFamily="18" charset="0"/>
              </a:rPr>
              <a:t> του Διονύσου που φορούσαν δέρματα τράγων </a:t>
            </a:r>
            <a:endParaRPr lang="en-US" dirty="0" smtClean="0">
              <a:latin typeface="Bookman Old Style" pitchFamily="18" charset="0"/>
            </a:endParaRPr>
          </a:p>
          <a:p>
            <a:pPr>
              <a:buNone/>
            </a:pPr>
            <a:r>
              <a:rPr lang="el-GR" dirty="0" smtClean="0">
                <a:latin typeface="Bookman Old Style" pitchFamily="18" charset="0"/>
              </a:rPr>
              <a:t>ή</a:t>
            </a:r>
            <a:endParaRPr lang="en-US" dirty="0" smtClean="0">
              <a:latin typeface="Bookman Old Style" pitchFamily="18" charset="0"/>
            </a:endParaRPr>
          </a:p>
          <a:p>
            <a:pPr>
              <a:buNone/>
            </a:pPr>
            <a:r>
              <a:rPr lang="el-GR" dirty="0" smtClean="0">
                <a:latin typeface="Bookman Old Style" pitchFamily="18" charset="0"/>
              </a:rPr>
              <a:t> </a:t>
            </a:r>
            <a:r>
              <a:rPr lang="el-GR" dirty="0">
                <a:latin typeface="Bookman Old Style" pitchFamily="18" charset="0"/>
              </a:rPr>
              <a:t>2) χορικό άσμα σε διαγωνισμό, όπου το βραβείο για τον νικητή ήταν </a:t>
            </a:r>
            <a:r>
              <a:rPr lang="el-GR" dirty="0" smtClean="0">
                <a:latin typeface="Bookman Old Style" pitchFamily="18" charset="0"/>
              </a:rPr>
              <a:t>τράγος </a:t>
            </a:r>
            <a:endParaRPr lang="el-GR" dirty="0">
              <a:latin typeface="Bookman Old Style" pitchFamily="18" charset="0"/>
            </a:endParaRPr>
          </a:p>
        </p:txBody>
      </p:sp>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a:xfrm>
            <a:off x="0" y="0"/>
            <a:ext cx="9144000" cy="6858000"/>
          </a:xfrm>
        </p:spPr>
        <p:txBody>
          <a:bodyPr>
            <a:normAutofit fontScale="85000" lnSpcReduction="10000"/>
          </a:bodyPr>
          <a:lstStyle/>
          <a:p>
            <a:r>
              <a:rPr lang="el-GR" dirty="0">
                <a:latin typeface="Bookman Old Style" pitchFamily="18" charset="0"/>
              </a:rPr>
              <a:t>Σταθμό στην εξέλιξη του διθυράμβου σημείωσε ο </a:t>
            </a:r>
            <a:r>
              <a:rPr lang="el-GR" b="1" dirty="0">
                <a:solidFill>
                  <a:srgbClr val="0070C0"/>
                </a:solidFill>
                <a:latin typeface="Bookman Old Style" pitchFamily="18" charset="0"/>
              </a:rPr>
              <a:t>Αρίων από τη Μήθυμνα της Λέσβου</a:t>
            </a:r>
            <a:r>
              <a:rPr lang="el-GR" dirty="0">
                <a:latin typeface="Bookman Old Style" pitchFamily="18" charset="0"/>
              </a:rPr>
              <a:t>, που είχε εγκατασταθεί στις αρχές του 6ου αι. </a:t>
            </a:r>
            <a:r>
              <a:rPr lang="el-GR" dirty="0" err="1">
                <a:latin typeface="Bookman Old Style" pitchFamily="18" charset="0"/>
              </a:rPr>
              <a:t>π.Χ.</a:t>
            </a:r>
            <a:r>
              <a:rPr lang="el-GR" dirty="0">
                <a:latin typeface="Bookman Old Style" pitchFamily="18" charset="0"/>
              </a:rPr>
              <a:t> στην αυλή του Περιάνδρου, τυράννου της Κορίνθου, πιθανότατα για να ενισχύσει τη διονυσιακή λατρεία. </a:t>
            </a:r>
            <a:r>
              <a:rPr lang="el-GR" dirty="0">
                <a:solidFill>
                  <a:srgbClr val="0070C0"/>
                </a:solidFill>
                <a:latin typeface="Bookman Old Style" pitchFamily="18" charset="0"/>
              </a:rPr>
              <a:t>Ο Αρίων διαμόρφωσε καλλιτεχνικά τον διθύραμβο, συνθέτοντας τους </a:t>
            </a:r>
            <a:r>
              <a:rPr lang="el-GR" b="1" dirty="0">
                <a:solidFill>
                  <a:srgbClr val="0070C0"/>
                </a:solidFill>
                <a:latin typeface="Bookman Old Style" pitchFamily="18" charset="0"/>
              </a:rPr>
              <a:t>στίχους</a:t>
            </a:r>
            <a:r>
              <a:rPr lang="el-GR" dirty="0">
                <a:solidFill>
                  <a:srgbClr val="0070C0"/>
                </a:solidFill>
                <a:latin typeface="Bookman Old Style" pitchFamily="18" charset="0"/>
              </a:rPr>
              <a:t> και τη </a:t>
            </a:r>
            <a:r>
              <a:rPr lang="el-GR" b="1" dirty="0">
                <a:solidFill>
                  <a:srgbClr val="0070C0"/>
                </a:solidFill>
                <a:latin typeface="Bookman Old Style" pitchFamily="18" charset="0"/>
              </a:rPr>
              <a:t>μουσική</a:t>
            </a:r>
            <a:r>
              <a:rPr lang="el-GR" dirty="0">
                <a:solidFill>
                  <a:srgbClr val="0070C0"/>
                </a:solidFill>
                <a:latin typeface="Bookman Old Style" pitchFamily="18" charset="0"/>
              </a:rPr>
              <a:t>. </a:t>
            </a:r>
            <a:endParaRPr lang="el-GR" dirty="0" smtClean="0">
              <a:solidFill>
                <a:srgbClr val="0070C0"/>
              </a:solidFill>
              <a:latin typeface="Bookman Old Style" pitchFamily="18" charset="0"/>
            </a:endParaRPr>
          </a:p>
          <a:p>
            <a:pPr>
              <a:buNone/>
            </a:pPr>
            <a:r>
              <a:rPr lang="el-GR" dirty="0" smtClean="0">
                <a:solidFill>
                  <a:srgbClr val="0070C0"/>
                </a:solidFill>
                <a:latin typeface="Bookman Old Style" pitchFamily="18" charset="0"/>
              </a:rPr>
              <a:t>   </a:t>
            </a:r>
            <a:r>
              <a:rPr lang="el-GR" dirty="0" smtClean="0">
                <a:latin typeface="Bookman Old Style" pitchFamily="18" charset="0"/>
              </a:rPr>
              <a:t>Το </a:t>
            </a:r>
            <a:r>
              <a:rPr lang="el-GR" dirty="0">
                <a:latin typeface="Bookman Old Style" pitchFamily="18" charset="0"/>
              </a:rPr>
              <a:t>περιεχόμενό του ήταν στην αρχή σχετικό με τους μύθους του Διονύσου, αργότερα όμως και με άλλα μυθικά πρόσωπα ή ήρωες. </a:t>
            </a:r>
            <a:r>
              <a:rPr lang="el-GR" dirty="0">
                <a:solidFill>
                  <a:srgbClr val="0070C0"/>
                </a:solidFill>
                <a:latin typeface="Bookman Old Style" pitchFamily="18" charset="0"/>
              </a:rPr>
              <a:t>Τους διθυράμβους του Αρίωνα εκτελούσε χορός 50 ανδρών</a:t>
            </a:r>
            <a:r>
              <a:rPr lang="el-GR" dirty="0">
                <a:latin typeface="Bookman Old Style" pitchFamily="18" charset="0"/>
              </a:rPr>
              <a:t>, τον οποίο ασκούσε ο ίδιος ο ποιητής. Ο χορός αυτός, τραγουδώντας τον διθύραμβο με τη συνοδεία κιθάρας, </a:t>
            </a:r>
            <a:r>
              <a:rPr lang="el-GR" i="1" dirty="0" err="1">
                <a:latin typeface="Bookman Old Style" pitchFamily="18" charset="0"/>
              </a:rPr>
              <a:t>ὠρχεῖτο</a:t>
            </a:r>
            <a:r>
              <a:rPr lang="el-GR" dirty="0">
                <a:latin typeface="Bookman Old Style" pitchFamily="18" charset="0"/>
              </a:rPr>
              <a:t>, δηλαδή έκανε χορευτικές κινήσεις γύρω από τον βωμό του Διονύσου. Ο Αρίων θεωρείται και </a:t>
            </a:r>
            <a:r>
              <a:rPr lang="el-GR" dirty="0" err="1">
                <a:solidFill>
                  <a:srgbClr val="0070C0"/>
                </a:solidFill>
                <a:latin typeface="Palatino Linotype" pitchFamily="18" charset="0"/>
              </a:rPr>
              <a:t>εὑρετὴς</a:t>
            </a:r>
            <a:r>
              <a:rPr lang="el-GR" dirty="0">
                <a:solidFill>
                  <a:srgbClr val="0070C0"/>
                </a:solidFill>
                <a:latin typeface="Palatino Linotype" pitchFamily="18" charset="0"/>
              </a:rPr>
              <a:t> </a:t>
            </a:r>
            <a:r>
              <a:rPr lang="el-GR" dirty="0" err="1">
                <a:solidFill>
                  <a:srgbClr val="0070C0"/>
                </a:solidFill>
                <a:latin typeface="Palatino Linotype" pitchFamily="18" charset="0"/>
              </a:rPr>
              <a:t>τοῦ</a:t>
            </a:r>
            <a:r>
              <a:rPr lang="el-GR" dirty="0">
                <a:solidFill>
                  <a:srgbClr val="0070C0"/>
                </a:solidFill>
                <a:latin typeface="Palatino Linotype" pitchFamily="18" charset="0"/>
              </a:rPr>
              <a:t> </a:t>
            </a:r>
            <a:r>
              <a:rPr lang="el-GR" dirty="0" err="1">
                <a:solidFill>
                  <a:srgbClr val="0070C0"/>
                </a:solidFill>
                <a:latin typeface="Palatino Linotype" pitchFamily="18" charset="0"/>
              </a:rPr>
              <a:t>τραγικοῦ</a:t>
            </a:r>
            <a:r>
              <a:rPr lang="el-GR" dirty="0">
                <a:solidFill>
                  <a:srgbClr val="0070C0"/>
                </a:solidFill>
                <a:latin typeface="Palatino Linotype" pitchFamily="18" charset="0"/>
              </a:rPr>
              <a:t> τρόπου</a:t>
            </a:r>
            <a:r>
              <a:rPr lang="el-GR" dirty="0">
                <a:latin typeface="Bookman Old Style" pitchFamily="18" charset="0"/>
              </a:rPr>
              <a:t>, που σήμαινε ένα είδος μουσικής, το οποίο τραγουδούσαν οι χορευτές μεταμφιεσμένοι σε τράγους, δηλαδή σατύρους.</a:t>
            </a:r>
          </a:p>
        </p:txBody>
      </p:sp>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pic>
        <p:nvPicPr>
          <p:cNvPr id="3074" name="Picture 2" descr="C:\Users\user\Documents\ΑΝΤΙΓΟΝΗ\zpage115.gif"/>
          <p:cNvPicPr>
            <a:picLocks noGrp="1" noChangeAspect="1" noChangeArrowheads="1"/>
          </p:cNvPicPr>
          <p:nvPr>
            <p:ph idx="1"/>
          </p:nvPr>
        </p:nvPicPr>
        <p:blipFill>
          <a:blip r:embed="rId2" cstate="print"/>
          <a:srcRect/>
          <a:stretch>
            <a:fillRect/>
          </a:stretch>
        </p:blipFill>
        <p:spPr bwMode="auto">
          <a:xfrm>
            <a:off x="1259632" y="0"/>
            <a:ext cx="5517222" cy="6858000"/>
          </a:xfrm>
          <a:prstGeom prst="rect">
            <a:avLst/>
          </a:prstGeom>
          <a:noFill/>
        </p:spPr>
      </p:pic>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a:xfrm>
            <a:off x="0" y="0"/>
            <a:ext cx="9144000" cy="7029400"/>
          </a:xfrm>
        </p:spPr>
        <p:txBody>
          <a:bodyPr>
            <a:normAutofit fontScale="85000" lnSpcReduction="20000"/>
          </a:bodyPr>
          <a:lstStyle/>
          <a:p>
            <a:r>
              <a:rPr lang="el-GR" dirty="0" smtClean="0">
                <a:latin typeface="Bookman Old Style" pitchFamily="18" charset="0"/>
              </a:rPr>
              <a:t>Το </a:t>
            </a:r>
            <a:r>
              <a:rPr lang="el-GR" dirty="0">
                <a:latin typeface="Bookman Old Style" pitchFamily="18" charset="0"/>
              </a:rPr>
              <a:t>μεγάλο βήμα πάντως από τον διθύραμβο στην τραγωδία έγινε στην Αττική. Ο Αρίων είχε παρουσιάσει βέβαια τον </a:t>
            </a:r>
            <a:r>
              <a:rPr lang="el-GR" dirty="0" err="1">
                <a:latin typeface="Bookman Old Style" pitchFamily="18" charset="0"/>
              </a:rPr>
              <a:t>εξάρχοντα</a:t>
            </a:r>
            <a:r>
              <a:rPr lang="el-GR" dirty="0">
                <a:latin typeface="Bookman Old Style" pitchFamily="18" charset="0"/>
              </a:rPr>
              <a:t> του διθυράμβου, αλλά δεν του είχε δώσει ανεξάρτητο ρόλο από τον χορό. </a:t>
            </a:r>
            <a:endParaRPr lang="el-GR" dirty="0" smtClean="0">
              <a:latin typeface="Bookman Old Style" pitchFamily="18" charset="0"/>
            </a:endParaRPr>
          </a:p>
          <a:p>
            <a:pPr>
              <a:buNone/>
            </a:pPr>
            <a:r>
              <a:rPr lang="el-GR" dirty="0" smtClean="0">
                <a:latin typeface="Bookman Old Style" pitchFamily="18" charset="0"/>
              </a:rPr>
              <a:t>   Σ</a:t>
            </a:r>
            <a:r>
              <a:rPr lang="el-GR" dirty="0">
                <a:latin typeface="Bookman Old Style" pitchFamily="18" charset="0"/>
              </a:rPr>
              <a:t>' αυτήν την καινοτομία προχώρησε </a:t>
            </a:r>
            <a:r>
              <a:rPr lang="el-GR" b="1" dirty="0">
                <a:solidFill>
                  <a:srgbClr val="0070C0"/>
                </a:solidFill>
                <a:latin typeface="Bookman Old Style" pitchFamily="18" charset="0"/>
              </a:rPr>
              <a:t>ο Θέσπης </a:t>
            </a:r>
            <a:r>
              <a:rPr lang="el-GR" dirty="0">
                <a:latin typeface="Bookman Old Style" pitchFamily="18" charset="0"/>
              </a:rPr>
              <a:t>στα μέσα του 6</a:t>
            </a:r>
            <a:r>
              <a:rPr lang="el-GR" baseline="30000" dirty="0">
                <a:latin typeface="Bookman Old Style" pitchFamily="18" charset="0"/>
              </a:rPr>
              <a:t>ου</a:t>
            </a:r>
            <a:r>
              <a:rPr lang="el-GR" dirty="0">
                <a:latin typeface="Bookman Old Style" pitchFamily="18" charset="0"/>
              </a:rPr>
              <a:t> αι. </a:t>
            </a:r>
            <a:r>
              <a:rPr lang="el-GR" dirty="0" err="1">
                <a:latin typeface="Bookman Old Style" pitchFamily="18" charset="0"/>
              </a:rPr>
              <a:t>π.Χ.</a:t>
            </a:r>
            <a:r>
              <a:rPr lang="el-GR" dirty="0">
                <a:latin typeface="Bookman Old Style" pitchFamily="18" charset="0"/>
              </a:rPr>
              <a:t> Σύμφωνα με έμμεσες πληροφορίες (αγγειογραφίες και κάποια μαρτυρία που αποδίδεται στον Αριστοτέλη</a:t>
            </a:r>
            <a:r>
              <a:rPr lang="el-GR" dirty="0">
                <a:solidFill>
                  <a:srgbClr val="0070C0"/>
                </a:solidFill>
                <a:latin typeface="Bookman Old Style" pitchFamily="18" charset="0"/>
              </a:rPr>
              <a:t>), ο Θέσπης </a:t>
            </a:r>
            <a:r>
              <a:rPr lang="el-GR" b="1" dirty="0">
                <a:solidFill>
                  <a:srgbClr val="0070C0"/>
                </a:solidFill>
                <a:latin typeface="Bookman Old Style" pitchFamily="18" charset="0"/>
              </a:rPr>
              <a:t>ξεχώρισε οριστικά τον </a:t>
            </a:r>
            <a:r>
              <a:rPr lang="el-GR" b="1" dirty="0" err="1">
                <a:solidFill>
                  <a:srgbClr val="0070C0"/>
                </a:solidFill>
                <a:latin typeface="Bookman Old Style" pitchFamily="18" charset="0"/>
              </a:rPr>
              <a:t>εξάρχοντα</a:t>
            </a:r>
            <a:r>
              <a:rPr lang="el-GR" dirty="0">
                <a:solidFill>
                  <a:srgbClr val="0070C0"/>
                </a:solidFill>
                <a:latin typeface="Bookman Old Style" pitchFamily="18" charset="0"/>
              </a:rPr>
              <a:t> (</a:t>
            </a:r>
            <a:r>
              <a:rPr lang="el-GR" dirty="0" err="1">
                <a:solidFill>
                  <a:srgbClr val="0070C0"/>
                </a:solidFill>
                <a:latin typeface="Bookman Old Style" pitchFamily="18" charset="0"/>
              </a:rPr>
              <a:t>πρωτοτραγουδιστή</a:t>
            </a:r>
            <a:r>
              <a:rPr lang="el-GR" dirty="0">
                <a:solidFill>
                  <a:srgbClr val="0070C0"/>
                </a:solidFill>
                <a:latin typeface="Bookman Old Style" pitchFamily="18" charset="0"/>
              </a:rPr>
              <a:t> - υποκριτή) από την ομάδα - χορό</a:t>
            </a:r>
            <a:r>
              <a:rPr lang="el-GR" dirty="0">
                <a:latin typeface="Bookman Old Style" pitchFamily="18" charset="0"/>
              </a:rPr>
              <a:t>. Αυτόν τον </a:t>
            </a:r>
            <a:r>
              <a:rPr lang="el-GR" dirty="0" err="1">
                <a:latin typeface="Bookman Old Style" pitchFamily="18" charset="0"/>
              </a:rPr>
              <a:t>εξάρχοντα</a:t>
            </a:r>
            <a:r>
              <a:rPr lang="el-GR" dirty="0">
                <a:latin typeface="Bookman Old Style" pitchFamily="18" charset="0"/>
              </a:rPr>
              <a:t>-υποκριτή τον ταύτισε πλέον με το πρόσωπο που υποδυόταν. Αλλά και οι λόγοι του υποκριτή, στον διάλογό του με τον χορό, ήταν </a:t>
            </a:r>
            <a:r>
              <a:rPr lang="el-GR" dirty="0">
                <a:solidFill>
                  <a:srgbClr val="0070C0"/>
                </a:solidFill>
                <a:latin typeface="Bookman Old Style" pitchFamily="18" charset="0"/>
              </a:rPr>
              <a:t>στίχοι που απαγγέλλονταν </a:t>
            </a:r>
            <a:r>
              <a:rPr lang="el-GR" dirty="0">
                <a:latin typeface="Bookman Old Style" pitchFamily="18" charset="0"/>
              </a:rPr>
              <a:t>και δεν ήταν όμοιοι με εκείνους της μελωδίας του χορού. </a:t>
            </a:r>
            <a:r>
              <a:rPr lang="el-GR" dirty="0">
                <a:solidFill>
                  <a:srgbClr val="0070C0"/>
                </a:solidFill>
                <a:latin typeface="Bookman Old Style" pitchFamily="18" charset="0"/>
              </a:rPr>
              <a:t>Οι στίχοι αυτοί αποτέλεσαν τα πρώτα θεατρικά στοιχεία</a:t>
            </a:r>
            <a:r>
              <a:rPr lang="el-GR" dirty="0">
                <a:latin typeface="Bookman Old Style" pitchFamily="18" charset="0"/>
              </a:rPr>
              <a:t>, γιατί με την παρεμβολή τους ανάμεσα στα χορικά κομμάτια διευκόλυναν την παρουσίαση του μύθου, μέσα από διάλογο και αφήγηση.</a:t>
            </a:r>
          </a:p>
        </p:txBody>
      </p:sp>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p:txBody>
          <a:bodyPr/>
          <a:lstStyle/>
          <a:p>
            <a:r>
              <a:rPr lang="el-GR" dirty="0">
                <a:latin typeface="Bookman Old Style" pitchFamily="18" charset="0"/>
              </a:rPr>
              <a:t>Ο ίδιος ποιητής φαίνεται ότι ενθουσίασε με τις καινοτομίες του τον λαό και, παρά τις αντιδράσεις του γέροντα πια Σόλωνα, που θεωρούσε τις παραστάσεις ψευδολογίες, δημιούργησε έναν μικρό θίασο, το γνωστό </a:t>
            </a:r>
            <a:r>
              <a:rPr lang="el-GR" b="1" dirty="0" err="1">
                <a:solidFill>
                  <a:srgbClr val="0070C0"/>
                </a:solidFill>
                <a:latin typeface="Palatino Linotype" pitchFamily="18" charset="0"/>
              </a:rPr>
              <a:t>ἅρμα</a:t>
            </a:r>
            <a:r>
              <a:rPr lang="el-GR" b="1" dirty="0">
                <a:solidFill>
                  <a:srgbClr val="0070C0"/>
                </a:solidFill>
                <a:latin typeface="Palatino Linotype" pitchFamily="18" charset="0"/>
              </a:rPr>
              <a:t> Θέσπιδος</a:t>
            </a:r>
            <a:r>
              <a:rPr lang="el-GR" i="1" dirty="0">
                <a:latin typeface="Bookman Old Style" pitchFamily="18" charset="0"/>
              </a:rPr>
              <a:t>,</a:t>
            </a:r>
            <a:r>
              <a:rPr lang="el-GR" dirty="0">
                <a:latin typeface="Bookman Old Style" pitchFamily="18" charset="0"/>
              </a:rPr>
              <a:t> με τον οποίο περιόδευε στα χωριά της Αττικής και έπαιρνε μέρος στις ανοιξιάτικες Διονυσιακές γιορτές.</a:t>
            </a:r>
          </a:p>
        </p:txBody>
      </p:sp>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ΑΝΤΙΓΟΝΗ\αρχείο λήψης.jpg"/>
          <p:cNvPicPr>
            <a:picLocks noChangeAspect="1" noChangeArrowheads="1"/>
          </p:cNvPicPr>
          <p:nvPr/>
        </p:nvPicPr>
        <p:blipFill>
          <a:blip r:embed="rId2" cstate="print"/>
          <a:srcRect/>
          <a:stretch>
            <a:fillRect/>
          </a:stretch>
        </p:blipFill>
        <p:spPr bwMode="auto">
          <a:xfrm>
            <a:off x="35496" y="1124743"/>
            <a:ext cx="9108503" cy="4626541"/>
          </a:xfrm>
          <a:prstGeom prst="rect">
            <a:avLst/>
          </a:prstGeom>
          <a:noFill/>
        </p:spPr>
      </p:pic>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pic>
        <p:nvPicPr>
          <p:cNvPr id="4" name="3 - Θέση περιεχομένου" descr="ΠΑΓΓΑΙΟ ΔΙΟΝΥΣΙΑΚΗ ΛΑΤΡΕΙΑ ΓΙΟΡΤΕΣ ΜΑΙΝΑΔΕΣ.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endParaRPr lang="el-GR" dirty="0">
              <a:latin typeface="Bookman Old Style" pitchFamily="18" charset="0"/>
            </a:endParaRPr>
          </a:p>
        </p:txBody>
      </p:sp>
      <p:pic>
        <p:nvPicPr>
          <p:cNvPr id="1026" name="Picture 2" descr="C:\Users\user\Documents\ΑΝΤΙΓΟΝΗ\ARMA UESPIDOS.jpg"/>
          <p:cNvPicPr>
            <a:picLocks noGrp="1" noChangeAspect="1" noChangeArrowheads="1"/>
          </p:cNvPicPr>
          <p:nvPr>
            <p:ph type="pic" idx="1"/>
          </p:nvPr>
        </p:nvPicPr>
        <p:blipFill>
          <a:blip r:embed="rId2" cstate="print"/>
          <a:srcRect l="21787" r="21787"/>
          <a:stretch>
            <a:fillRect/>
          </a:stretch>
        </p:blipFill>
        <p:spPr bwMode="auto">
          <a:xfrm>
            <a:off x="0" y="944724"/>
            <a:ext cx="7884368" cy="5913276"/>
          </a:xfrm>
          <a:prstGeom prst="rect">
            <a:avLst/>
          </a:prstGeom>
          <a:noFill/>
        </p:spPr>
      </p:pic>
      <p:sp>
        <p:nvSpPr>
          <p:cNvPr id="3" name="2 - Θέση περιεχομένου"/>
          <p:cNvSpPr>
            <a:spLocks noGrp="1"/>
          </p:cNvSpPr>
          <p:nvPr>
            <p:ph type="body" sz="half" idx="2"/>
          </p:nvPr>
        </p:nvSpPr>
        <p:spPr>
          <a:xfrm>
            <a:off x="0" y="0"/>
            <a:ext cx="8892480" cy="980728"/>
          </a:xfrm>
        </p:spPr>
        <p:txBody>
          <a:bodyPr>
            <a:normAutofit fontScale="92500" lnSpcReduction="20000"/>
          </a:bodyPr>
          <a:lstStyle/>
          <a:p>
            <a:r>
              <a:rPr lang="el-GR" sz="2400" dirty="0" smtClean="0">
                <a:latin typeface="Bookman Old Style" pitchFamily="18" charset="0"/>
              </a:rPr>
              <a:t>Σ' αυτό τον χώρο ο </a:t>
            </a:r>
            <a:r>
              <a:rPr lang="el-GR" sz="2400" b="1" dirty="0" smtClean="0">
                <a:latin typeface="Bookman Old Style" pitchFamily="18" charset="0"/>
              </a:rPr>
              <a:t>Θέσπης</a:t>
            </a:r>
            <a:r>
              <a:rPr lang="el-GR" sz="2400" dirty="0" smtClean="0">
                <a:latin typeface="Bookman Old Style" pitchFamily="18" charset="0"/>
              </a:rPr>
              <a:t>, από την Ικαρία της Αττικής (σημερινό Διόνυσο), δίδαξε για πρώτη φορά δράμα, στα μέσα της </a:t>
            </a:r>
            <a:r>
              <a:rPr lang="en-US" sz="2400" dirty="0" smtClean="0">
                <a:latin typeface="Bookman Old Style" pitchFamily="18" charset="0"/>
              </a:rPr>
              <a:t> </a:t>
            </a:r>
            <a:r>
              <a:rPr lang="el-GR" sz="2400" dirty="0" smtClean="0">
                <a:latin typeface="Bookman Old Style" pitchFamily="18" charset="0"/>
              </a:rPr>
              <a:t>1</a:t>
            </a:r>
            <a:r>
              <a:rPr lang="el-GR" sz="2400" baseline="30000" dirty="0" smtClean="0">
                <a:latin typeface="Bookman Old Style" pitchFamily="18" charset="0"/>
              </a:rPr>
              <a:t>ης</a:t>
            </a:r>
            <a:r>
              <a:rPr lang="el-GR" sz="2400" dirty="0" smtClean="0">
                <a:latin typeface="Bookman Old Style" pitchFamily="18" charset="0"/>
              </a:rPr>
              <a:t> Ολυμπιάδας, δηλ. το 534 </a:t>
            </a:r>
            <a:r>
              <a:rPr lang="el-GR" sz="2400" dirty="0" err="1" smtClean="0">
                <a:latin typeface="Bookman Old Style" pitchFamily="18" charset="0"/>
              </a:rPr>
              <a:t>π.Χ.</a:t>
            </a:r>
            <a:endParaRPr lang="el-GR" sz="2400" dirty="0" smtClean="0">
              <a:latin typeface="Bookman Old Style" pitchFamily="18" charset="0"/>
            </a:endParaRPr>
          </a:p>
          <a:p>
            <a:endParaRPr lang="el-GR" dirty="0">
              <a:latin typeface="Bookman Old Style" pitchFamily="18" charset="0"/>
            </a:endParaRPr>
          </a:p>
        </p:txBody>
      </p:sp>
    </p:spTree>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4" name="3 - Θέση κειμένου"/>
          <p:cNvSpPr>
            <a:spLocks noGrp="1"/>
          </p:cNvSpPr>
          <p:nvPr>
            <p:ph type="body" sz="half" idx="2"/>
          </p:nvPr>
        </p:nvSpPr>
        <p:spPr/>
        <p:txBody>
          <a:bodyPr/>
          <a:lstStyle/>
          <a:p>
            <a:endParaRPr lang="el-GR" dirty="0"/>
          </a:p>
        </p:txBody>
      </p:sp>
      <p:pic>
        <p:nvPicPr>
          <p:cNvPr id="4098" name="Picture 2" descr="C:\Users\user\Documents\ΑΝΤΙΓΟΝΗ\images (6).jpg"/>
          <p:cNvPicPr>
            <a:picLocks noGrp="1" noChangeAspect="1" noChangeArrowheads="1"/>
          </p:cNvPicPr>
          <p:nvPr>
            <p:ph type="pic" idx="1"/>
          </p:nvPr>
        </p:nvPicPr>
        <p:blipFill>
          <a:blip r:embed="rId2" cstate="print"/>
          <a:srcRect l="18303" r="18303"/>
          <a:stretch>
            <a:fillRect/>
          </a:stretch>
        </p:blipFill>
        <p:spPr bwMode="auto">
          <a:xfrm>
            <a:off x="179512" y="134634"/>
            <a:ext cx="8964488" cy="6723366"/>
          </a:xfrm>
          <a:prstGeom prst="rect">
            <a:avLst/>
          </a:prstGeom>
          <a:noFill/>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lstStyle/>
          <a:p>
            <a:endParaRPr lang="el-GR"/>
          </a:p>
        </p:txBody>
      </p:sp>
      <p:sp>
        <p:nvSpPr>
          <p:cNvPr id="6" name="5 - Θέση κειμένου"/>
          <p:cNvSpPr>
            <a:spLocks noGrp="1"/>
          </p:cNvSpPr>
          <p:nvPr>
            <p:ph type="body" idx="1"/>
          </p:nvPr>
        </p:nvSpPr>
        <p:spPr>
          <a:xfrm>
            <a:off x="0" y="0"/>
            <a:ext cx="4497388" cy="2174875"/>
          </a:xfrm>
        </p:spPr>
        <p:txBody>
          <a:bodyPr>
            <a:normAutofit/>
          </a:bodyPr>
          <a:lstStyle/>
          <a:p>
            <a:r>
              <a:rPr lang="el-GR" sz="2000" dirty="0" smtClean="0">
                <a:latin typeface="Bookman Old Style" pitchFamily="18" charset="0"/>
              </a:rPr>
              <a:t>Ηρωικό έπος</a:t>
            </a:r>
          </a:p>
          <a:p>
            <a:r>
              <a:rPr lang="el-GR" sz="2000" dirty="0" smtClean="0">
                <a:latin typeface="Bookman Old Style" pitchFamily="18" charset="0"/>
              </a:rPr>
              <a:t>Όμηρος</a:t>
            </a:r>
          </a:p>
          <a:p>
            <a:r>
              <a:rPr lang="el-GR" sz="2000" dirty="0" smtClean="0">
                <a:latin typeface="Bookman Old Style" pitchFamily="18" charset="0"/>
              </a:rPr>
              <a:t> (</a:t>
            </a:r>
            <a:r>
              <a:rPr lang="el-GR" sz="2000" dirty="0" err="1" smtClean="0">
                <a:latin typeface="Bookman Old Style" pitchFamily="18" charset="0"/>
              </a:rPr>
              <a:t>Ιλιάδα</a:t>
            </a:r>
            <a:r>
              <a:rPr lang="el-GR" sz="2000" dirty="0" smtClean="0">
                <a:latin typeface="Bookman Old Style" pitchFamily="18" charset="0"/>
              </a:rPr>
              <a:t>, Οδύσσεια)</a:t>
            </a:r>
          </a:p>
          <a:p>
            <a:r>
              <a:rPr lang="el-GR" sz="2000" dirty="0" smtClean="0">
                <a:latin typeface="Bookman Old Style" pitchFamily="18" charset="0"/>
              </a:rPr>
              <a:t/>
            </a:r>
            <a:br>
              <a:rPr lang="el-GR" sz="2000" dirty="0" smtClean="0">
                <a:latin typeface="Bookman Old Style" pitchFamily="18" charset="0"/>
              </a:rPr>
            </a:br>
            <a:endParaRPr lang="el-GR" sz="2000" dirty="0"/>
          </a:p>
        </p:txBody>
      </p:sp>
      <p:pic>
        <p:nvPicPr>
          <p:cNvPr id="5" name="3 - Θέση περιεχομένου" descr="ομηρος.jpg"/>
          <p:cNvPicPr>
            <a:picLocks noGrp="1" noChangeAspect="1"/>
          </p:cNvPicPr>
          <p:nvPr>
            <p:ph sz="half" idx="2"/>
          </p:nvPr>
        </p:nvPicPr>
        <p:blipFill>
          <a:blip r:embed="rId2" cstate="print"/>
          <a:stretch>
            <a:fillRect/>
          </a:stretch>
        </p:blipFill>
        <p:spPr>
          <a:xfrm>
            <a:off x="0" y="1453423"/>
            <a:ext cx="3563888" cy="5404577"/>
          </a:xfrm>
        </p:spPr>
      </p:pic>
      <p:sp>
        <p:nvSpPr>
          <p:cNvPr id="7" name="6 - Θέση κειμένου"/>
          <p:cNvSpPr>
            <a:spLocks noGrp="1"/>
          </p:cNvSpPr>
          <p:nvPr>
            <p:ph type="body" sz="quarter" idx="3"/>
          </p:nvPr>
        </p:nvSpPr>
        <p:spPr>
          <a:xfrm>
            <a:off x="4645025" y="0"/>
            <a:ext cx="4498975" cy="2174875"/>
          </a:xfrm>
        </p:spPr>
        <p:txBody>
          <a:bodyPr>
            <a:normAutofit fontScale="85000" lnSpcReduction="20000"/>
          </a:bodyPr>
          <a:lstStyle/>
          <a:p>
            <a:endParaRPr lang="el-GR" dirty="0" smtClean="0">
              <a:latin typeface="Bookman Old Style" pitchFamily="18" charset="0"/>
            </a:endParaRPr>
          </a:p>
          <a:p>
            <a:endParaRPr lang="el-GR" dirty="0" smtClean="0">
              <a:latin typeface="Bookman Old Style" pitchFamily="18" charset="0"/>
            </a:endParaRPr>
          </a:p>
          <a:p>
            <a:endParaRPr lang="el-GR" sz="2200" dirty="0" smtClean="0">
              <a:latin typeface="Bookman Old Style" pitchFamily="18" charset="0"/>
            </a:endParaRPr>
          </a:p>
          <a:p>
            <a:r>
              <a:rPr lang="el-GR" sz="2200" dirty="0" smtClean="0">
                <a:latin typeface="Bookman Old Style" pitchFamily="18" charset="0"/>
              </a:rPr>
              <a:t>Διδακτικό έπος </a:t>
            </a:r>
          </a:p>
          <a:p>
            <a:r>
              <a:rPr lang="el-GR" sz="2200" dirty="0" smtClean="0">
                <a:latin typeface="Bookman Old Style" pitchFamily="18" charset="0"/>
              </a:rPr>
              <a:t>Ησίοδος</a:t>
            </a:r>
          </a:p>
          <a:p>
            <a:r>
              <a:rPr lang="el-GR" sz="2200" dirty="0" smtClean="0">
                <a:latin typeface="Bookman Old Style" pitchFamily="18" charset="0"/>
              </a:rPr>
              <a:t>(Θεογονία, Έργα και </a:t>
            </a:r>
            <a:r>
              <a:rPr lang="el-GR" sz="2200" dirty="0" err="1" smtClean="0">
                <a:latin typeface="Bookman Old Style" pitchFamily="18" charset="0"/>
              </a:rPr>
              <a:t>Ημέραι</a:t>
            </a:r>
            <a:r>
              <a:rPr lang="el-GR" sz="2200" dirty="0" smtClean="0">
                <a:latin typeface="Bookman Old Style" pitchFamily="18" charset="0"/>
              </a:rPr>
              <a:t>)</a:t>
            </a:r>
          </a:p>
          <a:p>
            <a:r>
              <a:rPr lang="el-GR" sz="2200" dirty="0" smtClean="0">
                <a:latin typeface="Bookman Old Style" pitchFamily="18" charset="0"/>
              </a:rPr>
              <a:t> </a:t>
            </a:r>
          </a:p>
          <a:p>
            <a:endParaRPr lang="el-GR" dirty="0" smtClean="0">
              <a:latin typeface="Bookman Old Style" pitchFamily="18" charset="0"/>
            </a:endParaRPr>
          </a:p>
          <a:p>
            <a:endParaRPr lang="el-GR" dirty="0"/>
          </a:p>
        </p:txBody>
      </p:sp>
      <p:pic>
        <p:nvPicPr>
          <p:cNvPr id="10" name="3 - Θέση περιεχομένου" descr="ησιοδος.jpg"/>
          <p:cNvPicPr>
            <a:picLocks noGrp="1" noChangeAspect="1"/>
          </p:cNvPicPr>
          <p:nvPr>
            <p:ph sz="quarter" idx="4"/>
          </p:nvPr>
        </p:nvPicPr>
        <p:blipFill>
          <a:blip r:embed="rId3" cstate="print"/>
          <a:stretch>
            <a:fillRect/>
          </a:stretch>
        </p:blipFill>
        <p:spPr>
          <a:xfrm>
            <a:off x="5039544" y="1371711"/>
            <a:ext cx="4104456" cy="5486289"/>
          </a:xfrm>
          <a:prstGeom prst="rect">
            <a:avLst/>
          </a:prstGeom>
        </p:spPr>
      </p:pic>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0" y="0"/>
            <a:ext cx="9144000" cy="6858000"/>
          </a:xfrm>
        </p:spPr>
        <p:txBody>
          <a:bodyPr>
            <a:normAutofit/>
          </a:bodyPr>
          <a:lstStyle/>
          <a:p>
            <a:r>
              <a:rPr lang="el-GR" dirty="0">
                <a:solidFill>
                  <a:srgbClr val="0070C0"/>
                </a:solidFill>
                <a:latin typeface="Bookman Old Style" pitchFamily="18" charset="0"/>
              </a:rPr>
              <a:t>Όσο τα διαλογικά-θεατρικά στοιχεία, με τον καιρό, έπιαναν μεγαλύτερη έκταση, τόσο περιοριζόταν και ο ρόλος του χορού</a:t>
            </a:r>
            <a:r>
              <a:rPr lang="el-GR" dirty="0">
                <a:latin typeface="Bookman Old Style" pitchFamily="18" charset="0"/>
              </a:rPr>
              <a:t>, μέχρι που κατέληξε να τραγουδάει άσματα άσχετα με τον Διόνυσο. Όταν και οι υποθέσεις των έργων έπαψαν πια να έχουν άμεση σχέση με τον Διόνυσο (ήταν δηλαδή </a:t>
            </a:r>
            <a:r>
              <a:rPr lang="el-GR" dirty="0">
                <a:solidFill>
                  <a:srgbClr val="0070C0"/>
                </a:solidFill>
                <a:latin typeface="Bookman Old Style" pitchFamily="18" charset="0"/>
              </a:rPr>
              <a:t>απροσδιόνυσες</a:t>
            </a:r>
            <a:r>
              <a:rPr lang="el-GR" dirty="0">
                <a:latin typeface="Bookman Old Style" pitchFamily="18" charset="0"/>
              </a:rPr>
              <a:t>), σταμάτησαν και οι άντρες του χορού να μεταμφιέζονται σε σατύρους. Έτσι η τραγωδία έπαιρνε με την πάροδο του χρόνου την οριστική της μορφή ως θεατρικό είδος.</a:t>
            </a:r>
          </a:p>
        </p:txBody>
      </p:sp>
    </p:spTree>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a:xfrm>
            <a:off x="0" y="0"/>
            <a:ext cx="9144000" cy="6858000"/>
          </a:xfrm>
        </p:spPr>
        <p:txBody>
          <a:bodyPr>
            <a:normAutofit/>
          </a:bodyPr>
          <a:lstStyle/>
          <a:p>
            <a:r>
              <a:rPr lang="el-GR" dirty="0">
                <a:latin typeface="Bookman Old Style" pitchFamily="18" charset="0"/>
              </a:rPr>
              <a:t>Ο Αριστοτέλης στην </a:t>
            </a:r>
            <a:r>
              <a:rPr lang="el-GR" b="1" dirty="0">
                <a:latin typeface="Bookman Old Style" pitchFamily="18" charset="0"/>
              </a:rPr>
              <a:t>Ποιητική</a:t>
            </a:r>
            <a:r>
              <a:rPr lang="el-GR" dirty="0">
                <a:latin typeface="Bookman Old Style" pitchFamily="18" charset="0"/>
              </a:rPr>
              <a:t> του (1448</a:t>
            </a:r>
            <a:r>
              <a:rPr lang="en-US" dirty="0">
                <a:latin typeface="Bookman Old Style" pitchFamily="18" charset="0"/>
              </a:rPr>
              <a:t>b-24 </a:t>
            </a:r>
            <a:r>
              <a:rPr lang="el-GR" dirty="0" err="1">
                <a:latin typeface="Bookman Old Style" pitchFamily="18" charset="0"/>
              </a:rPr>
              <a:t>κ.ε</a:t>
            </a:r>
            <a:r>
              <a:rPr lang="el-GR" dirty="0">
                <a:latin typeface="Bookman Old Style" pitchFamily="18" charset="0"/>
              </a:rPr>
              <a:t>) δίνει τον ακόλουθο ορισμό της τραγωδίας </a:t>
            </a:r>
            <a:r>
              <a:rPr lang="el-GR" dirty="0" smtClean="0">
                <a:latin typeface="Bookman Old Style" pitchFamily="18" charset="0"/>
              </a:rPr>
              <a:t>:</a:t>
            </a:r>
            <a:endParaRPr lang="en-US" dirty="0" smtClean="0">
              <a:latin typeface="Bookman Old Style" pitchFamily="18" charset="0"/>
            </a:endParaRPr>
          </a:p>
          <a:p>
            <a:endParaRPr lang="el-GR" dirty="0" smtClean="0">
              <a:latin typeface="Bookman Old Style" pitchFamily="18" charset="0"/>
            </a:endParaRPr>
          </a:p>
          <a:p>
            <a:pPr>
              <a:buNone/>
            </a:pPr>
            <a:r>
              <a:rPr lang="en-US" b="1" dirty="0" smtClean="0">
                <a:latin typeface="Palatino Linotype" pitchFamily="18" charset="0"/>
              </a:rPr>
              <a:t>  </a:t>
            </a:r>
            <a:r>
              <a:rPr lang="el-GR" b="1" dirty="0" err="1" smtClean="0">
                <a:solidFill>
                  <a:srgbClr val="0070C0"/>
                </a:solidFill>
                <a:latin typeface="Palatino Linotype" pitchFamily="18" charset="0"/>
              </a:rPr>
              <a:t>Ἔστιν</a:t>
            </a:r>
            <a:r>
              <a:rPr lang="el-GR" b="1" dirty="0" smtClean="0">
                <a:solidFill>
                  <a:srgbClr val="0070C0"/>
                </a:solidFill>
                <a:latin typeface="Palatino Linotype" pitchFamily="18" charset="0"/>
              </a:rPr>
              <a:t> </a:t>
            </a:r>
            <a:r>
              <a:rPr lang="el-GR" b="1" dirty="0" err="1" smtClean="0">
                <a:solidFill>
                  <a:srgbClr val="0070C0"/>
                </a:solidFill>
                <a:latin typeface="Palatino Linotype" pitchFamily="18" charset="0"/>
              </a:rPr>
              <a:t>οὖν</a:t>
            </a:r>
            <a:r>
              <a:rPr lang="el-GR" b="1" dirty="0" smtClean="0">
                <a:solidFill>
                  <a:srgbClr val="0070C0"/>
                </a:solidFill>
                <a:latin typeface="Palatino Linotype" pitchFamily="18" charset="0"/>
              </a:rPr>
              <a:t> </a:t>
            </a:r>
            <a:r>
              <a:rPr lang="el-GR" b="1" dirty="0" err="1" smtClean="0">
                <a:solidFill>
                  <a:srgbClr val="0070C0"/>
                </a:solidFill>
                <a:latin typeface="Palatino Linotype" pitchFamily="18" charset="0"/>
              </a:rPr>
              <a:t>τραγῳδία</a:t>
            </a:r>
            <a:r>
              <a:rPr lang="el-GR" b="1" dirty="0" smtClean="0">
                <a:solidFill>
                  <a:srgbClr val="0070C0"/>
                </a:solidFill>
                <a:latin typeface="Palatino Linotype" pitchFamily="18" charset="0"/>
              </a:rPr>
              <a:t> </a:t>
            </a:r>
            <a:r>
              <a:rPr lang="el-GR" b="1" dirty="0" err="1" smtClean="0">
                <a:solidFill>
                  <a:srgbClr val="0070C0"/>
                </a:solidFill>
                <a:latin typeface="Palatino Linotype" pitchFamily="18" charset="0"/>
              </a:rPr>
              <a:t>μίμησις</a:t>
            </a:r>
            <a:r>
              <a:rPr lang="el-GR" b="1" dirty="0" smtClean="0">
                <a:solidFill>
                  <a:srgbClr val="0070C0"/>
                </a:solidFill>
                <a:latin typeface="Palatino Linotype" pitchFamily="18" charset="0"/>
              </a:rPr>
              <a:t> πράξεως σπουδαίας </a:t>
            </a:r>
            <a:r>
              <a:rPr lang="el-GR" b="1" dirty="0" err="1" smtClean="0">
                <a:solidFill>
                  <a:srgbClr val="0070C0"/>
                </a:solidFill>
                <a:latin typeface="Palatino Linotype" pitchFamily="18" charset="0"/>
              </a:rPr>
              <a:t>καὶ</a:t>
            </a:r>
            <a:r>
              <a:rPr lang="el-GR" b="1" dirty="0" smtClean="0">
                <a:solidFill>
                  <a:srgbClr val="0070C0"/>
                </a:solidFill>
                <a:latin typeface="Palatino Linotype" pitchFamily="18" charset="0"/>
              </a:rPr>
              <a:t> τελείας, μέγεθος </a:t>
            </a:r>
            <a:r>
              <a:rPr lang="el-GR" b="1" dirty="0" err="1" smtClean="0">
                <a:solidFill>
                  <a:srgbClr val="0070C0"/>
                </a:solidFill>
                <a:latin typeface="Palatino Linotype" pitchFamily="18" charset="0"/>
              </a:rPr>
              <a:t>ἐχούσης</a:t>
            </a:r>
            <a:r>
              <a:rPr lang="el-GR" b="1" dirty="0" smtClean="0">
                <a:solidFill>
                  <a:srgbClr val="0070C0"/>
                </a:solidFill>
                <a:latin typeface="Palatino Linotype" pitchFamily="18" charset="0"/>
              </a:rPr>
              <a:t>, </a:t>
            </a:r>
            <a:r>
              <a:rPr lang="el-GR" b="1" dirty="0" err="1" smtClean="0">
                <a:solidFill>
                  <a:srgbClr val="0070C0"/>
                </a:solidFill>
                <a:latin typeface="Palatino Linotype" pitchFamily="18" charset="0"/>
              </a:rPr>
              <a:t>ἡδυσμένῳ</a:t>
            </a:r>
            <a:r>
              <a:rPr lang="el-GR" b="1" dirty="0" smtClean="0">
                <a:solidFill>
                  <a:srgbClr val="0070C0"/>
                </a:solidFill>
                <a:latin typeface="Palatino Linotype" pitchFamily="18" charset="0"/>
              </a:rPr>
              <a:t> </a:t>
            </a:r>
            <a:r>
              <a:rPr lang="el-GR" b="1" dirty="0" err="1" smtClean="0">
                <a:solidFill>
                  <a:srgbClr val="0070C0"/>
                </a:solidFill>
                <a:latin typeface="Palatino Linotype" pitchFamily="18" charset="0"/>
              </a:rPr>
              <a:t>λόγῳ</a:t>
            </a:r>
            <a:r>
              <a:rPr lang="el-GR" b="1" dirty="0" smtClean="0">
                <a:solidFill>
                  <a:srgbClr val="0070C0"/>
                </a:solidFill>
                <a:latin typeface="Palatino Linotype" pitchFamily="18" charset="0"/>
              </a:rPr>
              <a:t>, </a:t>
            </a:r>
            <a:r>
              <a:rPr lang="el-GR" b="1" dirty="0" err="1" smtClean="0">
                <a:solidFill>
                  <a:srgbClr val="0070C0"/>
                </a:solidFill>
                <a:latin typeface="Palatino Linotype" pitchFamily="18" charset="0"/>
              </a:rPr>
              <a:t>χωρὶς</a:t>
            </a:r>
            <a:r>
              <a:rPr lang="el-GR" b="1" dirty="0" smtClean="0">
                <a:solidFill>
                  <a:srgbClr val="0070C0"/>
                </a:solidFill>
                <a:latin typeface="Palatino Linotype" pitchFamily="18" charset="0"/>
              </a:rPr>
              <a:t> </a:t>
            </a:r>
            <a:r>
              <a:rPr lang="el-GR" b="1" dirty="0" err="1" smtClean="0">
                <a:solidFill>
                  <a:srgbClr val="0070C0"/>
                </a:solidFill>
                <a:latin typeface="Palatino Linotype" pitchFamily="18" charset="0"/>
              </a:rPr>
              <a:t>ἑκάστῳ</a:t>
            </a:r>
            <a:r>
              <a:rPr lang="el-GR" b="1" dirty="0" smtClean="0">
                <a:solidFill>
                  <a:srgbClr val="0070C0"/>
                </a:solidFill>
                <a:latin typeface="Palatino Linotype" pitchFamily="18" charset="0"/>
              </a:rPr>
              <a:t> </a:t>
            </a:r>
            <a:r>
              <a:rPr lang="el-GR" b="1" dirty="0" err="1" smtClean="0">
                <a:solidFill>
                  <a:srgbClr val="0070C0"/>
                </a:solidFill>
                <a:latin typeface="Palatino Linotype" pitchFamily="18" charset="0"/>
              </a:rPr>
              <a:t>τῶν</a:t>
            </a:r>
            <a:r>
              <a:rPr lang="el-GR" b="1" dirty="0" smtClean="0">
                <a:solidFill>
                  <a:srgbClr val="0070C0"/>
                </a:solidFill>
                <a:latin typeface="Palatino Linotype" pitchFamily="18" charset="0"/>
              </a:rPr>
              <a:t> </a:t>
            </a:r>
            <a:r>
              <a:rPr lang="el-GR" b="1" dirty="0" err="1" smtClean="0">
                <a:solidFill>
                  <a:srgbClr val="0070C0"/>
                </a:solidFill>
                <a:latin typeface="Palatino Linotype" pitchFamily="18" charset="0"/>
              </a:rPr>
              <a:t>εἰδῶν</a:t>
            </a:r>
            <a:r>
              <a:rPr lang="el-GR" b="1" dirty="0" smtClean="0">
                <a:solidFill>
                  <a:srgbClr val="0070C0"/>
                </a:solidFill>
                <a:latin typeface="Palatino Linotype" pitchFamily="18" charset="0"/>
              </a:rPr>
              <a:t> </a:t>
            </a:r>
            <a:r>
              <a:rPr lang="el-GR" b="1" dirty="0" err="1" smtClean="0">
                <a:solidFill>
                  <a:srgbClr val="0070C0"/>
                </a:solidFill>
                <a:latin typeface="Palatino Linotype" pitchFamily="18" charset="0"/>
              </a:rPr>
              <a:t>ἐν</a:t>
            </a:r>
            <a:r>
              <a:rPr lang="el-GR" b="1" dirty="0" smtClean="0">
                <a:solidFill>
                  <a:srgbClr val="0070C0"/>
                </a:solidFill>
                <a:latin typeface="Palatino Linotype" pitchFamily="18" charset="0"/>
              </a:rPr>
              <a:t> </a:t>
            </a:r>
            <a:r>
              <a:rPr lang="el-GR" b="1" dirty="0" err="1" smtClean="0">
                <a:solidFill>
                  <a:srgbClr val="0070C0"/>
                </a:solidFill>
                <a:latin typeface="Palatino Linotype" pitchFamily="18" charset="0"/>
              </a:rPr>
              <a:t>τοῖς</a:t>
            </a:r>
            <a:r>
              <a:rPr lang="el-GR" b="1" dirty="0" smtClean="0">
                <a:solidFill>
                  <a:srgbClr val="0070C0"/>
                </a:solidFill>
                <a:latin typeface="Palatino Linotype" pitchFamily="18" charset="0"/>
              </a:rPr>
              <a:t> </a:t>
            </a:r>
            <a:r>
              <a:rPr lang="el-GR" b="1" dirty="0" err="1" smtClean="0">
                <a:solidFill>
                  <a:srgbClr val="0070C0"/>
                </a:solidFill>
                <a:latin typeface="Palatino Linotype" pitchFamily="18" charset="0"/>
              </a:rPr>
              <a:t>μορίοις</a:t>
            </a:r>
            <a:r>
              <a:rPr lang="el-GR" b="1" dirty="0" smtClean="0">
                <a:solidFill>
                  <a:srgbClr val="0070C0"/>
                </a:solidFill>
                <a:latin typeface="Palatino Linotype" pitchFamily="18" charset="0"/>
              </a:rPr>
              <a:t>, δρώντων </a:t>
            </a:r>
            <a:r>
              <a:rPr lang="el-GR" b="1" dirty="0" err="1" smtClean="0">
                <a:solidFill>
                  <a:srgbClr val="0070C0"/>
                </a:solidFill>
                <a:latin typeface="Palatino Linotype" pitchFamily="18" charset="0"/>
              </a:rPr>
              <a:t>καὶ</a:t>
            </a:r>
            <a:r>
              <a:rPr lang="el-GR" b="1" dirty="0" smtClean="0">
                <a:solidFill>
                  <a:srgbClr val="0070C0"/>
                </a:solidFill>
                <a:latin typeface="Palatino Linotype" pitchFamily="18" charset="0"/>
              </a:rPr>
              <a:t> </a:t>
            </a:r>
            <a:r>
              <a:rPr lang="el-GR" b="1" dirty="0" err="1" smtClean="0">
                <a:solidFill>
                  <a:srgbClr val="0070C0"/>
                </a:solidFill>
                <a:latin typeface="Palatino Linotype" pitchFamily="18" charset="0"/>
              </a:rPr>
              <a:t>οὐ</a:t>
            </a:r>
            <a:r>
              <a:rPr lang="el-GR" b="1" dirty="0" smtClean="0">
                <a:solidFill>
                  <a:srgbClr val="0070C0"/>
                </a:solidFill>
                <a:latin typeface="Palatino Linotype" pitchFamily="18" charset="0"/>
              </a:rPr>
              <a:t> </a:t>
            </a:r>
            <a:r>
              <a:rPr lang="el-GR" b="1" dirty="0" err="1" smtClean="0">
                <a:solidFill>
                  <a:srgbClr val="0070C0"/>
                </a:solidFill>
                <a:latin typeface="Palatino Linotype" pitchFamily="18" charset="0"/>
              </a:rPr>
              <a:t>δι</a:t>
            </a:r>
            <a:r>
              <a:rPr lang="el-GR" b="1" dirty="0" smtClean="0">
                <a:solidFill>
                  <a:srgbClr val="0070C0"/>
                </a:solidFill>
                <a:latin typeface="Palatino Linotype" pitchFamily="18" charset="0"/>
              </a:rPr>
              <a:t>' </a:t>
            </a:r>
            <a:r>
              <a:rPr lang="el-GR" b="1" dirty="0" err="1" smtClean="0">
                <a:solidFill>
                  <a:srgbClr val="0070C0"/>
                </a:solidFill>
                <a:latin typeface="Palatino Linotype" pitchFamily="18" charset="0"/>
              </a:rPr>
              <a:t>ἀπαγγελίας</a:t>
            </a:r>
            <a:r>
              <a:rPr lang="el-GR" b="1" dirty="0" smtClean="0">
                <a:solidFill>
                  <a:srgbClr val="0070C0"/>
                </a:solidFill>
                <a:latin typeface="Palatino Linotype" pitchFamily="18" charset="0"/>
              </a:rPr>
              <a:t>, </a:t>
            </a:r>
            <a:r>
              <a:rPr lang="el-GR" b="1" dirty="0" err="1" smtClean="0">
                <a:solidFill>
                  <a:srgbClr val="0070C0"/>
                </a:solidFill>
                <a:latin typeface="Palatino Linotype" pitchFamily="18" charset="0"/>
              </a:rPr>
              <a:t>δι</a:t>
            </a:r>
            <a:r>
              <a:rPr lang="el-GR" b="1" dirty="0" smtClean="0">
                <a:solidFill>
                  <a:srgbClr val="0070C0"/>
                </a:solidFill>
                <a:latin typeface="Palatino Linotype" pitchFamily="18" charset="0"/>
              </a:rPr>
              <a:t>' </a:t>
            </a:r>
            <a:r>
              <a:rPr lang="el-GR" b="1" dirty="0" err="1" smtClean="0">
                <a:solidFill>
                  <a:srgbClr val="0070C0"/>
                </a:solidFill>
                <a:latin typeface="Palatino Linotype" pitchFamily="18" charset="0"/>
              </a:rPr>
              <a:t>ἐλέου</a:t>
            </a:r>
            <a:r>
              <a:rPr lang="el-GR" b="1" dirty="0" smtClean="0">
                <a:solidFill>
                  <a:srgbClr val="0070C0"/>
                </a:solidFill>
                <a:latin typeface="Palatino Linotype" pitchFamily="18" charset="0"/>
              </a:rPr>
              <a:t> </a:t>
            </a:r>
            <a:r>
              <a:rPr lang="el-GR" b="1" dirty="0" err="1" smtClean="0">
                <a:solidFill>
                  <a:srgbClr val="0070C0"/>
                </a:solidFill>
                <a:latin typeface="Palatino Linotype" pitchFamily="18" charset="0"/>
              </a:rPr>
              <a:t>καὶ</a:t>
            </a:r>
            <a:r>
              <a:rPr lang="el-GR" b="1" dirty="0" smtClean="0">
                <a:solidFill>
                  <a:srgbClr val="0070C0"/>
                </a:solidFill>
                <a:latin typeface="Palatino Linotype" pitchFamily="18" charset="0"/>
              </a:rPr>
              <a:t> φόβου </a:t>
            </a:r>
            <a:r>
              <a:rPr lang="el-GR" b="1" dirty="0" err="1" smtClean="0">
                <a:solidFill>
                  <a:srgbClr val="0070C0"/>
                </a:solidFill>
                <a:latin typeface="Palatino Linotype" pitchFamily="18" charset="0"/>
              </a:rPr>
              <a:t>περαίνουσα</a:t>
            </a:r>
            <a:r>
              <a:rPr lang="el-GR" b="1" dirty="0" smtClean="0">
                <a:solidFill>
                  <a:srgbClr val="0070C0"/>
                </a:solidFill>
                <a:latin typeface="Palatino Linotype" pitchFamily="18" charset="0"/>
              </a:rPr>
              <a:t> </a:t>
            </a:r>
            <a:r>
              <a:rPr lang="el-GR" b="1" dirty="0" err="1" smtClean="0">
                <a:solidFill>
                  <a:srgbClr val="0070C0"/>
                </a:solidFill>
                <a:latin typeface="Palatino Linotype" pitchFamily="18" charset="0"/>
              </a:rPr>
              <a:t>τὴν</a:t>
            </a:r>
            <a:r>
              <a:rPr lang="el-GR" b="1" dirty="0" smtClean="0">
                <a:solidFill>
                  <a:srgbClr val="0070C0"/>
                </a:solidFill>
                <a:latin typeface="Palatino Linotype" pitchFamily="18" charset="0"/>
              </a:rPr>
              <a:t> </a:t>
            </a:r>
            <a:r>
              <a:rPr lang="el-GR" b="1" dirty="0" err="1" smtClean="0">
                <a:solidFill>
                  <a:srgbClr val="0070C0"/>
                </a:solidFill>
                <a:latin typeface="Palatino Linotype" pitchFamily="18" charset="0"/>
              </a:rPr>
              <a:t>τῶν</a:t>
            </a:r>
            <a:r>
              <a:rPr lang="el-GR" b="1" dirty="0" smtClean="0">
                <a:solidFill>
                  <a:srgbClr val="0070C0"/>
                </a:solidFill>
                <a:latin typeface="Palatino Linotype" pitchFamily="18" charset="0"/>
              </a:rPr>
              <a:t> τοιούτων παθημάτων </a:t>
            </a:r>
            <a:r>
              <a:rPr lang="el-GR" b="1" dirty="0" err="1" smtClean="0">
                <a:solidFill>
                  <a:srgbClr val="0070C0"/>
                </a:solidFill>
                <a:latin typeface="Palatino Linotype" pitchFamily="18" charset="0"/>
              </a:rPr>
              <a:t>κάθαρσιν</a:t>
            </a:r>
            <a:r>
              <a:rPr lang="el-GR" b="1" dirty="0" smtClean="0">
                <a:solidFill>
                  <a:srgbClr val="0070C0"/>
                </a:solidFill>
                <a:latin typeface="Palatino Linotype" pitchFamily="18" charset="0"/>
              </a:rPr>
              <a:t>.</a:t>
            </a:r>
            <a:endParaRPr lang="el-GR" b="1" dirty="0">
              <a:solidFill>
                <a:srgbClr val="0070C0"/>
              </a:solidFill>
              <a:latin typeface="Palatino Linotype" pitchFamily="18" charset="0"/>
            </a:endParaRPr>
          </a:p>
        </p:txBody>
      </p:sp>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0" y="0"/>
            <a:ext cx="9144000" cy="6858000"/>
          </a:xfrm>
        </p:spPr>
        <p:txBody>
          <a:bodyPr>
            <a:normAutofit fontScale="92500" lnSpcReduction="10000"/>
          </a:bodyPr>
          <a:lstStyle/>
          <a:p>
            <a:pPr>
              <a:buNone/>
            </a:pPr>
            <a:r>
              <a:rPr lang="el-GR" dirty="0">
                <a:latin typeface="Bookman Old Style" pitchFamily="18" charset="0"/>
              </a:rPr>
              <a:t>Ο Αριστοτέλης στην </a:t>
            </a:r>
            <a:r>
              <a:rPr lang="el-GR" b="1" dirty="0">
                <a:latin typeface="Bookman Old Style" pitchFamily="18" charset="0"/>
              </a:rPr>
              <a:t>Ποιητική</a:t>
            </a:r>
            <a:r>
              <a:rPr lang="el-GR" dirty="0">
                <a:latin typeface="Bookman Old Style" pitchFamily="18" charset="0"/>
              </a:rPr>
              <a:t> του </a:t>
            </a:r>
            <a:r>
              <a:rPr lang="el-GR" sz="2200" dirty="0">
                <a:latin typeface="Bookman Old Style" pitchFamily="18" charset="0"/>
              </a:rPr>
              <a:t>(1448</a:t>
            </a:r>
            <a:r>
              <a:rPr lang="en-US" sz="2200" dirty="0">
                <a:latin typeface="Bookman Old Style" pitchFamily="18" charset="0"/>
              </a:rPr>
              <a:t>b-24 </a:t>
            </a:r>
            <a:r>
              <a:rPr lang="el-GR" sz="2200" dirty="0" err="1">
                <a:latin typeface="Bookman Old Style" pitchFamily="18" charset="0"/>
              </a:rPr>
              <a:t>κ.ε</a:t>
            </a:r>
            <a:r>
              <a:rPr lang="el-GR" sz="2200" dirty="0">
                <a:latin typeface="Bookman Old Style" pitchFamily="18" charset="0"/>
              </a:rPr>
              <a:t>) </a:t>
            </a:r>
            <a:endParaRPr lang="el-GR" sz="2200" dirty="0" smtClean="0">
              <a:latin typeface="Bookman Old Style" pitchFamily="18" charset="0"/>
            </a:endParaRPr>
          </a:p>
          <a:p>
            <a:pPr>
              <a:buNone/>
            </a:pPr>
            <a:r>
              <a:rPr lang="el-GR" dirty="0" smtClean="0">
                <a:latin typeface="Bookman Old Style" pitchFamily="18" charset="0"/>
              </a:rPr>
              <a:t>δίνει </a:t>
            </a:r>
            <a:r>
              <a:rPr lang="el-GR" dirty="0">
                <a:latin typeface="Bookman Old Style" pitchFamily="18" charset="0"/>
              </a:rPr>
              <a:t>τον ακόλουθο ορισμό της </a:t>
            </a:r>
            <a:r>
              <a:rPr lang="el-GR" dirty="0" smtClean="0">
                <a:latin typeface="Bookman Old Style" pitchFamily="18" charset="0"/>
              </a:rPr>
              <a:t>τραγωδίας:</a:t>
            </a:r>
          </a:p>
          <a:p>
            <a:pPr>
              <a:buNone/>
            </a:pPr>
            <a:endParaRPr lang="el-GR" dirty="0" smtClean="0">
              <a:latin typeface="Bookman Old Style" pitchFamily="18" charset="0"/>
            </a:endParaRPr>
          </a:p>
          <a:p>
            <a:pPr>
              <a:buNone/>
            </a:pPr>
            <a:r>
              <a:rPr lang="el-GR" dirty="0" err="1" smtClean="0">
                <a:latin typeface="Palatino Linotype" pitchFamily="18" charset="0"/>
              </a:rPr>
              <a:t>Ἔστιν</a:t>
            </a:r>
            <a:r>
              <a:rPr lang="el-GR" dirty="0" smtClean="0">
                <a:latin typeface="Palatino Linotype" pitchFamily="18" charset="0"/>
              </a:rPr>
              <a:t> </a:t>
            </a:r>
            <a:r>
              <a:rPr lang="el-GR" dirty="0" err="1" smtClean="0">
                <a:latin typeface="Palatino Linotype" pitchFamily="18" charset="0"/>
              </a:rPr>
              <a:t>οὖν</a:t>
            </a:r>
            <a:r>
              <a:rPr lang="el-GR" dirty="0" smtClean="0">
                <a:latin typeface="Palatino Linotype" pitchFamily="18" charset="0"/>
              </a:rPr>
              <a:t> </a:t>
            </a:r>
            <a:r>
              <a:rPr lang="el-GR" dirty="0" err="1" smtClean="0">
                <a:latin typeface="Palatino Linotype" pitchFamily="18" charset="0"/>
              </a:rPr>
              <a:t>τραγῳδία</a:t>
            </a:r>
            <a:r>
              <a:rPr lang="el-GR" dirty="0" smtClean="0">
                <a:latin typeface="Palatino Linotype" pitchFamily="18" charset="0"/>
              </a:rPr>
              <a:t> </a:t>
            </a:r>
          </a:p>
          <a:p>
            <a:pPr>
              <a:buNone/>
            </a:pPr>
            <a:r>
              <a:rPr lang="el-GR" b="1" dirty="0" err="1" smtClean="0">
                <a:latin typeface="Palatino Linotype" pitchFamily="18" charset="0"/>
              </a:rPr>
              <a:t>μίμησις</a:t>
            </a:r>
            <a:r>
              <a:rPr lang="el-GR" dirty="0" smtClean="0">
                <a:latin typeface="Palatino Linotype" pitchFamily="18" charset="0"/>
              </a:rPr>
              <a:t> πράξεως </a:t>
            </a:r>
          </a:p>
          <a:p>
            <a:pPr>
              <a:buNone/>
            </a:pPr>
            <a:r>
              <a:rPr lang="el-GR" b="1" dirty="0" smtClean="0">
                <a:latin typeface="Palatino Linotype" pitchFamily="18" charset="0"/>
              </a:rPr>
              <a:t>σπουδαίας</a:t>
            </a:r>
            <a:r>
              <a:rPr lang="el-GR" dirty="0" smtClean="0">
                <a:latin typeface="Palatino Linotype" pitchFamily="18" charset="0"/>
              </a:rPr>
              <a:t> </a:t>
            </a:r>
            <a:r>
              <a:rPr lang="el-GR" dirty="0" err="1" smtClean="0">
                <a:latin typeface="Palatino Linotype" pitchFamily="18" charset="0"/>
              </a:rPr>
              <a:t>καὶ</a:t>
            </a:r>
            <a:r>
              <a:rPr lang="el-GR" dirty="0" smtClean="0">
                <a:latin typeface="Palatino Linotype" pitchFamily="18" charset="0"/>
              </a:rPr>
              <a:t> </a:t>
            </a:r>
            <a:r>
              <a:rPr lang="el-GR" b="1" dirty="0" smtClean="0">
                <a:latin typeface="Palatino Linotype" pitchFamily="18" charset="0"/>
              </a:rPr>
              <a:t>τελείας</a:t>
            </a:r>
            <a:r>
              <a:rPr lang="el-GR" dirty="0" smtClean="0">
                <a:latin typeface="Palatino Linotype" pitchFamily="18" charset="0"/>
              </a:rPr>
              <a:t>,</a:t>
            </a:r>
          </a:p>
          <a:p>
            <a:pPr>
              <a:buNone/>
            </a:pPr>
            <a:r>
              <a:rPr lang="el-GR" dirty="0" smtClean="0">
                <a:latin typeface="Palatino Linotype" pitchFamily="18" charset="0"/>
              </a:rPr>
              <a:t> </a:t>
            </a:r>
            <a:r>
              <a:rPr lang="el-GR" b="1" dirty="0" smtClean="0">
                <a:latin typeface="Palatino Linotype" pitchFamily="18" charset="0"/>
              </a:rPr>
              <a:t>μέγεθος</a:t>
            </a:r>
            <a:r>
              <a:rPr lang="el-GR" dirty="0" smtClean="0">
                <a:latin typeface="Palatino Linotype" pitchFamily="18" charset="0"/>
              </a:rPr>
              <a:t> </a:t>
            </a:r>
            <a:r>
              <a:rPr lang="el-GR" dirty="0" err="1" smtClean="0">
                <a:latin typeface="Palatino Linotype" pitchFamily="18" charset="0"/>
              </a:rPr>
              <a:t>ἐχούσης</a:t>
            </a:r>
            <a:r>
              <a:rPr lang="el-GR" dirty="0" smtClean="0">
                <a:latin typeface="Palatino Linotype" pitchFamily="18" charset="0"/>
              </a:rPr>
              <a:t>, </a:t>
            </a:r>
          </a:p>
          <a:p>
            <a:pPr>
              <a:buNone/>
            </a:pPr>
            <a:r>
              <a:rPr lang="el-GR" b="1" dirty="0" err="1" smtClean="0">
                <a:latin typeface="Palatino Linotype" pitchFamily="18" charset="0"/>
              </a:rPr>
              <a:t>ἡδυσμένῳ</a:t>
            </a:r>
            <a:r>
              <a:rPr lang="el-GR" dirty="0" smtClean="0">
                <a:latin typeface="Palatino Linotype" pitchFamily="18" charset="0"/>
              </a:rPr>
              <a:t> </a:t>
            </a:r>
            <a:r>
              <a:rPr lang="el-GR" dirty="0" err="1" smtClean="0">
                <a:latin typeface="Palatino Linotype" pitchFamily="18" charset="0"/>
              </a:rPr>
              <a:t>λόγῳ</a:t>
            </a:r>
            <a:r>
              <a:rPr lang="el-GR" dirty="0" smtClean="0">
                <a:latin typeface="Palatino Linotype" pitchFamily="18" charset="0"/>
              </a:rPr>
              <a:t>, </a:t>
            </a:r>
          </a:p>
          <a:p>
            <a:pPr>
              <a:buNone/>
            </a:pPr>
            <a:r>
              <a:rPr lang="el-GR" b="1" dirty="0" err="1" smtClean="0">
                <a:latin typeface="Palatino Linotype" pitchFamily="18" charset="0"/>
              </a:rPr>
              <a:t>χωρὶς</a:t>
            </a:r>
            <a:r>
              <a:rPr lang="el-GR" dirty="0" smtClean="0">
                <a:latin typeface="Palatino Linotype" pitchFamily="18" charset="0"/>
              </a:rPr>
              <a:t> </a:t>
            </a:r>
            <a:r>
              <a:rPr lang="el-GR" dirty="0" err="1" smtClean="0">
                <a:latin typeface="Palatino Linotype" pitchFamily="18" charset="0"/>
              </a:rPr>
              <a:t>ἑκάστῳ</a:t>
            </a:r>
            <a:r>
              <a:rPr lang="el-GR" dirty="0" smtClean="0">
                <a:latin typeface="Palatino Linotype" pitchFamily="18" charset="0"/>
              </a:rPr>
              <a:t> </a:t>
            </a:r>
            <a:r>
              <a:rPr lang="el-GR" dirty="0" err="1" smtClean="0">
                <a:latin typeface="Palatino Linotype" pitchFamily="18" charset="0"/>
              </a:rPr>
              <a:t>τῶν</a:t>
            </a:r>
            <a:r>
              <a:rPr lang="el-GR" dirty="0" smtClean="0">
                <a:latin typeface="Palatino Linotype" pitchFamily="18" charset="0"/>
              </a:rPr>
              <a:t> </a:t>
            </a:r>
            <a:r>
              <a:rPr lang="el-GR" dirty="0" err="1" smtClean="0">
                <a:latin typeface="Palatino Linotype" pitchFamily="18" charset="0"/>
              </a:rPr>
              <a:t>εἰδῶν</a:t>
            </a:r>
            <a:r>
              <a:rPr lang="el-GR" dirty="0" smtClean="0">
                <a:latin typeface="Palatino Linotype" pitchFamily="18" charset="0"/>
              </a:rPr>
              <a:t> </a:t>
            </a:r>
            <a:r>
              <a:rPr lang="el-GR" dirty="0" err="1" smtClean="0">
                <a:latin typeface="Palatino Linotype" pitchFamily="18" charset="0"/>
              </a:rPr>
              <a:t>ἐν</a:t>
            </a:r>
            <a:r>
              <a:rPr lang="el-GR" dirty="0" smtClean="0">
                <a:latin typeface="Palatino Linotype" pitchFamily="18" charset="0"/>
              </a:rPr>
              <a:t> </a:t>
            </a:r>
            <a:r>
              <a:rPr lang="el-GR" dirty="0" err="1" smtClean="0">
                <a:latin typeface="Palatino Linotype" pitchFamily="18" charset="0"/>
              </a:rPr>
              <a:t>τοῖς</a:t>
            </a:r>
            <a:r>
              <a:rPr lang="el-GR" dirty="0" smtClean="0">
                <a:latin typeface="Palatino Linotype" pitchFamily="18" charset="0"/>
              </a:rPr>
              <a:t> </a:t>
            </a:r>
            <a:r>
              <a:rPr lang="el-GR" dirty="0" err="1" smtClean="0">
                <a:latin typeface="Palatino Linotype" pitchFamily="18" charset="0"/>
              </a:rPr>
              <a:t>μορίοις</a:t>
            </a:r>
            <a:r>
              <a:rPr lang="el-GR" dirty="0" smtClean="0">
                <a:latin typeface="Palatino Linotype" pitchFamily="18" charset="0"/>
              </a:rPr>
              <a:t>,</a:t>
            </a:r>
          </a:p>
          <a:p>
            <a:pPr>
              <a:buNone/>
            </a:pPr>
            <a:r>
              <a:rPr lang="el-GR" dirty="0" smtClean="0">
                <a:latin typeface="Palatino Linotype" pitchFamily="18" charset="0"/>
              </a:rPr>
              <a:t> </a:t>
            </a:r>
            <a:r>
              <a:rPr lang="el-GR" b="1" dirty="0" smtClean="0">
                <a:latin typeface="Palatino Linotype" pitchFamily="18" charset="0"/>
              </a:rPr>
              <a:t>δρώντων</a:t>
            </a:r>
            <a:r>
              <a:rPr lang="el-GR" dirty="0" smtClean="0">
                <a:latin typeface="Palatino Linotype" pitchFamily="18" charset="0"/>
              </a:rPr>
              <a:t> </a:t>
            </a:r>
            <a:r>
              <a:rPr lang="el-GR" dirty="0" err="1" smtClean="0">
                <a:latin typeface="Palatino Linotype" pitchFamily="18" charset="0"/>
              </a:rPr>
              <a:t>καὶ</a:t>
            </a:r>
            <a:r>
              <a:rPr lang="el-GR" dirty="0" smtClean="0">
                <a:latin typeface="Palatino Linotype" pitchFamily="18" charset="0"/>
              </a:rPr>
              <a:t> </a:t>
            </a:r>
            <a:r>
              <a:rPr lang="el-GR" dirty="0" err="1" smtClean="0">
                <a:latin typeface="Palatino Linotype" pitchFamily="18" charset="0"/>
              </a:rPr>
              <a:t>οὐ</a:t>
            </a:r>
            <a:r>
              <a:rPr lang="el-GR" dirty="0" smtClean="0">
                <a:latin typeface="Palatino Linotype" pitchFamily="18" charset="0"/>
              </a:rPr>
              <a:t> </a:t>
            </a:r>
            <a:r>
              <a:rPr lang="el-GR" dirty="0" err="1" smtClean="0">
                <a:latin typeface="Palatino Linotype" pitchFamily="18" charset="0"/>
              </a:rPr>
              <a:t>δι</a:t>
            </a:r>
            <a:r>
              <a:rPr lang="el-GR" dirty="0" smtClean="0">
                <a:latin typeface="Palatino Linotype" pitchFamily="18" charset="0"/>
              </a:rPr>
              <a:t>' </a:t>
            </a:r>
            <a:r>
              <a:rPr lang="el-GR" dirty="0" err="1" smtClean="0">
                <a:latin typeface="Palatino Linotype" pitchFamily="18" charset="0"/>
              </a:rPr>
              <a:t>ἀπαγγελίας</a:t>
            </a:r>
            <a:r>
              <a:rPr lang="el-GR" dirty="0" smtClean="0">
                <a:latin typeface="Palatino Linotype" pitchFamily="18" charset="0"/>
              </a:rPr>
              <a:t>,</a:t>
            </a:r>
          </a:p>
          <a:p>
            <a:pPr>
              <a:buNone/>
            </a:pPr>
            <a:r>
              <a:rPr lang="el-GR" dirty="0" smtClean="0">
                <a:latin typeface="Palatino Linotype" pitchFamily="18" charset="0"/>
              </a:rPr>
              <a:t> </a:t>
            </a:r>
            <a:r>
              <a:rPr lang="el-GR" dirty="0" err="1" smtClean="0">
                <a:latin typeface="Palatino Linotype" pitchFamily="18" charset="0"/>
              </a:rPr>
              <a:t>δι</a:t>
            </a:r>
            <a:r>
              <a:rPr lang="el-GR" dirty="0" smtClean="0">
                <a:latin typeface="Palatino Linotype" pitchFamily="18" charset="0"/>
              </a:rPr>
              <a:t>' </a:t>
            </a:r>
            <a:r>
              <a:rPr lang="el-GR" b="1" dirty="0" err="1" smtClean="0">
                <a:latin typeface="Palatino Linotype" pitchFamily="18" charset="0"/>
              </a:rPr>
              <a:t>ἐλέου</a:t>
            </a:r>
            <a:r>
              <a:rPr lang="el-GR" dirty="0" smtClean="0">
                <a:latin typeface="Palatino Linotype" pitchFamily="18" charset="0"/>
              </a:rPr>
              <a:t> </a:t>
            </a:r>
            <a:r>
              <a:rPr lang="el-GR" dirty="0" err="1" smtClean="0">
                <a:latin typeface="Palatino Linotype" pitchFamily="18" charset="0"/>
              </a:rPr>
              <a:t>καὶ</a:t>
            </a:r>
            <a:r>
              <a:rPr lang="el-GR" dirty="0" smtClean="0">
                <a:latin typeface="Palatino Linotype" pitchFamily="18" charset="0"/>
              </a:rPr>
              <a:t> </a:t>
            </a:r>
            <a:r>
              <a:rPr lang="el-GR" b="1" dirty="0" smtClean="0">
                <a:latin typeface="Palatino Linotype" pitchFamily="18" charset="0"/>
              </a:rPr>
              <a:t>φόβου</a:t>
            </a:r>
            <a:r>
              <a:rPr lang="el-GR" dirty="0" smtClean="0">
                <a:latin typeface="Palatino Linotype" pitchFamily="18" charset="0"/>
              </a:rPr>
              <a:t> </a:t>
            </a:r>
          </a:p>
          <a:p>
            <a:pPr>
              <a:buNone/>
            </a:pPr>
            <a:r>
              <a:rPr lang="el-GR" dirty="0" err="1" smtClean="0">
                <a:latin typeface="Palatino Linotype" pitchFamily="18" charset="0"/>
              </a:rPr>
              <a:t>περαίνουσα</a:t>
            </a:r>
            <a:r>
              <a:rPr lang="el-GR" dirty="0" smtClean="0">
                <a:latin typeface="Palatino Linotype" pitchFamily="18" charset="0"/>
              </a:rPr>
              <a:t> </a:t>
            </a:r>
            <a:r>
              <a:rPr lang="el-GR" dirty="0" err="1" smtClean="0">
                <a:latin typeface="Palatino Linotype" pitchFamily="18" charset="0"/>
              </a:rPr>
              <a:t>τὴν</a:t>
            </a:r>
            <a:r>
              <a:rPr lang="el-GR" dirty="0" smtClean="0">
                <a:latin typeface="Palatino Linotype" pitchFamily="18" charset="0"/>
              </a:rPr>
              <a:t> </a:t>
            </a:r>
            <a:r>
              <a:rPr lang="el-GR" dirty="0" err="1" smtClean="0">
                <a:latin typeface="Palatino Linotype" pitchFamily="18" charset="0"/>
              </a:rPr>
              <a:t>τῶν</a:t>
            </a:r>
            <a:r>
              <a:rPr lang="el-GR" dirty="0" smtClean="0">
                <a:latin typeface="Palatino Linotype" pitchFamily="18" charset="0"/>
              </a:rPr>
              <a:t> τοιούτων παθημάτων </a:t>
            </a:r>
            <a:r>
              <a:rPr lang="el-GR" b="1" dirty="0" err="1" smtClean="0">
                <a:latin typeface="Palatino Linotype" pitchFamily="18" charset="0"/>
              </a:rPr>
              <a:t>κάθαρσιν</a:t>
            </a:r>
            <a:r>
              <a:rPr lang="el-GR" dirty="0" smtClean="0">
                <a:latin typeface="Palatino Linotype" pitchFamily="18" charset="0"/>
              </a:rPr>
              <a:t>.</a:t>
            </a:r>
            <a:endParaRPr lang="el-GR" dirty="0">
              <a:latin typeface="Palatino Linotype" pitchFamily="18" charset="0"/>
            </a:endParaRPr>
          </a:p>
        </p:txBody>
      </p:sp>
    </p:spTree>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0" y="0"/>
            <a:ext cx="9144000" cy="6858000"/>
          </a:xfrm>
        </p:spPr>
        <p:txBody>
          <a:bodyPr>
            <a:normAutofit fontScale="70000" lnSpcReduction="20000"/>
          </a:bodyPr>
          <a:lstStyle/>
          <a:p>
            <a:r>
              <a:rPr lang="el-GR" dirty="0">
                <a:latin typeface="Bookman Old Style" pitchFamily="18" charset="0"/>
              </a:rPr>
              <a:t>Σύμφωνα με τον ορισμό, η </a:t>
            </a:r>
            <a:r>
              <a:rPr lang="el-GR" dirty="0" smtClean="0">
                <a:latin typeface="Bookman Old Style" pitchFamily="18" charset="0"/>
              </a:rPr>
              <a:t>τραγωδία είναι</a:t>
            </a:r>
            <a:r>
              <a:rPr lang="el-GR" dirty="0">
                <a:latin typeface="Bookman Old Style" pitchFamily="18" charset="0"/>
              </a:rPr>
              <a:t> </a:t>
            </a:r>
            <a:endParaRPr lang="el-GR" dirty="0" smtClean="0">
              <a:latin typeface="Bookman Old Style" pitchFamily="18" charset="0"/>
            </a:endParaRPr>
          </a:p>
          <a:p>
            <a:r>
              <a:rPr lang="el-GR" i="1" dirty="0" smtClean="0">
                <a:latin typeface="Bookman Old Style" pitchFamily="18" charset="0"/>
              </a:rPr>
              <a:t>απομίμηση</a:t>
            </a:r>
            <a:r>
              <a:rPr lang="el-GR" dirty="0">
                <a:latin typeface="Bookman Old Style" pitchFamily="18" charset="0"/>
              </a:rPr>
              <a:t> μιας σοβαρής και με αξιόλογο περιεχόμενο πράξης· </a:t>
            </a:r>
            <a:endParaRPr lang="el-GR" dirty="0" smtClean="0">
              <a:latin typeface="Bookman Old Style" pitchFamily="18" charset="0"/>
            </a:endParaRPr>
          </a:p>
          <a:p>
            <a:r>
              <a:rPr lang="el-GR" dirty="0" smtClean="0">
                <a:latin typeface="Bookman Old Style" pitchFamily="18" charset="0"/>
              </a:rPr>
              <a:t>είναι </a:t>
            </a:r>
            <a:r>
              <a:rPr lang="el-GR" dirty="0">
                <a:latin typeface="Bookman Old Style" pitchFamily="18" charset="0"/>
              </a:rPr>
              <a:t>αναπαράσταση της πραγματικότητας, όχι όμως πιστή και δουλική αλλά ελεύθερη και δημιουργική, με τάση εξιδανίκευσης. </a:t>
            </a:r>
            <a:endParaRPr lang="el-GR" dirty="0" smtClean="0">
              <a:latin typeface="Bookman Old Style" pitchFamily="18" charset="0"/>
            </a:endParaRPr>
          </a:p>
          <a:p>
            <a:r>
              <a:rPr lang="el-GR" dirty="0" smtClean="0">
                <a:latin typeface="Bookman Old Style" pitchFamily="18" charset="0"/>
              </a:rPr>
              <a:t>Ο </a:t>
            </a:r>
            <a:r>
              <a:rPr lang="el-GR" dirty="0">
                <a:latin typeface="Bookman Old Style" pitchFamily="18" charset="0"/>
              </a:rPr>
              <a:t>χαρακτηρισμός </a:t>
            </a:r>
            <a:r>
              <a:rPr lang="el-GR" i="1" dirty="0">
                <a:latin typeface="Bookman Old Style" pitchFamily="18" charset="0"/>
              </a:rPr>
              <a:t>τελεία</a:t>
            </a:r>
            <a:r>
              <a:rPr lang="el-GR" dirty="0">
                <a:latin typeface="Bookman Old Style" pitchFamily="18" charset="0"/>
              </a:rPr>
              <a:t> δηλώνει πως η υπόθεση της τραγωδίας έχει αρχή, μέση και τέλος, </a:t>
            </a:r>
            <a:endParaRPr lang="el-GR" dirty="0" smtClean="0">
              <a:latin typeface="Bookman Old Style" pitchFamily="18" charset="0"/>
            </a:endParaRPr>
          </a:p>
          <a:p>
            <a:r>
              <a:rPr lang="el-GR" dirty="0" smtClean="0">
                <a:latin typeface="Bookman Old Style" pitchFamily="18" charset="0"/>
              </a:rPr>
              <a:t>ενώ </a:t>
            </a:r>
            <a:r>
              <a:rPr lang="el-GR" dirty="0">
                <a:latin typeface="Bookman Old Style" pitchFamily="18" charset="0"/>
              </a:rPr>
              <a:t>το </a:t>
            </a:r>
            <a:r>
              <a:rPr lang="el-GR" i="1" dirty="0">
                <a:latin typeface="Bookman Old Style" pitchFamily="18" charset="0"/>
              </a:rPr>
              <a:t>μέγεθός</a:t>
            </a:r>
            <a:r>
              <a:rPr lang="el-GR" dirty="0">
                <a:latin typeface="Bookman Old Style" pitchFamily="18" charset="0"/>
              </a:rPr>
              <a:t> της έχει τέτοια έκταση, ώστε να μπορεί ο θεατής να έχει πλήρη εποπτεία, σαφή αντίληψη και του συνόλου του έργου και των επιμέρους</a:t>
            </a:r>
            <a:r>
              <a:rPr lang="el-GR" dirty="0" smtClean="0">
                <a:latin typeface="Bookman Old Style" pitchFamily="18" charset="0"/>
              </a:rPr>
              <a:t>.</a:t>
            </a:r>
          </a:p>
          <a:p>
            <a:r>
              <a:rPr lang="el-GR" dirty="0" smtClean="0">
                <a:latin typeface="Bookman Old Style" pitchFamily="18" charset="0"/>
              </a:rPr>
              <a:t> </a:t>
            </a:r>
            <a:r>
              <a:rPr lang="el-GR" dirty="0">
                <a:latin typeface="Bookman Old Style" pitchFamily="18" charset="0"/>
              </a:rPr>
              <a:t>Εξάλλου η μίμηση γίνεται με λόγο </a:t>
            </a:r>
            <a:r>
              <a:rPr lang="el-GR" i="1" dirty="0" err="1">
                <a:latin typeface="Bookman Old Style" pitchFamily="18" charset="0"/>
              </a:rPr>
              <a:t>ἡδυσμένο</a:t>
            </a:r>
            <a:r>
              <a:rPr lang="el-GR" dirty="0">
                <a:latin typeface="Bookman Old Style" pitchFamily="18" charset="0"/>
              </a:rPr>
              <a:t>, που έχει δηλαδή ρυθμό, αρμονία και μελωδία</a:t>
            </a:r>
            <a:r>
              <a:rPr lang="el-GR" dirty="0" smtClean="0">
                <a:latin typeface="Bookman Old Style" pitchFamily="18" charset="0"/>
              </a:rPr>
              <a:t>·</a:t>
            </a:r>
          </a:p>
          <a:p>
            <a:r>
              <a:rPr lang="el-GR" dirty="0" smtClean="0">
                <a:latin typeface="Bookman Old Style" pitchFamily="18" charset="0"/>
              </a:rPr>
              <a:t> </a:t>
            </a:r>
            <a:r>
              <a:rPr lang="el-GR" dirty="0">
                <a:latin typeface="Bookman Old Style" pitchFamily="18" charset="0"/>
              </a:rPr>
              <a:t>όμως αυτά τα στοιχεία δε διασκορπίζονται με τον ίδιο τρόπο σε όλο το έργο, αλλά όπου ταιριάζει το καθένα</a:t>
            </a:r>
            <a:r>
              <a:rPr lang="el-GR" dirty="0" smtClean="0">
                <a:latin typeface="Bookman Old Style" pitchFamily="18" charset="0"/>
              </a:rPr>
              <a:t>.</a:t>
            </a:r>
          </a:p>
          <a:p>
            <a:r>
              <a:rPr lang="el-GR" dirty="0" smtClean="0">
                <a:latin typeface="Bookman Old Style" pitchFamily="18" charset="0"/>
              </a:rPr>
              <a:t> </a:t>
            </a:r>
            <a:r>
              <a:rPr lang="el-GR" dirty="0">
                <a:latin typeface="Bookman Old Style" pitchFamily="18" charset="0"/>
              </a:rPr>
              <a:t>Χαρακτηριστικό γνώρισμα της τραγωδίας είναι η </a:t>
            </a:r>
            <a:r>
              <a:rPr lang="el-GR" i="1" dirty="0">
                <a:latin typeface="Bookman Old Style" pitchFamily="18" charset="0"/>
              </a:rPr>
              <a:t>δράση</a:t>
            </a:r>
            <a:r>
              <a:rPr lang="el-GR" dirty="0">
                <a:latin typeface="Bookman Old Style" pitchFamily="18" charset="0"/>
              </a:rPr>
              <a:t>. Οι υποκριτές δεν απαγγέλλουν απλώς, αλλά μιμούνται τους ήρωες του έργου τους οποίους υποδύονται. Όπως ερμηνεύει εύστοχα ο T.S. </a:t>
            </a:r>
            <a:r>
              <a:rPr lang="el-GR" dirty="0" err="1">
                <a:latin typeface="Bookman Old Style" pitchFamily="18" charset="0"/>
              </a:rPr>
              <a:t>Eliot</a:t>
            </a:r>
            <a:r>
              <a:rPr lang="el-GR" dirty="0">
                <a:latin typeface="Bookman Old Style" pitchFamily="18" charset="0"/>
              </a:rPr>
              <a:t>, «πίσω από τον τραγικό λόγο βρίσκεται η δραματική ενέργεια, η χροιά της φωνής, το ανασηκωμένο χέρι ή ο τεντωμένος μυς, και η ιδιαίτερη συγκίνηση».</a:t>
            </a:r>
          </a:p>
        </p:txBody>
      </p:sp>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sz="half" idx="4294967295"/>
          </p:nvPr>
        </p:nvSpPr>
        <p:spPr>
          <a:xfrm>
            <a:off x="0" y="0"/>
            <a:ext cx="4355976" cy="6858000"/>
          </a:xfrm>
        </p:spPr>
        <p:txBody>
          <a:bodyPr>
            <a:normAutofit/>
          </a:bodyPr>
          <a:lstStyle/>
          <a:p>
            <a:pPr>
              <a:buNone/>
            </a:pPr>
            <a:r>
              <a:rPr lang="el-GR" sz="1800" dirty="0" err="1" smtClean="0">
                <a:latin typeface="Palatino Linotype" pitchFamily="18" charset="0"/>
              </a:rPr>
              <a:t>Ἔστιν</a:t>
            </a:r>
            <a:r>
              <a:rPr lang="el-GR" sz="1800" dirty="0" smtClean="0">
                <a:latin typeface="Palatino Linotype" pitchFamily="18" charset="0"/>
              </a:rPr>
              <a:t> </a:t>
            </a:r>
            <a:r>
              <a:rPr lang="el-GR" sz="1800" dirty="0" err="1" smtClean="0">
                <a:latin typeface="Palatino Linotype" pitchFamily="18" charset="0"/>
              </a:rPr>
              <a:t>οὖν</a:t>
            </a:r>
            <a:r>
              <a:rPr lang="el-GR" sz="1800" dirty="0" smtClean="0">
                <a:latin typeface="Palatino Linotype" pitchFamily="18" charset="0"/>
              </a:rPr>
              <a:t> </a:t>
            </a:r>
            <a:r>
              <a:rPr lang="el-GR" sz="1800" dirty="0" err="1" smtClean="0">
                <a:latin typeface="Palatino Linotype" pitchFamily="18" charset="0"/>
              </a:rPr>
              <a:t>τραγῳδία</a:t>
            </a:r>
            <a:r>
              <a:rPr lang="el-GR" sz="1800" dirty="0" smtClean="0">
                <a:latin typeface="Palatino Linotype" pitchFamily="18" charset="0"/>
              </a:rPr>
              <a:t> </a:t>
            </a:r>
          </a:p>
          <a:p>
            <a:pPr>
              <a:buNone/>
            </a:pPr>
            <a:r>
              <a:rPr lang="el-GR" sz="1800" b="1" dirty="0" err="1" smtClean="0">
                <a:latin typeface="Palatino Linotype" pitchFamily="18" charset="0"/>
              </a:rPr>
              <a:t>μίμησις</a:t>
            </a:r>
            <a:r>
              <a:rPr lang="el-GR" sz="1800" dirty="0" smtClean="0">
                <a:latin typeface="Palatino Linotype" pitchFamily="18" charset="0"/>
              </a:rPr>
              <a:t> πράξεως </a:t>
            </a:r>
            <a:r>
              <a:rPr lang="el-GR" sz="1800" b="1" dirty="0" smtClean="0">
                <a:latin typeface="Palatino Linotype" pitchFamily="18" charset="0"/>
              </a:rPr>
              <a:t>σπουδαίας</a:t>
            </a:r>
            <a:r>
              <a:rPr lang="el-GR" sz="1800" dirty="0" smtClean="0">
                <a:latin typeface="Palatino Linotype" pitchFamily="18" charset="0"/>
              </a:rPr>
              <a:t> </a:t>
            </a:r>
            <a:endParaRPr lang="en-US" sz="1800" dirty="0" smtClean="0">
              <a:latin typeface="Palatino Linotype" pitchFamily="18" charset="0"/>
            </a:endParaRPr>
          </a:p>
          <a:p>
            <a:pPr>
              <a:buNone/>
            </a:pPr>
            <a:endParaRPr lang="el-GR" sz="1800" dirty="0" smtClean="0">
              <a:latin typeface="Palatino Linotype" pitchFamily="18" charset="0"/>
            </a:endParaRPr>
          </a:p>
          <a:p>
            <a:pPr>
              <a:buNone/>
            </a:pPr>
            <a:endParaRPr lang="el-GR" sz="1800" b="1" dirty="0" smtClean="0">
              <a:latin typeface="Palatino Linotype" pitchFamily="18" charset="0"/>
            </a:endParaRPr>
          </a:p>
          <a:p>
            <a:pPr>
              <a:buNone/>
            </a:pPr>
            <a:endParaRPr lang="el-GR" sz="1800" b="1" dirty="0" smtClean="0">
              <a:latin typeface="Palatino Linotype" pitchFamily="18" charset="0"/>
            </a:endParaRPr>
          </a:p>
          <a:p>
            <a:pPr>
              <a:buNone/>
            </a:pPr>
            <a:r>
              <a:rPr lang="el-GR" sz="1800" dirty="0" err="1" smtClean="0">
                <a:latin typeface="Palatino Linotype" pitchFamily="18" charset="0"/>
              </a:rPr>
              <a:t>καὶ</a:t>
            </a:r>
            <a:r>
              <a:rPr lang="el-GR" sz="1800" dirty="0" smtClean="0">
                <a:latin typeface="Palatino Linotype" pitchFamily="18" charset="0"/>
              </a:rPr>
              <a:t> </a:t>
            </a:r>
            <a:r>
              <a:rPr lang="el-GR" sz="1800" b="1" dirty="0" smtClean="0">
                <a:latin typeface="Palatino Linotype" pitchFamily="18" charset="0"/>
              </a:rPr>
              <a:t>τελείας</a:t>
            </a:r>
            <a:r>
              <a:rPr lang="el-GR" sz="1800" dirty="0" smtClean="0">
                <a:latin typeface="Palatino Linotype" pitchFamily="18" charset="0"/>
              </a:rPr>
              <a:t>,</a:t>
            </a:r>
          </a:p>
          <a:p>
            <a:pPr>
              <a:buNone/>
            </a:pPr>
            <a:r>
              <a:rPr lang="el-GR" sz="1800" dirty="0" smtClean="0">
                <a:latin typeface="Palatino Linotype" pitchFamily="18" charset="0"/>
              </a:rPr>
              <a:t> </a:t>
            </a:r>
            <a:endParaRPr lang="en-US" sz="1800" dirty="0" smtClean="0">
              <a:latin typeface="Palatino Linotype" pitchFamily="18" charset="0"/>
            </a:endParaRPr>
          </a:p>
          <a:p>
            <a:pPr>
              <a:buNone/>
            </a:pPr>
            <a:r>
              <a:rPr lang="el-GR" sz="1800" b="1" dirty="0" smtClean="0">
                <a:latin typeface="Palatino Linotype" pitchFamily="18" charset="0"/>
              </a:rPr>
              <a:t>μέγεθος</a:t>
            </a:r>
            <a:r>
              <a:rPr lang="el-GR" sz="1800" dirty="0" smtClean="0">
                <a:latin typeface="Palatino Linotype" pitchFamily="18" charset="0"/>
              </a:rPr>
              <a:t> </a:t>
            </a:r>
            <a:r>
              <a:rPr lang="el-GR" sz="1800" dirty="0" err="1" smtClean="0">
                <a:latin typeface="Palatino Linotype" pitchFamily="18" charset="0"/>
              </a:rPr>
              <a:t>ἐχούσης</a:t>
            </a:r>
            <a:r>
              <a:rPr lang="el-GR" sz="1800" dirty="0" smtClean="0">
                <a:latin typeface="Palatino Linotype" pitchFamily="18" charset="0"/>
              </a:rPr>
              <a:t>, </a:t>
            </a:r>
          </a:p>
          <a:p>
            <a:pPr>
              <a:buNone/>
            </a:pPr>
            <a:endParaRPr lang="en-US" sz="1800" b="1" dirty="0" smtClean="0">
              <a:latin typeface="Palatino Linotype" pitchFamily="18" charset="0"/>
            </a:endParaRPr>
          </a:p>
          <a:p>
            <a:pPr>
              <a:buNone/>
            </a:pPr>
            <a:endParaRPr lang="el-GR" sz="1800" b="1" dirty="0" smtClean="0">
              <a:latin typeface="Palatino Linotype" pitchFamily="18" charset="0"/>
            </a:endParaRPr>
          </a:p>
          <a:p>
            <a:pPr>
              <a:buNone/>
            </a:pPr>
            <a:r>
              <a:rPr lang="el-GR" sz="1800" b="1" dirty="0" err="1" smtClean="0">
                <a:latin typeface="Palatino Linotype" pitchFamily="18" charset="0"/>
              </a:rPr>
              <a:t>ἡδυσμένῳ</a:t>
            </a:r>
            <a:r>
              <a:rPr lang="el-GR" sz="1800" dirty="0" smtClean="0">
                <a:latin typeface="Palatino Linotype" pitchFamily="18" charset="0"/>
              </a:rPr>
              <a:t> </a:t>
            </a:r>
            <a:r>
              <a:rPr lang="el-GR" sz="1800" dirty="0" err="1" smtClean="0">
                <a:latin typeface="Palatino Linotype" pitchFamily="18" charset="0"/>
              </a:rPr>
              <a:t>λόγῳ</a:t>
            </a:r>
            <a:r>
              <a:rPr lang="el-GR" sz="1800" dirty="0" smtClean="0">
                <a:latin typeface="Palatino Linotype" pitchFamily="18" charset="0"/>
              </a:rPr>
              <a:t>, </a:t>
            </a:r>
          </a:p>
          <a:p>
            <a:pPr>
              <a:buNone/>
            </a:pPr>
            <a:endParaRPr lang="el-GR" sz="1800" b="1" dirty="0" smtClean="0">
              <a:latin typeface="Palatino Linotype" pitchFamily="18" charset="0"/>
            </a:endParaRPr>
          </a:p>
          <a:p>
            <a:pPr>
              <a:buNone/>
            </a:pPr>
            <a:r>
              <a:rPr lang="el-GR" sz="1800" b="1" dirty="0" err="1" smtClean="0">
                <a:latin typeface="Palatino Linotype" pitchFamily="18" charset="0"/>
              </a:rPr>
              <a:t>χωρὶς</a:t>
            </a:r>
            <a:r>
              <a:rPr lang="el-GR" sz="1800" dirty="0" smtClean="0">
                <a:latin typeface="Palatino Linotype" pitchFamily="18" charset="0"/>
              </a:rPr>
              <a:t> </a:t>
            </a:r>
            <a:r>
              <a:rPr lang="el-GR" sz="1800" dirty="0" err="1" smtClean="0">
                <a:latin typeface="Palatino Linotype" pitchFamily="18" charset="0"/>
              </a:rPr>
              <a:t>ἑκάστῳ</a:t>
            </a:r>
            <a:r>
              <a:rPr lang="el-GR" sz="1800" dirty="0" smtClean="0">
                <a:latin typeface="Palatino Linotype" pitchFamily="18" charset="0"/>
              </a:rPr>
              <a:t> </a:t>
            </a:r>
            <a:r>
              <a:rPr lang="el-GR" sz="1800" dirty="0" err="1" smtClean="0">
                <a:latin typeface="Palatino Linotype" pitchFamily="18" charset="0"/>
              </a:rPr>
              <a:t>τῶν</a:t>
            </a:r>
            <a:r>
              <a:rPr lang="el-GR" sz="1800" dirty="0" smtClean="0">
                <a:latin typeface="Palatino Linotype" pitchFamily="18" charset="0"/>
              </a:rPr>
              <a:t> </a:t>
            </a:r>
            <a:r>
              <a:rPr lang="el-GR" sz="1800" dirty="0" err="1" smtClean="0">
                <a:latin typeface="Palatino Linotype" pitchFamily="18" charset="0"/>
              </a:rPr>
              <a:t>εἰδῶν</a:t>
            </a:r>
            <a:r>
              <a:rPr lang="el-GR" sz="1800" dirty="0" smtClean="0">
                <a:latin typeface="Palatino Linotype" pitchFamily="18" charset="0"/>
              </a:rPr>
              <a:t> </a:t>
            </a:r>
            <a:r>
              <a:rPr lang="el-GR" sz="1800" dirty="0" err="1" smtClean="0">
                <a:latin typeface="Palatino Linotype" pitchFamily="18" charset="0"/>
              </a:rPr>
              <a:t>ἐν</a:t>
            </a:r>
            <a:r>
              <a:rPr lang="el-GR" sz="1800" dirty="0" smtClean="0">
                <a:latin typeface="Palatino Linotype" pitchFamily="18" charset="0"/>
              </a:rPr>
              <a:t> </a:t>
            </a:r>
            <a:r>
              <a:rPr lang="el-GR" sz="1800" dirty="0" err="1" smtClean="0">
                <a:latin typeface="Palatino Linotype" pitchFamily="18" charset="0"/>
              </a:rPr>
              <a:t>τοῖς</a:t>
            </a:r>
            <a:r>
              <a:rPr lang="el-GR" sz="1800" dirty="0" smtClean="0">
                <a:latin typeface="Palatino Linotype" pitchFamily="18" charset="0"/>
              </a:rPr>
              <a:t> </a:t>
            </a:r>
            <a:r>
              <a:rPr lang="el-GR" sz="1800" dirty="0" err="1" smtClean="0">
                <a:latin typeface="Palatino Linotype" pitchFamily="18" charset="0"/>
              </a:rPr>
              <a:t>μορίοις</a:t>
            </a:r>
            <a:r>
              <a:rPr lang="el-GR" sz="1800" dirty="0" smtClean="0">
                <a:latin typeface="Palatino Linotype" pitchFamily="18" charset="0"/>
              </a:rPr>
              <a:t>,</a:t>
            </a:r>
          </a:p>
          <a:p>
            <a:pPr>
              <a:buNone/>
            </a:pPr>
            <a:r>
              <a:rPr lang="el-GR" sz="1800" dirty="0" smtClean="0">
                <a:latin typeface="Palatino Linotype" pitchFamily="18" charset="0"/>
              </a:rPr>
              <a:t> </a:t>
            </a:r>
            <a:endParaRPr lang="en-US" sz="1800" dirty="0" smtClean="0">
              <a:latin typeface="Palatino Linotype" pitchFamily="18" charset="0"/>
            </a:endParaRPr>
          </a:p>
          <a:p>
            <a:pPr>
              <a:buNone/>
            </a:pPr>
            <a:r>
              <a:rPr lang="el-GR" sz="1800" b="1" dirty="0" smtClean="0">
                <a:latin typeface="Palatino Linotype" pitchFamily="18" charset="0"/>
              </a:rPr>
              <a:t>δρώντων</a:t>
            </a:r>
            <a:r>
              <a:rPr lang="el-GR" sz="1800" dirty="0" smtClean="0">
                <a:latin typeface="Palatino Linotype" pitchFamily="18" charset="0"/>
              </a:rPr>
              <a:t> </a:t>
            </a:r>
            <a:r>
              <a:rPr lang="el-GR" sz="1800" dirty="0" err="1" smtClean="0">
                <a:latin typeface="Palatino Linotype" pitchFamily="18" charset="0"/>
              </a:rPr>
              <a:t>καὶ</a:t>
            </a:r>
            <a:r>
              <a:rPr lang="el-GR" sz="1800" dirty="0" smtClean="0">
                <a:latin typeface="Palatino Linotype" pitchFamily="18" charset="0"/>
              </a:rPr>
              <a:t> </a:t>
            </a:r>
            <a:r>
              <a:rPr lang="el-GR" sz="1800" dirty="0" err="1" smtClean="0">
                <a:latin typeface="Palatino Linotype" pitchFamily="18" charset="0"/>
              </a:rPr>
              <a:t>οὐ</a:t>
            </a:r>
            <a:r>
              <a:rPr lang="el-GR" sz="1800" dirty="0" smtClean="0">
                <a:latin typeface="Palatino Linotype" pitchFamily="18" charset="0"/>
              </a:rPr>
              <a:t> </a:t>
            </a:r>
            <a:r>
              <a:rPr lang="el-GR" sz="1800" dirty="0" err="1" smtClean="0">
                <a:latin typeface="Palatino Linotype" pitchFamily="18" charset="0"/>
              </a:rPr>
              <a:t>δι</a:t>
            </a:r>
            <a:r>
              <a:rPr lang="el-GR" sz="1800" dirty="0" smtClean="0">
                <a:latin typeface="Palatino Linotype" pitchFamily="18" charset="0"/>
              </a:rPr>
              <a:t>' </a:t>
            </a:r>
            <a:r>
              <a:rPr lang="el-GR" sz="1800" dirty="0" err="1" smtClean="0">
                <a:latin typeface="Palatino Linotype" pitchFamily="18" charset="0"/>
              </a:rPr>
              <a:t>ἀπαγγελίας</a:t>
            </a:r>
            <a:r>
              <a:rPr lang="el-GR" sz="1800" dirty="0" smtClean="0">
                <a:latin typeface="Palatino Linotype" pitchFamily="18" charset="0"/>
              </a:rPr>
              <a:t>,</a:t>
            </a:r>
          </a:p>
          <a:p>
            <a:pPr>
              <a:buNone/>
            </a:pPr>
            <a:r>
              <a:rPr lang="el-GR" sz="1800" dirty="0" smtClean="0">
                <a:latin typeface="Palatino Linotype" pitchFamily="18" charset="0"/>
              </a:rPr>
              <a:t> </a:t>
            </a:r>
            <a:r>
              <a:rPr lang="el-GR" sz="1800" dirty="0" err="1" smtClean="0">
                <a:latin typeface="Palatino Linotype" pitchFamily="18" charset="0"/>
              </a:rPr>
              <a:t>δι</a:t>
            </a:r>
            <a:r>
              <a:rPr lang="el-GR" sz="1800" dirty="0" smtClean="0">
                <a:latin typeface="Palatino Linotype" pitchFamily="18" charset="0"/>
              </a:rPr>
              <a:t>' </a:t>
            </a:r>
            <a:r>
              <a:rPr lang="el-GR" sz="1800" b="1" dirty="0" err="1" smtClean="0">
                <a:latin typeface="Palatino Linotype" pitchFamily="18" charset="0"/>
              </a:rPr>
              <a:t>ἐλέου</a:t>
            </a:r>
            <a:r>
              <a:rPr lang="el-GR" sz="1800" dirty="0" smtClean="0">
                <a:latin typeface="Palatino Linotype" pitchFamily="18" charset="0"/>
              </a:rPr>
              <a:t> </a:t>
            </a:r>
            <a:r>
              <a:rPr lang="el-GR" sz="1800" dirty="0" err="1" smtClean="0">
                <a:latin typeface="Palatino Linotype" pitchFamily="18" charset="0"/>
              </a:rPr>
              <a:t>καὶ</a:t>
            </a:r>
            <a:r>
              <a:rPr lang="el-GR" sz="1800" dirty="0" smtClean="0">
                <a:latin typeface="Palatino Linotype" pitchFamily="18" charset="0"/>
              </a:rPr>
              <a:t> </a:t>
            </a:r>
            <a:r>
              <a:rPr lang="el-GR" sz="1800" b="1" dirty="0" smtClean="0">
                <a:latin typeface="Palatino Linotype" pitchFamily="18" charset="0"/>
              </a:rPr>
              <a:t>φόβου</a:t>
            </a:r>
            <a:r>
              <a:rPr lang="el-GR" sz="1800" dirty="0" smtClean="0">
                <a:latin typeface="Palatino Linotype" pitchFamily="18" charset="0"/>
              </a:rPr>
              <a:t> </a:t>
            </a:r>
          </a:p>
          <a:p>
            <a:pPr>
              <a:buNone/>
            </a:pPr>
            <a:endParaRPr lang="en-US" sz="1800" dirty="0" smtClean="0">
              <a:latin typeface="Palatino Linotype" pitchFamily="18" charset="0"/>
            </a:endParaRPr>
          </a:p>
          <a:p>
            <a:pPr>
              <a:buNone/>
            </a:pPr>
            <a:r>
              <a:rPr lang="el-GR" sz="1800" dirty="0" err="1" smtClean="0">
                <a:latin typeface="Palatino Linotype" pitchFamily="18" charset="0"/>
              </a:rPr>
              <a:t>περαίνουσα</a:t>
            </a:r>
            <a:r>
              <a:rPr lang="el-GR" sz="1800" dirty="0" smtClean="0">
                <a:latin typeface="Palatino Linotype" pitchFamily="18" charset="0"/>
              </a:rPr>
              <a:t> </a:t>
            </a:r>
            <a:r>
              <a:rPr lang="el-GR" sz="1800" dirty="0" err="1" smtClean="0">
                <a:latin typeface="Palatino Linotype" pitchFamily="18" charset="0"/>
              </a:rPr>
              <a:t>τὴν</a:t>
            </a:r>
            <a:r>
              <a:rPr lang="el-GR" sz="1800" dirty="0" smtClean="0">
                <a:latin typeface="Palatino Linotype" pitchFamily="18" charset="0"/>
              </a:rPr>
              <a:t> </a:t>
            </a:r>
            <a:r>
              <a:rPr lang="el-GR" sz="1800" dirty="0" err="1" smtClean="0">
                <a:latin typeface="Palatino Linotype" pitchFamily="18" charset="0"/>
              </a:rPr>
              <a:t>τῶν</a:t>
            </a:r>
            <a:r>
              <a:rPr lang="el-GR" sz="1800" dirty="0" smtClean="0">
                <a:latin typeface="Palatino Linotype" pitchFamily="18" charset="0"/>
              </a:rPr>
              <a:t> τοιούτων παθημάτων </a:t>
            </a:r>
            <a:r>
              <a:rPr lang="el-GR" sz="1800" b="1" dirty="0" err="1" smtClean="0">
                <a:latin typeface="Palatino Linotype" pitchFamily="18" charset="0"/>
              </a:rPr>
              <a:t>κάθαρσιν</a:t>
            </a:r>
            <a:r>
              <a:rPr lang="el-GR" sz="1800" dirty="0" smtClean="0">
                <a:latin typeface="Palatino Linotype" pitchFamily="18" charset="0"/>
              </a:rPr>
              <a:t>.</a:t>
            </a:r>
          </a:p>
          <a:p>
            <a:endParaRPr lang="el-GR" dirty="0"/>
          </a:p>
        </p:txBody>
      </p:sp>
      <p:sp>
        <p:nvSpPr>
          <p:cNvPr id="6" name="5 - Θέση περιεχομένου"/>
          <p:cNvSpPr>
            <a:spLocks noGrp="1"/>
          </p:cNvSpPr>
          <p:nvPr>
            <p:ph sz="quarter" idx="4294967295"/>
          </p:nvPr>
        </p:nvSpPr>
        <p:spPr>
          <a:xfrm>
            <a:off x="3923928" y="0"/>
            <a:ext cx="5220072" cy="6858000"/>
          </a:xfrm>
        </p:spPr>
        <p:txBody>
          <a:bodyPr>
            <a:normAutofit fontScale="55000" lnSpcReduction="20000"/>
          </a:bodyPr>
          <a:lstStyle/>
          <a:p>
            <a:r>
              <a:rPr lang="el-GR" dirty="0" smtClean="0">
                <a:latin typeface="Bookman Old Style" pitchFamily="18" charset="0"/>
              </a:rPr>
              <a:t>Σύμφωνα με τον ορισμό, η τραγωδία είναι </a:t>
            </a:r>
          </a:p>
          <a:p>
            <a:r>
              <a:rPr lang="el-GR" i="1" u="sng" dirty="0" smtClean="0">
                <a:latin typeface="Bookman Old Style" pitchFamily="18" charset="0"/>
              </a:rPr>
              <a:t>απομίμηση</a:t>
            </a:r>
            <a:r>
              <a:rPr lang="el-GR" dirty="0" smtClean="0">
                <a:latin typeface="Bookman Old Style" pitchFamily="18" charset="0"/>
              </a:rPr>
              <a:t> μιας σοβαρής και με αξιόλογο περιεχόμενο πράξης· </a:t>
            </a:r>
          </a:p>
          <a:p>
            <a:r>
              <a:rPr lang="el-GR" dirty="0" smtClean="0">
                <a:latin typeface="Bookman Old Style" pitchFamily="18" charset="0"/>
              </a:rPr>
              <a:t>είναι αναπαράσταση της πραγματικότητας, όχι όμως πιστή και δουλική αλλά ελεύθερη και δημιουργική, με τάση εξιδανίκευσης. </a:t>
            </a:r>
          </a:p>
          <a:p>
            <a:r>
              <a:rPr lang="el-GR" dirty="0" smtClean="0">
                <a:latin typeface="Bookman Old Style" pitchFamily="18" charset="0"/>
              </a:rPr>
              <a:t>Ο χαρακτηρισμός </a:t>
            </a:r>
            <a:r>
              <a:rPr lang="el-GR" i="1" dirty="0" smtClean="0">
                <a:latin typeface="Bookman Old Style" pitchFamily="18" charset="0"/>
              </a:rPr>
              <a:t>τελεία</a:t>
            </a:r>
            <a:r>
              <a:rPr lang="el-GR" dirty="0" smtClean="0">
                <a:latin typeface="Bookman Old Style" pitchFamily="18" charset="0"/>
              </a:rPr>
              <a:t> δηλώνει πως η υπόθεση της τραγωδίας έχει αρχή, μέση και τέλος, </a:t>
            </a:r>
          </a:p>
          <a:p>
            <a:r>
              <a:rPr lang="el-GR" dirty="0" smtClean="0">
                <a:latin typeface="Bookman Old Style" pitchFamily="18" charset="0"/>
              </a:rPr>
              <a:t>ενώ το </a:t>
            </a:r>
            <a:r>
              <a:rPr lang="el-GR" i="1" dirty="0" smtClean="0">
                <a:latin typeface="Bookman Old Style" pitchFamily="18" charset="0"/>
              </a:rPr>
              <a:t>μέγεθός</a:t>
            </a:r>
            <a:r>
              <a:rPr lang="el-GR" dirty="0" smtClean="0">
                <a:latin typeface="Bookman Old Style" pitchFamily="18" charset="0"/>
              </a:rPr>
              <a:t> της έχει τέτοια έκταση, ώστε να μπορεί ο θεατής να έχει πλήρη εποπτεία, σαφή αντίληψη και του συνόλου του έργου και των επιμέρους.</a:t>
            </a:r>
          </a:p>
          <a:p>
            <a:r>
              <a:rPr lang="el-GR" dirty="0" smtClean="0">
                <a:latin typeface="Bookman Old Style" pitchFamily="18" charset="0"/>
              </a:rPr>
              <a:t> Εξάλλου η μίμηση γίνεται με λόγο </a:t>
            </a:r>
            <a:r>
              <a:rPr lang="el-GR" i="1" dirty="0" err="1" smtClean="0">
                <a:latin typeface="Bookman Old Style" pitchFamily="18" charset="0"/>
              </a:rPr>
              <a:t>ἡδυσμένο</a:t>
            </a:r>
            <a:r>
              <a:rPr lang="el-GR" dirty="0" smtClean="0">
                <a:latin typeface="Bookman Old Style" pitchFamily="18" charset="0"/>
              </a:rPr>
              <a:t>, που έχει δηλαδή ρυθμό, αρμονία και μελωδία·</a:t>
            </a:r>
          </a:p>
          <a:p>
            <a:r>
              <a:rPr lang="el-GR" dirty="0" smtClean="0">
                <a:latin typeface="Bookman Old Style" pitchFamily="18" charset="0"/>
              </a:rPr>
              <a:t> όμως αυτά τα στοιχεία δε διασκορπίζονται με τον ίδιο τρόπο σε όλο το έργο, αλλά όπου ταιριάζει το καθένα.</a:t>
            </a:r>
          </a:p>
          <a:p>
            <a:r>
              <a:rPr lang="el-GR" dirty="0" smtClean="0">
                <a:latin typeface="Bookman Old Style" pitchFamily="18" charset="0"/>
              </a:rPr>
              <a:t> Χαρακτηριστικό γνώρισμα της τραγωδίας είναι η </a:t>
            </a:r>
            <a:r>
              <a:rPr lang="el-GR" i="1" dirty="0" smtClean="0">
                <a:latin typeface="Bookman Old Style" pitchFamily="18" charset="0"/>
              </a:rPr>
              <a:t>δράση</a:t>
            </a:r>
            <a:r>
              <a:rPr lang="el-GR" dirty="0" smtClean="0">
                <a:latin typeface="Bookman Old Style" pitchFamily="18" charset="0"/>
              </a:rPr>
              <a:t>. Οι υποκριτές δεν απαγγέλλουν απλώς, αλλά μιμούνται τους ήρωες του έργου τους οποίους υποδύονται. Όπως ερμηνεύει εύστοχα ο T.S. </a:t>
            </a:r>
            <a:r>
              <a:rPr lang="el-GR" dirty="0" err="1" smtClean="0">
                <a:latin typeface="Bookman Old Style" pitchFamily="18" charset="0"/>
              </a:rPr>
              <a:t>Eliot</a:t>
            </a:r>
            <a:r>
              <a:rPr lang="el-GR" dirty="0" smtClean="0">
                <a:latin typeface="Bookman Old Style" pitchFamily="18" charset="0"/>
              </a:rPr>
              <a:t>, «πίσω από τον τραγικό λόγο βρίσκεται η δραματική ενέργεια, η χροιά της φωνής, το ανασηκωμένο χέρι ή ο τεντωμένος μυς, και η ιδιαίτερη συγκίνηση».</a:t>
            </a:r>
          </a:p>
          <a:p>
            <a:endParaRPr lang="el-GR" dirty="0"/>
          </a:p>
        </p:txBody>
      </p:sp>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a:xfrm>
            <a:off x="0" y="0"/>
            <a:ext cx="9144000" cy="6858000"/>
          </a:xfrm>
        </p:spPr>
        <p:txBody>
          <a:bodyPr>
            <a:normAutofit fontScale="85000" lnSpcReduction="20000"/>
          </a:bodyPr>
          <a:lstStyle/>
          <a:p>
            <a:r>
              <a:rPr lang="el-GR" dirty="0">
                <a:latin typeface="Bookman Old Style" pitchFamily="18" charset="0"/>
              </a:rPr>
              <a:t>Σκοπός της τραγωδίας είναι να οδηγήσει τον θεατή, μέσα από τον </a:t>
            </a:r>
            <a:r>
              <a:rPr lang="el-GR" b="1" i="1" dirty="0" err="1">
                <a:latin typeface="Bookman Old Style" pitchFamily="18" charset="0"/>
              </a:rPr>
              <a:t>ἔλεο</a:t>
            </a:r>
            <a:r>
              <a:rPr lang="el-GR" dirty="0">
                <a:latin typeface="Bookman Old Style" pitchFamily="18" charset="0"/>
              </a:rPr>
              <a:t> και τον </a:t>
            </a:r>
            <a:r>
              <a:rPr lang="el-GR" b="1" i="1" dirty="0">
                <a:latin typeface="Bookman Old Style" pitchFamily="18" charset="0"/>
              </a:rPr>
              <a:t>φόβο</a:t>
            </a:r>
            <a:r>
              <a:rPr lang="el-GR" dirty="0">
                <a:latin typeface="Bookman Old Style" pitchFamily="18" charset="0"/>
              </a:rPr>
              <a:t>, </a:t>
            </a:r>
            <a:r>
              <a:rPr lang="el-GR" dirty="0" smtClean="0">
                <a:latin typeface="Bookman Old Style" pitchFamily="18" charset="0"/>
              </a:rPr>
              <a:t>στην</a:t>
            </a:r>
            <a:r>
              <a:rPr lang="en-US" dirty="0" smtClean="0">
                <a:latin typeface="Bookman Old Style" pitchFamily="18" charset="0"/>
              </a:rPr>
              <a:t> </a:t>
            </a:r>
            <a:r>
              <a:rPr lang="el-GR" b="1" i="1" dirty="0" smtClean="0">
                <a:latin typeface="Bookman Old Style" pitchFamily="18" charset="0"/>
              </a:rPr>
              <a:t>κάθαρση</a:t>
            </a:r>
            <a:r>
              <a:rPr lang="el-GR" dirty="0">
                <a:latin typeface="Bookman Old Style" pitchFamily="18" charset="0"/>
              </a:rPr>
              <a:t> —έναν όρο δύσκολο που έχει απασχολήσει επί αιώνες τους ερμηνευτές. Κατά τον Αριστοτέλη, ο φόβος και ο έλεος (συμπάθεια), αποτελούν την </a:t>
            </a:r>
            <a:r>
              <a:rPr lang="el-GR" i="1" dirty="0" err="1">
                <a:latin typeface="Bookman Old Style" pitchFamily="18" charset="0"/>
              </a:rPr>
              <a:t>οἰκεία</a:t>
            </a:r>
            <a:r>
              <a:rPr lang="el-GR" dirty="0">
                <a:latin typeface="Bookman Old Style" pitchFamily="18" charset="0"/>
              </a:rPr>
              <a:t>, τη χαρακτηριστική ηδονή, που προκαλεί η τραγωδία. Οι θεατές συμμετέχουν λογικά και συναισθηματικά στα δρώμενα, γι' αυτό και συμπάσχουν με τους ήρωες, οι οποίοι συγκρούονται συνήθως με τη Μοίρα, εξαιτίας κάποιου λάθους, και συντρίβονται. Κατά την επικρατέστερη ερμηνεία, με την κάθαρση, την οποία προκαλεί η τραγωδία ως έργο τέχνης, οι θεατές ανακουφίζονται και ηρεμούν ψυχικά, γιατί διαπιστώνουν είτε την ηθική νίκη του τραγικού ήρωα ή την αποκατάσταση της ηθικής τάξης. Γενικότερα οι θεατές, καθώς ζουν έντονα τον ανθρώπινο μύθο μέσα στο τραγικό μεγαλείο του έργου, λυτρώνονται, με τη μαγεία της τέχνης, και γίνονται ελεύθεροι και ανώτεροι άνθρωποι.</a:t>
            </a:r>
          </a:p>
        </p:txBody>
      </p:sp>
    </p:spTree>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a:xfrm>
            <a:off x="0" y="0"/>
            <a:ext cx="9144000" cy="6858000"/>
          </a:xfrm>
        </p:spPr>
        <p:txBody>
          <a:bodyPr/>
          <a:lstStyle/>
          <a:p>
            <a:r>
              <a:rPr lang="el-GR" dirty="0">
                <a:latin typeface="Bookman Old Style" pitchFamily="18" charset="0"/>
              </a:rPr>
              <a:t>Ο Αριστοτέλης περιγράφει και την τυπική διάρθρωση μιας τραγωδίας. </a:t>
            </a:r>
            <a:endParaRPr lang="el-GR" dirty="0" smtClean="0">
              <a:latin typeface="Bookman Old Style" pitchFamily="18" charset="0"/>
            </a:endParaRPr>
          </a:p>
          <a:p>
            <a:r>
              <a:rPr lang="el-GR" dirty="0" smtClean="0">
                <a:latin typeface="Bookman Old Style" pitchFamily="18" charset="0"/>
              </a:rPr>
              <a:t>Τα </a:t>
            </a:r>
            <a:r>
              <a:rPr lang="el-GR" dirty="0">
                <a:latin typeface="Bookman Old Style" pitchFamily="18" charset="0"/>
              </a:rPr>
              <a:t>μέρη, στα οποία χωρίζεται, τα ονομάζει </a:t>
            </a:r>
            <a:r>
              <a:rPr lang="el-GR" b="1" dirty="0">
                <a:solidFill>
                  <a:srgbClr val="0070C0"/>
                </a:solidFill>
                <a:latin typeface="Bookman Old Style" pitchFamily="18" charset="0"/>
              </a:rPr>
              <a:t>κατά ποσόν</a:t>
            </a:r>
            <a:r>
              <a:rPr lang="el-GR" b="1" dirty="0">
                <a:latin typeface="Bookman Old Style" pitchFamily="18" charset="0"/>
              </a:rPr>
              <a:t>,</a:t>
            </a:r>
            <a:r>
              <a:rPr lang="el-GR" dirty="0">
                <a:latin typeface="Bookman Old Style" pitchFamily="18" charset="0"/>
              </a:rPr>
              <a:t> για να τα ξεχωρίσει από τα </a:t>
            </a:r>
            <a:r>
              <a:rPr lang="el-GR" b="1" dirty="0">
                <a:solidFill>
                  <a:srgbClr val="0070C0"/>
                </a:solidFill>
                <a:latin typeface="Bookman Old Style" pitchFamily="18" charset="0"/>
              </a:rPr>
              <a:t>κατά ποιόν</a:t>
            </a:r>
            <a:r>
              <a:rPr lang="el-GR" b="1" dirty="0">
                <a:latin typeface="Bookman Old Style" pitchFamily="18" charset="0"/>
              </a:rPr>
              <a:t>,</a:t>
            </a:r>
            <a:r>
              <a:rPr lang="el-GR" dirty="0">
                <a:latin typeface="Bookman Old Style" pitchFamily="18" charset="0"/>
              </a:rPr>
              <a:t> τα οποία είναι αποτέλεσμα αναλύσεως του έργου.</a:t>
            </a:r>
          </a:p>
        </p:txBody>
      </p:sp>
    </p:spTree>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a:xfrm>
            <a:off x="0" y="0"/>
            <a:ext cx="9144000" cy="6858000"/>
          </a:xfrm>
        </p:spPr>
        <p:txBody>
          <a:bodyPr>
            <a:normAutofit fontScale="92500" lnSpcReduction="10000"/>
          </a:bodyPr>
          <a:lstStyle/>
          <a:p>
            <a:r>
              <a:rPr lang="el-GR" dirty="0">
                <a:latin typeface="Bookman Old Style" pitchFamily="18" charset="0"/>
              </a:rPr>
              <a:t>Η τραγωδία είναι σύνθεση επικών και λυρικών στοιχείων τα οποία είναι ευδιάκριτα</a:t>
            </a:r>
            <a:r>
              <a:rPr lang="el-GR" dirty="0" smtClean="0">
                <a:latin typeface="Bookman Old Style" pitchFamily="18" charset="0"/>
              </a:rPr>
              <a:t>.</a:t>
            </a:r>
          </a:p>
          <a:p>
            <a:pPr>
              <a:buNone/>
            </a:pPr>
            <a:r>
              <a:rPr lang="el-GR" dirty="0" smtClean="0">
                <a:latin typeface="Bookman Old Style" pitchFamily="18" charset="0"/>
              </a:rPr>
              <a:t> </a:t>
            </a:r>
            <a:r>
              <a:rPr lang="el-GR" dirty="0">
                <a:latin typeface="Bookman Old Style" pitchFamily="18" charset="0"/>
              </a:rPr>
              <a:t>Το </a:t>
            </a:r>
            <a:r>
              <a:rPr lang="el-GR" b="1" dirty="0" smtClean="0">
                <a:latin typeface="Bookman Old Style" pitchFamily="18" charset="0"/>
              </a:rPr>
              <a:t>επικό </a:t>
            </a:r>
            <a:r>
              <a:rPr lang="el-GR" dirty="0" smtClean="0">
                <a:latin typeface="Bookman Old Style" pitchFamily="18" charset="0"/>
              </a:rPr>
              <a:t>στοιχείο </a:t>
            </a:r>
            <a:r>
              <a:rPr lang="el-GR" dirty="0">
                <a:latin typeface="Bookman Old Style" pitchFamily="18" charset="0"/>
              </a:rPr>
              <a:t>(διάλογοι-</a:t>
            </a:r>
            <a:r>
              <a:rPr lang="el-GR" dirty="0" err="1">
                <a:latin typeface="Bookman Old Style" pitchFamily="18" charset="0"/>
              </a:rPr>
              <a:t>αφήγηση</a:t>
            </a:r>
            <a:r>
              <a:rPr lang="el-GR" dirty="0">
                <a:latin typeface="Bookman Old Style" pitchFamily="18" charset="0"/>
              </a:rPr>
              <a:t>) </a:t>
            </a:r>
            <a:r>
              <a:rPr lang="el-GR" dirty="0" smtClean="0">
                <a:latin typeface="Bookman Old Style" pitchFamily="18" charset="0"/>
              </a:rPr>
              <a:t> αποτελούν </a:t>
            </a:r>
          </a:p>
          <a:p>
            <a:r>
              <a:rPr lang="el-GR" dirty="0" smtClean="0">
                <a:solidFill>
                  <a:srgbClr val="0070C0"/>
                </a:solidFill>
                <a:latin typeface="Palatino Linotype" pitchFamily="18" charset="0"/>
              </a:rPr>
              <a:t>ο</a:t>
            </a:r>
            <a:r>
              <a:rPr lang="el-GR" dirty="0">
                <a:latin typeface="Palatino Linotype" pitchFamily="18" charset="0"/>
              </a:rPr>
              <a:t> </a:t>
            </a:r>
            <a:r>
              <a:rPr lang="el-GR" b="1" dirty="0">
                <a:solidFill>
                  <a:srgbClr val="0070C0"/>
                </a:solidFill>
                <a:latin typeface="Palatino Linotype" pitchFamily="18" charset="0"/>
              </a:rPr>
              <a:t>πρόλογος</a:t>
            </a:r>
            <a:r>
              <a:rPr lang="el-GR" dirty="0">
                <a:solidFill>
                  <a:srgbClr val="0070C0"/>
                </a:solidFill>
                <a:latin typeface="Palatino Linotype" pitchFamily="18" charset="0"/>
              </a:rPr>
              <a:t>, </a:t>
            </a:r>
            <a:endParaRPr lang="el-GR" dirty="0" smtClean="0">
              <a:solidFill>
                <a:srgbClr val="0070C0"/>
              </a:solidFill>
              <a:latin typeface="Palatino Linotype" pitchFamily="18" charset="0"/>
            </a:endParaRPr>
          </a:p>
          <a:p>
            <a:r>
              <a:rPr lang="el-GR" dirty="0" smtClean="0">
                <a:solidFill>
                  <a:srgbClr val="0070C0"/>
                </a:solidFill>
                <a:latin typeface="Palatino Linotype" pitchFamily="18" charset="0"/>
              </a:rPr>
              <a:t>τα</a:t>
            </a:r>
            <a:r>
              <a:rPr lang="el-GR" dirty="0">
                <a:solidFill>
                  <a:srgbClr val="0070C0"/>
                </a:solidFill>
                <a:latin typeface="Palatino Linotype" pitchFamily="18" charset="0"/>
              </a:rPr>
              <a:t> </a:t>
            </a:r>
            <a:r>
              <a:rPr lang="el-GR" b="1" dirty="0" err="1">
                <a:solidFill>
                  <a:srgbClr val="0070C0"/>
                </a:solidFill>
                <a:latin typeface="Palatino Linotype" pitchFamily="18" charset="0"/>
              </a:rPr>
              <a:t>ἐπεισόδια</a:t>
            </a:r>
            <a:r>
              <a:rPr lang="el-GR" dirty="0">
                <a:solidFill>
                  <a:srgbClr val="0070C0"/>
                </a:solidFill>
                <a:latin typeface="Palatino Linotype" pitchFamily="18" charset="0"/>
              </a:rPr>
              <a:t> </a:t>
            </a:r>
            <a:endParaRPr lang="el-GR" dirty="0" smtClean="0">
              <a:solidFill>
                <a:srgbClr val="0070C0"/>
              </a:solidFill>
              <a:latin typeface="Palatino Linotype" pitchFamily="18" charset="0"/>
            </a:endParaRPr>
          </a:p>
          <a:p>
            <a:r>
              <a:rPr lang="el-GR" dirty="0" smtClean="0">
                <a:solidFill>
                  <a:srgbClr val="0070C0"/>
                </a:solidFill>
                <a:latin typeface="Palatino Linotype" pitchFamily="18" charset="0"/>
              </a:rPr>
              <a:t>και </a:t>
            </a:r>
            <a:r>
              <a:rPr lang="el-GR" dirty="0">
                <a:solidFill>
                  <a:srgbClr val="0070C0"/>
                </a:solidFill>
                <a:latin typeface="Palatino Linotype" pitchFamily="18" charset="0"/>
              </a:rPr>
              <a:t>η </a:t>
            </a:r>
            <a:r>
              <a:rPr lang="el-GR" b="1" dirty="0" err="1">
                <a:solidFill>
                  <a:srgbClr val="0070C0"/>
                </a:solidFill>
                <a:latin typeface="Palatino Linotype" pitchFamily="18" charset="0"/>
              </a:rPr>
              <a:t>ἔξοδος</a:t>
            </a:r>
            <a:r>
              <a:rPr lang="el-GR" dirty="0">
                <a:latin typeface="Palatino Linotype" pitchFamily="18" charset="0"/>
              </a:rPr>
              <a:t>, </a:t>
            </a:r>
            <a:endParaRPr lang="el-GR" dirty="0" smtClean="0">
              <a:latin typeface="Palatino Linotype" pitchFamily="18" charset="0"/>
            </a:endParaRPr>
          </a:p>
          <a:p>
            <a:endParaRPr lang="el-GR" dirty="0" smtClean="0">
              <a:latin typeface="Bookman Old Style" pitchFamily="18" charset="0"/>
            </a:endParaRPr>
          </a:p>
          <a:p>
            <a:pPr>
              <a:buNone/>
            </a:pPr>
            <a:r>
              <a:rPr lang="el-GR" dirty="0" smtClean="0">
                <a:latin typeface="Bookman Old Style" pitchFamily="18" charset="0"/>
              </a:rPr>
              <a:t>ενώ </a:t>
            </a:r>
            <a:r>
              <a:rPr lang="el-GR" dirty="0">
                <a:latin typeface="Bookman Old Style" pitchFamily="18" charset="0"/>
              </a:rPr>
              <a:t>το </a:t>
            </a:r>
            <a:r>
              <a:rPr lang="el-GR" b="1" dirty="0">
                <a:latin typeface="Bookman Old Style" pitchFamily="18" charset="0"/>
              </a:rPr>
              <a:t>λυρικό</a:t>
            </a:r>
            <a:r>
              <a:rPr lang="el-GR" dirty="0">
                <a:latin typeface="Bookman Old Style" pitchFamily="18" charset="0"/>
              </a:rPr>
              <a:t>(χορός</a:t>
            </a:r>
            <a:r>
              <a:rPr lang="el-GR" dirty="0" smtClean="0">
                <a:latin typeface="Bookman Old Style" pitchFamily="18" charset="0"/>
              </a:rPr>
              <a:t>)</a:t>
            </a:r>
          </a:p>
          <a:p>
            <a:r>
              <a:rPr lang="el-GR" dirty="0" smtClean="0">
                <a:latin typeface="Bookman Old Style" pitchFamily="18" charset="0"/>
              </a:rPr>
              <a:t> </a:t>
            </a:r>
            <a:r>
              <a:rPr lang="el-GR" dirty="0">
                <a:solidFill>
                  <a:srgbClr val="0070C0"/>
                </a:solidFill>
                <a:latin typeface="Palatino Linotype" pitchFamily="18" charset="0"/>
              </a:rPr>
              <a:t>η </a:t>
            </a:r>
            <a:r>
              <a:rPr lang="el-GR" b="1" dirty="0">
                <a:solidFill>
                  <a:srgbClr val="0070C0"/>
                </a:solidFill>
                <a:latin typeface="Palatino Linotype" pitchFamily="18" charset="0"/>
              </a:rPr>
              <a:t>πάροδος</a:t>
            </a:r>
            <a:r>
              <a:rPr lang="el-GR" dirty="0">
                <a:solidFill>
                  <a:srgbClr val="0070C0"/>
                </a:solidFill>
                <a:latin typeface="Palatino Linotype" pitchFamily="18" charset="0"/>
              </a:rPr>
              <a:t> </a:t>
            </a:r>
            <a:endParaRPr lang="el-GR" dirty="0" smtClean="0">
              <a:solidFill>
                <a:srgbClr val="0070C0"/>
              </a:solidFill>
              <a:latin typeface="Palatino Linotype" pitchFamily="18" charset="0"/>
            </a:endParaRPr>
          </a:p>
          <a:p>
            <a:r>
              <a:rPr lang="el-GR" dirty="0" smtClean="0">
                <a:solidFill>
                  <a:srgbClr val="0070C0"/>
                </a:solidFill>
                <a:latin typeface="Palatino Linotype" pitchFamily="18" charset="0"/>
              </a:rPr>
              <a:t>και </a:t>
            </a:r>
            <a:r>
              <a:rPr lang="el-GR" dirty="0">
                <a:solidFill>
                  <a:srgbClr val="0070C0"/>
                </a:solidFill>
                <a:latin typeface="Palatino Linotype" pitchFamily="18" charset="0"/>
              </a:rPr>
              <a:t>τα </a:t>
            </a:r>
            <a:r>
              <a:rPr lang="el-GR" b="1" dirty="0">
                <a:solidFill>
                  <a:srgbClr val="0070C0"/>
                </a:solidFill>
                <a:latin typeface="Palatino Linotype" pitchFamily="18" charset="0"/>
              </a:rPr>
              <a:t>στάσιμα</a:t>
            </a:r>
            <a:r>
              <a:rPr lang="el-GR" dirty="0" smtClean="0">
                <a:latin typeface="Palatino Linotype" pitchFamily="18" charset="0"/>
              </a:rPr>
              <a:t>.</a:t>
            </a:r>
          </a:p>
          <a:p>
            <a:r>
              <a:rPr lang="el-GR" b="1" dirty="0" smtClean="0">
                <a:solidFill>
                  <a:srgbClr val="0070C0"/>
                </a:solidFill>
                <a:latin typeface="Palatino Linotype" pitchFamily="18" charset="0"/>
              </a:rPr>
              <a:t>κομμοί</a:t>
            </a:r>
            <a:endParaRPr lang="el-GR" dirty="0" smtClean="0">
              <a:solidFill>
                <a:srgbClr val="0070C0"/>
              </a:solidFill>
              <a:latin typeface="Palatino Linotype" pitchFamily="18" charset="0"/>
            </a:endParaRPr>
          </a:p>
          <a:p>
            <a:r>
              <a:rPr lang="el-GR" b="1" dirty="0" smtClean="0">
                <a:solidFill>
                  <a:srgbClr val="0070C0"/>
                </a:solidFill>
                <a:latin typeface="Palatino Linotype" pitchFamily="18" charset="0"/>
              </a:rPr>
              <a:t>μονωδίες </a:t>
            </a:r>
            <a:r>
              <a:rPr lang="el-GR" dirty="0" smtClean="0">
                <a:solidFill>
                  <a:srgbClr val="0070C0"/>
                </a:solidFill>
                <a:latin typeface="Palatino Linotype" pitchFamily="18" charset="0"/>
              </a:rPr>
              <a:t>ή </a:t>
            </a:r>
            <a:r>
              <a:rPr lang="el-GR" b="1" dirty="0" smtClean="0">
                <a:solidFill>
                  <a:srgbClr val="0070C0"/>
                </a:solidFill>
                <a:latin typeface="Palatino Linotype" pitchFamily="18" charset="0"/>
              </a:rPr>
              <a:t>διωδίες</a:t>
            </a:r>
            <a:endParaRPr lang="el-GR" dirty="0">
              <a:solidFill>
                <a:srgbClr val="0070C0"/>
              </a:solidFill>
              <a:latin typeface="Palatino Linotype" pitchFamily="18" charset="0"/>
            </a:endParaRPr>
          </a:p>
        </p:txBody>
      </p:sp>
    </p:spTree>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0" y="0"/>
            <a:ext cx="9144000" cy="6858000"/>
          </a:xfrm>
        </p:spPr>
        <p:txBody>
          <a:bodyPr>
            <a:normAutofit/>
          </a:bodyPr>
          <a:lstStyle/>
          <a:p>
            <a:r>
              <a:rPr lang="el-GR" dirty="0" smtClean="0">
                <a:solidFill>
                  <a:schemeClr val="tx2">
                    <a:lumMod val="60000"/>
                    <a:lumOff val="40000"/>
                  </a:schemeClr>
                </a:solidFill>
                <a:latin typeface="Bookman Old Style" pitchFamily="18" charset="0"/>
              </a:rPr>
              <a:t>Πρόλογος</a:t>
            </a:r>
          </a:p>
          <a:p>
            <a:r>
              <a:rPr lang="el-GR" dirty="0" smtClean="0">
                <a:solidFill>
                  <a:srgbClr val="00B050"/>
                </a:solidFill>
                <a:latin typeface="Bookman Old Style" pitchFamily="18" charset="0"/>
              </a:rPr>
              <a:t>Πάροδος</a:t>
            </a:r>
            <a:r>
              <a:rPr lang="el-GR" dirty="0" smtClean="0">
                <a:latin typeface="Bookman Old Style" pitchFamily="18" charset="0"/>
              </a:rPr>
              <a:t> </a:t>
            </a:r>
          </a:p>
          <a:p>
            <a:r>
              <a:rPr lang="el-GR" dirty="0" err="1" smtClean="0">
                <a:solidFill>
                  <a:schemeClr val="tx2">
                    <a:lumMod val="60000"/>
                    <a:lumOff val="40000"/>
                  </a:schemeClr>
                </a:solidFill>
                <a:latin typeface="Bookman Old Style" pitchFamily="18" charset="0"/>
              </a:rPr>
              <a:t>Α΄Επεισόδιο</a:t>
            </a:r>
            <a:r>
              <a:rPr lang="el-GR" dirty="0" smtClean="0">
                <a:solidFill>
                  <a:schemeClr val="tx2">
                    <a:lumMod val="60000"/>
                    <a:lumOff val="40000"/>
                  </a:schemeClr>
                </a:solidFill>
                <a:latin typeface="Bookman Old Style" pitchFamily="18" charset="0"/>
              </a:rPr>
              <a:t> </a:t>
            </a:r>
          </a:p>
          <a:p>
            <a:r>
              <a:rPr lang="el-GR" dirty="0" err="1" smtClean="0">
                <a:solidFill>
                  <a:srgbClr val="00B050"/>
                </a:solidFill>
                <a:latin typeface="Bookman Old Style" pitchFamily="18" charset="0"/>
              </a:rPr>
              <a:t>Α΄Στάσιμο</a:t>
            </a:r>
            <a:r>
              <a:rPr lang="el-GR" dirty="0" smtClean="0">
                <a:solidFill>
                  <a:srgbClr val="00B050"/>
                </a:solidFill>
                <a:latin typeface="Bookman Old Style" pitchFamily="18" charset="0"/>
              </a:rPr>
              <a:t> </a:t>
            </a:r>
          </a:p>
          <a:p>
            <a:r>
              <a:rPr lang="el-GR" dirty="0" err="1" smtClean="0">
                <a:solidFill>
                  <a:schemeClr val="tx2">
                    <a:lumMod val="60000"/>
                    <a:lumOff val="40000"/>
                  </a:schemeClr>
                </a:solidFill>
                <a:latin typeface="Bookman Old Style" pitchFamily="18" charset="0"/>
              </a:rPr>
              <a:t>Β΄Επεισόδιο</a:t>
            </a:r>
            <a:r>
              <a:rPr lang="el-GR" dirty="0" smtClean="0">
                <a:solidFill>
                  <a:schemeClr val="tx2">
                    <a:lumMod val="60000"/>
                    <a:lumOff val="40000"/>
                  </a:schemeClr>
                </a:solidFill>
                <a:latin typeface="Bookman Old Style" pitchFamily="18" charset="0"/>
              </a:rPr>
              <a:t> </a:t>
            </a:r>
          </a:p>
          <a:p>
            <a:r>
              <a:rPr lang="el-GR" dirty="0" smtClean="0">
                <a:solidFill>
                  <a:srgbClr val="00B050"/>
                </a:solidFill>
                <a:latin typeface="Bookman Old Style" pitchFamily="18" charset="0"/>
              </a:rPr>
              <a:t>Β’ Στάσιμο </a:t>
            </a:r>
          </a:p>
          <a:p>
            <a:r>
              <a:rPr lang="el-GR" dirty="0" err="1" smtClean="0">
                <a:solidFill>
                  <a:schemeClr val="tx2">
                    <a:lumMod val="60000"/>
                    <a:lumOff val="40000"/>
                  </a:schemeClr>
                </a:solidFill>
                <a:latin typeface="Bookman Old Style" pitchFamily="18" charset="0"/>
              </a:rPr>
              <a:t>Γ΄Επεισόδιο</a:t>
            </a:r>
            <a:r>
              <a:rPr lang="el-GR" dirty="0" smtClean="0">
                <a:solidFill>
                  <a:schemeClr val="tx2">
                    <a:lumMod val="60000"/>
                    <a:lumOff val="40000"/>
                  </a:schemeClr>
                </a:solidFill>
                <a:latin typeface="Bookman Old Style" pitchFamily="18" charset="0"/>
              </a:rPr>
              <a:t> </a:t>
            </a:r>
          </a:p>
          <a:p>
            <a:r>
              <a:rPr lang="el-GR" dirty="0" err="1" smtClean="0">
                <a:solidFill>
                  <a:srgbClr val="00B050"/>
                </a:solidFill>
                <a:latin typeface="Bookman Old Style" pitchFamily="18" charset="0"/>
              </a:rPr>
              <a:t>Γ΄Στάσιμο</a:t>
            </a:r>
            <a:endParaRPr lang="el-GR" dirty="0" smtClean="0">
              <a:solidFill>
                <a:srgbClr val="00B050"/>
              </a:solidFill>
              <a:latin typeface="Bookman Old Style" pitchFamily="18" charset="0"/>
            </a:endParaRPr>
          </a:p>
          <a:p>
            <a:r>
              <a:rPr lang="el-GR" dirty="0" smtClean="0">
                <a:latin typeface="Bookman Old Style" pitchFamily="18" charset="0"/>
              </a:rPr>
              <a:t>(</a:t>
            </a:r>
            <a:r>
              <a:rPr lang="el-GR" dirty="0" err="1" smtClean="0">
                <a:solidFill>
                  <a:schemeClr val="tx2">
                    <a:lumMod val="60000"/>
                    <a:lumOff val="40000"/>
                  </a:schemeClr>
                </a:solidFill>
                <a:latin typeface="Bookman Old Style" pitchFamily="18" charset="0"/>
              </a:rPr>
              <a:t>Δ΄Επεισόδιο</a:t>
            </a:r>
            <a:r>
              <a:rPr lang="el-GR" dirty="0" smtClean="0">
                <a:solidFill>
                  <a:schemeClr val="tx2">
                    <a:lumMod val="60000"/>
                    <a:lumOff val="40000"/>
                  </a:schemeClr>
                </a:solidFill>
                <a:latin typeface="Bookman Old Style" pitchFamily="18" charset="0"/>
              </a:rPr>
              <a:t> </a:t>
            </a:r>
          </a:p>
          <a:p>
            <a:r>
              <a:rPr lang="el-GR" dirty="0" err="1" smtClean="0">
                <a:solidFill>
                  <a:srgbClr val="00B050"/>
                </a:solidFill>
                <a:latin typeface="Bookman Old Style" pitchFamily="18" charset="0"/>
              </a:rPr>
              <a:t>Δ΄Στάσιμο</a:t>
            </a:r>
            <a:r>
              <a:rPr lang="el-GR" dirty="0" smtClean="0">
                <a:latin typeface="Bookman Old Style" pitchFamily="18" charset="0"/>
              </a:rPr>
              <a:t> </a:t>
            </a:r>
          </a:p>
          <a:p>
            <a:r>
              <a:rPr lang="el-GR" dirty="0" err="1" smtClean="0">
                <a:solidFill>
                  <a:schemeClr val="tx2">
                    <a:lumMod val="60000"/>
                    <a:lumOff val="40000"/>
                  </a:schemeClr>
                </a:solidFill>
                <a:latin typeface="Bookman Old Style" pitchFamily="18" charset="0"/>
              </a:rPr>
              <a:t>Ε΄Επεισόδιο</a:t>
            </a:r>
            <a:r>
              <a:rPr lang="el-GR" dirty="0" smtClean="0">
                <a:solidFill>
                  <a:schemeClr val="tx2">
                    <a:lumMod val="60000"/>
                    <a:lumOff val="40000"/>
                  </a:schemeClr>
                </a:solidFill>
                <a:latin typeface="Bookman Old Style" pitchFamily="18" charset="0"/>
              </a:rPr>
              <a:t> </a:t>
            </a:r>
          </a:p>
          <a:p>
            <a:endParaRPr lang="el-GR" dirty="0" err="1" smtClean="0">
              <a:solidFill>
                <a:srgbClr val="00B050"/>
              </a:solidFill>
              <a:latin typeface="Bookman Old Style" pitchFamily="18" charset="0"/>
            </a:endParaRPr>
          </a:p>
        </p:txBody>
      </p:sp>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a:xfrm>
            <a:off x="0" y="0"/>
            <a:ext cx="9144000" cy="6858000"/>
          </a:xfrm>
        </p:spPr>
        <p:txBody>
          <a:bodyPr>
            <a:normAutofit fontScale="92500" lnSpcReduction="20000"/>
          </a:bodyPr>
          <a:lstStyle/>
          <a:p>
            <a:r>
              <a:rPr lang="el-GR" dirty="0">
                <a:latin typeface="Bookman Old Style" pitchFamily="18" charset="0"/>
              </a:rPr>
              <a:t>Ο </a:t>
            </a:r>
            <a:r>
              <a:rPr lang="el-GR" b="1" dirty="0">
                <a:latin typeface="Bookman Old Style" pitchFamily="18" charset="0"/>
              </a:rPr>
              <a:t>πρόλογος</a:t>
            </a:r>
            <a:r>
              <a:rPr lang="el-GR" dirty="0">
                <a:latin typeface="Bookman Old Style" pitchFamily="18" charset="0"/>
              </a:rPr>
              <a:t> έχει τη μορφή μονολόγου ή διαλόγου, ενώ στα παλαιότερα έργα, ιδίως του Αισχύλου, δεν υπάρχει πρόλογος, αλλά η τραγωδία αρχίζει από την πάροδο. Με τον πρόλογο, που σημαίνει τον πρώτο λόγο του ηθοποιού, οι θεατές εισάγονται στην υπόθεση της τραγωδίας.</a:t>
            </a:r>
          </a:p>
          <a:p>
            <a:r>
              <a:rPr lang="el-GR" dirty="0">
                <a:latin typeface="Bookman Old Style" pitchFamily="18" charset="0"/>
              </a:rPr>
              <a:t>Τα </a:t>
            </a:r>
            <a:r>
              <a:rPr lang="el-GR" b="1" dirty="0">
                <a:latin typeface="Bookman Old Style" pitchFamily="18" charset="0"/>
              </a:rPr>
              <a:t>επεισόδια</a:t>
            </a:r>
            <a:r>
              <a:rPr lang="el-GR" dirty="0">
                <a:latin typeface="Bookman Old Style" pitchFamily="18" charset="0"/>
              </a:rPr>
              <a:t> είναι αντίστοιχα με τις σημερινές πράξεις και παρεμβάλλονται μεταξύ των χορικών. Ο ρόλος των επεισοδίων είναι πολύ σημαντικός, γιατί αυτά αναπτύσσουν και προωθούν τη σκηνική δράση μέσα από τις συγκρούσεις των προσώπων.</a:t>
            </a:r>
          </a:p>
          <a:p>
            <a:r>
              <a:rPr lang="el-GR" dirty="0">
                <a:latin typeface="Bookman Old Style" pitchFamily="18" charset="0"/>
              </a:rPr>
              <a:t>Η </a:t>
            </a:r>
            <a:r>
              <a:rPr lang="el-GR" b="1" dirty="0">
                <a:latin typeface="Bookman Old Style" pitchFamily="18" charset="0"/>
              </a:rPr>
              <a:t>έξοδος</a:t>
            </a:r>
            <a:r>
              <a:rPr lang="el-GR" dirty="0">
                <a:latin typeface="Bookman Old Style" pitchFamily="18" charset="0"/>
              </a:rPr>
              <a:t> είναι το τελευταίο μέρος της τραγωδίας· αρχίζει ύστερα από το τελευταίο στάσιμο και κλείνει με το εξόδιο άσμα του χορού.</a:t>
            </a:r>
          </a:p>
          <a:p>
            <a:endParaRPr lang="el-GR" dirty="0">
              <a:latin typeface="Bookman Old Style" pitchFamily="18" charset="0"/>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476672"/>
            <a:ext cx="8435280" cy="1224136"/>
          </a:xfrm>
        </p:spPr>
        <p:txBody>
          <a:bodyPr>
            <a:normAutofit fontScale="90000"/>
          </a:bodyPr>
          <a:lstStyle/>
          <a:p>
            <a:r>
              <a:rPr lang="el-GR" sz="5400" b="1" dirty="0" smtClean="0">
                <a:solidFill>
                  <a:schemeClr val="hlink"/>
                </a:solidFill>
                <a:latin typeface="Bookman Old Style" pitchFamily="18" charset="0"/>
              </a:rPr>
              <a:t>λυρική</a:t>
            </a:r>
            <a:r>
              <a:rPr lang="el-GR" sz="5400" b="1" dirty="0" smtClean="0">
                <a:latin typeface="Bookman Old Style" pitchFamily="18" charset="0"/>
              </a:rPr>
              <a:t> ποίηση</a:t>
            </a:r>
            <a:r>
              <a:rPr lang="el-GR" sz="5400" dirty="0" smtClean="0">
                <a:latin typeface="Bookman Old Style" pitchFamily="18" charset="0"/>
              </a:rPr>
              <a:t/>
            </a:r>
            <a:br>
              <a:rPr lang="el-GR" sz="5400" dirty="0" smtClean="0">
                <a:latin typeface="Bookman Old Style" pitchFamily="18" charset="0"/>
              </a:rPr>
            </a:br>
            <a:r>
              <a:rPr lang="el-GR" dirty="0" smtClean="0">
                <a:solidFill>
                  <a:schemeClr val="hlink"/>
                </a:solidFill>
                <a:latin typeface="Bookman Old Style" pitchFamily="18" charset="0"/>
              </a:rPr>
              <a:t>7ος – 6ος αι.. </a:t>
            </a:r>
            <a:r>
              <a:rPr lang="el-GR" dirty="0" err="1" smtClean="0">
                <a:solidFill>
                  <a:schemeClr val="hlink"/>
                </a:solidFill>
                <a:latin typeface="Bookman Old Style" pitchFamily="18" charset="0"/>
              </a:rPr>
              <a:t>π.Χ.</a:t>
            </a:r>
            <a:r>
              <a:rPr lang="el-GR" dirty="0" smtClean="0">
                <a:solidFill>
                  <a:schemeClr val="hlink"/>
                </a:solidFill>
                <a:latin typeface="Bookman Old Style" pitchFamily="18" charset="0"/>
              </a:rPr>
              <a:t/>
            </a:r>
            <a:br>
              <a:rPr lang="el-GR" dirty="0" smtClean="0">
                <a:solidFill>
                  <a:schemeClr val="hlink"/>
                </a:solidFill>
                <a:latin typeface="Bookman Old Style" pitchFamily="18" charset="0"/>
              </a:rPr>
            </a:br>
            <a:endParaRPr lang="el-GR" dirty="0">
              <a:latin typeface="Bookman Old Style" pitchFamily="18" charset="0"/>
            </a:endParaRPr>
          </a:p>
        </p:txBody>
      </p:sp>
      <p:sp>
        <p:nvSpPr>
          <p:cNvPr id="3075" name="Rectangle 3"/>
          <p:cNvSpPr>
            <a:spLocks noGrp="1" noChangeArrowheads="1"/>
          </p:cNvSpPr>
          <p:nvPr>
            <p:ph sz="half" idx="1"/>
          </p:nvPr>
        </p:nvSpPr>
        <p:spPr/>
        <p:txBody>
          <a:bodyPr>
            <a:normAutofit/>
          </a:bodyPr>
          <a:lstStyle/>
          <a:p>
            <a:pPr eaLnBrk="1" hangingPunct="1"/>
            <a:endParaRPr lang="el-GR" dirty="0" smtClean="0">
              <a:latin typeface="Bookman Old Style" pitchFamily="18" charset="0"/>
            </a:endParaRPr>
          </a:p>
          <a:p>
            <a:pPr algn="ctr" eaLnBrk="1" hangingPunct="1">
              <a:buFont typeface="Wingdings" pitchFamily="2" charset="2"/>
              <a:buNone/>
            </a:pPr>
            <a:endParaRPr lang="el-GR" dirty="0" smtClean="0">
              <a:solidFill>
                <a:schemeClr val="hlink"/>
              </a:solidFill>
              <a:latin typeface="Bookman Old Style" pitchFamily="18" charset="0"/>
            </a:endParaRPr>
          </a:p>
          <a:p>
            <a:pPr eaLnBrk="1" hangingPunct="1"/>
            <a:r>
              <a:rPr lang="el-GR" dirty="0" smtClean="0">
                <a:latin typeface="Bookman Old Style" pitchFamily="18" charset="0"/>
              </a:rPr>
              <a:t>Αφύπνιση της προσωπικότητας</a:t>
            </a:r>
          </a:p>
          <a:p>
            <a:pPr eaLnBrk="1" hangingPunct="1"/>
            <a:r>
              <a:rPr lang="el-GR" dirty="0" smtClean="0">
                <a:latin typeface="Bookman Old Style" pitchFamily="18" charset="0"/>
              </a:rPr>
              <a:t>Αφηγητής = ποιητής= ήρωας</a:t>
            </a:r>
          </a:p>
          <a:p>
            <a:pPr eaLnBrk="1" hangingPunct="1"/>
            <a:r>
              <a:rPr lang="el-GR" dirty="0" smtClean="0">
                <a:latin typeface="Bookman Old Style" pitchFamily="18" charset="0"/>
              </a:rPr>
              <a:t>      παρόν</a:t>
            </a:r>
          </a:p>
        </p:txBody>
      </p:sp>
      <p:sp>
        <p:nvSpPr>
          <p:cNvPr id="5" name="4 - Θέση περιεχομένου"/>
          <p:cNvSpPr>
            <a:spLocks noGrp="1"/>
          </p:cNvSpPr>
          <p:nvPr>
            <p:ph sz="half" idx="2"/>
          </p:nvPr>
        </p:nvSpPr>
        <p:spPr/>
        <p:txBody>
          <a:bodyPr>
            <a:normAutofit/>
          </a:bodyPr>
          <a:lstStyle/>
          <a:p>
            <a:pPr>
              <a:buNone/>
            </a:pPr>
            <a:r>
              <a:rPr lang="el-GR" dirty="0" smtClean="0">
                <a:latin typeface="Bookman Old Style" pitchFamily="18" charset="0"/>
              </a:rPr>
              <a:t>ΣΥΝΟΔΕΙΑ </a:t>
            </a:r>
          </a:p>
          <a:p>
            <a:pPr>
              <a:buNone/>
            </a:pPr>
            <a:r>
              <a:rPr lang="el-GR" dirty="0" smtClean="0">
                <a:latin typeface="Bookman Old Style" pitchFamily="18" charset="0"/>
              </a:rPr>
              <a:t>ΜΟΥΣΙΚΗΣ ΚΑΙ ΧΟΡΟΥ</a:t>
            </a:r>
            <a:endParaRPr lang="el-GR" dirty="0">
              <a:latin typeface="Bookman Old Style" pitchFamily="18" charset="0"/>
            </a:endParaRPr>
          </a:p>
        </p:txBody>
      </p:sp>
    </p:spTree>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a:xfrm>
            <a:off x="0" y="0"/>
            <a:ext cx="9144000" cy="6858000"/>
          </a:xfrm>
        </p:spPr>
        <p:txBody>
          <a:bodyPr>
            <a:normAutofit lnSpcReduction="10000"/>
          </a:bodyPr>
          <a:lstStyle/>
          <a:p>
            <a:r>
              <a:rPr lang="el-GR" dirty="0">
                <a:latin typeface="Bookman Old Style" pitchFamily="18" charset="0"/>
              </a:rPr>
              <a:t>Στο επικό μέρος της τραγωδίας οι υποκριτές διαλέγονται είτε με συνεχείς λόγους είτε </a:t>
            </a:r>
            <a:r>
              <a:rPr lang="el-GR" dirty="0" smtClean="0">
                <a:latin typeface="Bookman Old Style" pitchFamily="18" charset="0"/>
              </a:rPr>
              <a:t>με </a:t>
            </a:r>
            <a:r>
              <a:rPr lang="el-GR" b="1" dirty="0" smtClean="0">
                <a:latin typeface="Bookman Old Style" pitchFamily="18" charset="0"/>
              </a:rPr>
              <a:t>στιχομυθίες</a:t>
            </a:r>
            <a:r>
              <a:rPr lang="el-GR" dirty="0">
                <a:latin typeface="Bookman Old Style" pitchFamily="18" charset="0"/>
              </a:rPr>
              <a:t>, δηλαδή στίχο με στίχο. Και όταν η ένταση του διαλόγου κορυφωθεί, τότε και ο στίχος κόβεται σε δύο ή σε τρία μέρη, τις </a:t>
            </a:r>
            <a:r>
              <a:rPr lang="el-GR" b="1" dirty="0">
                <a:latin typeface="Bookman Old Style" pitchFamily="18" charset="0"/>
              </a:rPr>
              <a:t>αντιλαβές</a:t>
            </a:r>
            <a:r>
              <a:rPr lang="el-GR" dirty="0">
                <a:latin typeface="Bookman Old Style" pitchFamily="18" charset="0"/>
              </a:rPr>
              <a:t>. Μάλιστα στον διάλογο συμμετέχει πολλές φορές και ο κορυφαίος του χορού. Εξάλλου στο μέρος αυτό της τραγωδίας το συνηθέστερο μέτρο είναι το </a:t>
            </a:r>
            <a:r>
              <a:rPr lang="el-GR" dirty="0">
                <a:latin typeface="Bookman Old Style" pitchFamily="18" charset="0"/>
                <a:hlinkClick r:id="rId2" tooltip="Τα μέτρα της αρχαίας ελληνικής ποίησης στηρίζονται στην εναλλαγή της μακρόχρονης και βραχύχρονης συλλαβής και είναι ποικίλα. Δύο απ' αυτά&#10;είναι το ιαμβικό (υ-)τρίμετρο και το τροχαϊκό (-υ) &lt;em&gt;τετράμετρο, που έχουν την εξής μορφή:&#10;1. Ιαμβικό τρίμετρο :&#10;υ-,υ- / υ-, υ- / υ-, υ- (συνήθως ισχύει στη μορφή: χ-υ- / χ-υ- / χ-υ-)&#10;π.χ. Ὃς οὐδεπώ / ποτ' εἶπεν ἄνθ/ρακας πρίω&#10;2. Τροχαϊκό τετράμετρο:&#10;-υ,-υ / -υ,-υ / -υ,-υ / -υ -&#10;π.χ. Θυμέ, θυμ' ἀ/μηχάνοισι/ κήδεσιν&#10;κυ/κώμενε"/>
              </a:rPr>
              <a:t>ιαμβικό τρίμετρο</a:t>
            </a:r>
            <a:r>
              <a:rPr lang="el-GR" baseline="30000" dirty="0">
                <a:latin typeface="Bookman Old Style" pitchFamily="18" charset="0"/>
                <a:hlinkClick r:id="rId2" tooltip="Τα μέτρα της αρχαίας ελληνικής ποίησης στηρίζονται στην εναλλαγή της μακρόχρονης και βραχύχρονης συλλαβής και είναι ποικίλα. Δύο απ' αυτά&#10;είναι το ιαμβικό (υ-)τρίμετρο και το τροχαϊκό (-υ) &lt;em&gt;τετράμετρο, που έχουν την εξής μορφή:&#10;1. Ιαμβικό τρίμετρο :&#10;υ-,υ- / υ-, υ- / υ-, υ- (συνήθως ισχύει στη μορφή: χ-υ- / χ-υ- / χ-υ-)&#10;π.χ. Ὃς οὐδεπώ / ποτ' εἶπεν ἄνθ/ρακας πρίω&#10;2. Τροχαϊκό τετράμετρο:&#10;-υ,-υ / -υ,-υ / -υ,-υ / -υ -&#10;π.χ. Θυμέ, θυμ' ἀ/μηχάνοισι/ κήδεσιν&#10;κυ/κώμενε"/>
              </a:rPr>
              <a:t>1</a:t>
            </a:r>
            <a:r>
              <a:rPr lang="el-GR" dirty="0">
                <a:latin typeface="Bookman Old Style" pitchFamily="18" charset="0"/>
              </a:rPr>
              <a:t> ή σπανιότερα το </a:t>
            </a:r>
            <a:r>
              <a:rPr lang="el-GR" dirty="0">
                <a:solidFill>
                  <a:srgbClr val="0070C0"/>
                </a:solidFill>
                <a:latin typeface="Bookman Old Style" pitchFamily="18" charset="0"/>
              </a:rPr>
              <a:t>τροχαϊκό τετράμετρο </a:t>
            </a:r>
            <a:r>
              <a:rPr lang="el-GR" dirty="0">
                <a:latin typeface="Bookman Old Style" pitchFamily="18" charset="0"/>
              </a:rPr>
              <a:t>και γλώσσα του η παλαιότερη μορφή της </a:t>
            </a:r>
            <a:r>
              <a:rPr lang="el-GR" dirty="0">
                <a:solidFill>
                  <a:srgbClr val="0070C0"/>
                </a:solidFill>
                <a:latin typeface="Bookman Old Style" pitchFamily="18" charset="0"/>
              </a:rPr>
              <a:t>αττικής</a:t>
            </a:r>
            <a:r>
              <a:rPr lang="el-GR" dirty="0">
                <a:latin typeface="Bookman Old Style" pitchFamily="18" charset="0"/>
              </a:rPr>
              <a:t> </a:t>
            </a:r>
            <a:r>
              <a:rPr lang="el-GR" dirty="0">
                <a:solidFill>
                  <a:srgbClr val="0070C0"/>
                </a:solidFill>
                <a:latin typeface="Bookman Old Style" pitchFamily="18" charset="0"/>
              </a:rPr>
              <a:t>διαλέκτου</a:t>
            </a:r>
            <a:r>
              <a:rPr lang="el-GR" dirty="0">
                <a:latin typeface="Bookman Old Style" pitchFamily="18" charset="0"/>
              </a:rPr>
              <a:t>, με στοιχεία από την </a:t>
            </a:r>
            <a:r>
              <a:rPr lang="el-GR" dirty="0">
                <a:solidFill>
                  <a:srgbClr val="0070C0"/>
                </a:solidFill>
                <a:latin typeface="Bookman Old Style" pitchFamily="18" charset="0"/>
              </a:rPr>
              <a:t>ιωνική</a:t>
            </a:r>
            <a:r>
              <a:rPr lang="el-GR" dirty="0">
                <a:latin typeface="Bookman Old Style" pitchFamily="18" charset="0"/>
              </a:rPr>
              <a:t> και τη γλώσσα του έπους.</a:t>
            </a:r>
          </a:p>
        </p:txBody>
      </p:sp>
    </p:spTree>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a:xfrm>
            <a:off x="0" y="0"/>
            <a:ext cx="9144000" cy="6858000"/>
          </a:xfrm>
        </p:spPr>
        <p:txBody>
          <a:bodyPr>
            <a:normAutofit fontScale="85000" lnSpcReduction="10000"/>
          </a:bodyPr>
          <a:lstStyle/>
          <a:p>
            <a:r>
              <a:rPr lang="el-GR" dirty="0">
                <a:latin typeface="Bookman Old Style" pitchFamily="18" charset="0"/>
              </a:rPr>
              <a:t>Από το λυρικό μέρος η </a:t>
            </a:r>
            <a:r>
              <a:rPr lang="el-GR" b="1" dirty="0">
                <a:latin typeface="Bookman Old Style" pitchFamily="18" charset="0"/>
              </a:rPr>
              <a:t>πάροδος</a:t>
            </a:r>
            <a:r>
              <a:rPr lang="el-GR" dirty="0">
                <a:latin typeface="Bookman Old Style" pitchFamily="18" charset="0"/>
              </a:rPr>
              <a:t> είναι το άσμα που τραγουδούσε ο χορός, καθώς έμπαινε στην ορχήστρα με ρυθμικό βηματισμό, ενώ τα </a:t>
            </a:r>
            <a:r>
              <a:rPr lang="el-GR" b="1" dirty="0">
                <a:latin typeface="Bookman Old Style" pitchFamily="18" charset="0"/>
              </a:rPr>
              <a:t>στάσιμα</a:t>
            </a:r>
            <a:r>
              <a:rPr lang="el-GR" dirty="0">
                <a:latin typeface="Bookman Old Style" pitchFamily="18" charset="0"/>
              </a:rPr>
              <a:t> τα τραγουδούσε ο χορός, όταν πια είχε λάβει τη θέση του (</a:t>
            </a:r>
            <a:r>
              <a:rPr lang="el-GR" i="1" dirty="0" err="1">
                <a:latin typeface="Bookman Old Style" pitchFamily="18" charset="0"/>
              </a:rPr>
              <a:t>στάσιν</a:t>
            </a:r>
            <a:r>
              <a:rPr lang="el-GR" dirty="0">
                <a:latin typeface="Bookman Old Style" pitchFamily="18" charset="0"/>
              </a:rPr>
              <a:t>) στην ορχήστρα, και τα συνόδευε με χορευτικές κινήσεις. Εκτός όμως από την πάροδο και τα στάσιμα υπάρχουν και άλλα λυρικά στοιχεία στην τραγωδία, που παρεμβάλλονται ανάμεσα στα διαλογικά μέρη. Από αυτά άλλα έχουν θρηνητικό χαρακτήρα και τα τραγουδούσε ο χορός με ένα ή δύο ηθοποιούς (</a:t>
            </a:r>
            <a:r>
              <a:rPr lang="el-GR" b="1" dirty="0">
                <a:latin typeface="Bookman Old Style" pitchFamily="18" charset="0"/>
              </a:rPr>
              <a:t>κομμοί</a:t>
            </a:r>
            <a:r>
              <a:rPr lang="el-GR" dirty="0">
                <a:latin typeface="Bookman Old Style" pitchFamily="18" charset="0"/>
              </a:rPr>
              <a:t>) και άλλα τα τραγουδούσε μόνο ένας (</a:t>
            </a:r>
            <a:r>
              <a:rPr lang="el-GR" b="1" dirty="0">
                <a:latin typeface="Bookman Old Style" pitchFamily="18" charset="0"/>
              </a:rPr>
              <a:t>μονωδίες</a:t>
            </a:r>
            <a:r>
              <a:rPr lang="el-GR" dirty="0">
                <a:latin typeface="Bookman Old Style" pitchFamily="18" charset="0"/>
              </a:rPr>
              <a:t>) ή δύο (</a:t>
            </a:r>
            <a:r>
              <a:rPr lang="el-GR" b="1" dirty="0">
                <a:latin typeface="Bookman Old Style" pitchFamily="18" charset="0"/>
              </a:rPr>
              <a:t>διωδίες</a:t>
            </a:r>
            <a:r>
              <a:rPr lang="el-GR" dirty="0">
                <a:latin typeface="Bookman Old Style" pitchFamily="18" charset="0"/>
              </a:rPr>
              <a:t>) ηθοποιοί</a:t>
            </a:r>
            <a:r>
              <a:rPr lang="el-GR" dirty="0" smtClean="0">
                <a:latin typeface="Bookman Old Style" pitchFamily="18" charset="0"/>
              </a:rPr>
              <a:t>.</a:t>
            </a:r>
          </a:p>
          <a:p>
            <a:r>
              <a:rPr lang="el-GR" dirty="0">
                <a:latin typeface="Bookman Old Style" pitchFamily="18" charset="0"/>
              </a:rPr>
              <a:t>Επειδή τα χορικά άσματα αποτελούν επιβιώσεις της αρχαιότερης χορικής ποίησης, που καλλιέργησαν κυρίως οι Δωριείς, διατηρούν τόσο </a:t>
            </a:r>
            <a:r>
              <a:rPr lang="el-GR" dirty="0">
                <a:solidFill>
                  <a:srgbClr val="0070C0"/>
                </a:solidFill>
                <a:latin typeface="Bookman Old Style" pitchFamily="18" charset="0"/>
              </a:rPr>
              <a:t>τη δωρική γλώσσα </a:t>
            </a:r>
            <a:r>
              <a:rPr lang="el-GR" dirty="0">
                <a:latin typeface="Bookman Old Style" pitchFamily="18" charset="0"/>
              </a:rPr>
              <a:t>όσο και τα ποικίλα μέτρα του αρχαιοελληνικού λυρισμού.</a:t>
            </a:r>
          </a:p>
        </p:txBody>
      </p:sp>
    </p:spTree>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a:xfrm>
            <a:off x="0" y="0"/>
            <a:ext cx="9144000" cy="6858000"/>
          </a:xfrm>
        </p:spPr>
        <p:txBody>
          <a:bodyPr/>
          <a:lstStyle/>
          <a:p>
            <a:r>
              <a:rPr lang="el-GR" dirty="0">
                <a:latin typeface="Bookman Old Style" pitchFamily="18" charset="0"/>
              </a:rPr>
              <a:t>Τα </a:t>
            </a:r>
            <a:r>
              <a:rPr lang="el-GR" b="1" dirty="0">
                <a:latin typeface="Bookman Old Style" pitchFamily="18" charset="0"/>
              </a:rPr>
              <a:t>κατά ποιόν</a:t>
            </a:r>
            <a:r>
              <a:rPr lang="el-GR" dirty="0">
                <a:latin typeface="Bookman Old Style" pitchFamily="18" charset="0"/>
              </a:rPr>
              <a:t> μέρη είναι κυρίως τα εσωτερικά και ουσιαστικότερα στοιχεία της τραγωδίας τα οποία, κατά τον Αριστοτέλη, βρίσκονται σε όλα σχεδόν τα τμήματά της και προκύπτουν από την ανάλυση. Τα δομικά αυτά μέρη είναι τα εξής: </a:t>
            </a:r>
            <a:endParaRPr lang="el-GR" dirty="0" smtClean="0">
              <a:latin typeface="Bookman Old Style" pitchFamily="18" charset="0"/>
            </a:endParaRPr>
          </a:p>
          <a:p>
            <a:r>
              <a:rPr lang="el-GR" dirty="0" smtClean="0">
                <a:latin typeface="Bookman Old Style" pitchFamily="18" charset="0"/>
              </a:rPr>
              <a:t>ο</a:t>
            </a:r>
            <a:r>
              <a:rPr lang="el-GR" dirty="0">
                <a:latin typeface="Bookman Old Style" pitchFamily="18" charset="0"/>
              </a:rPr>
              <a:t> </a:t>
            </a:r>
            <a:r>
              <a:rPr lang="el-GR" b="1" dirty="0" smtClean="0">
                <a:latin typeface="Bookman Old Style" pitchFamily="18" charset="0"/>
              </a:rPr>
              <a:t>μύθος</a:t>
            </a:r>
            <a:endParaRPr lang="el-GR" dirty="0">
              <a:latin typeface="Bookman Old Style" pitchFamily="18" charset="0"/>
            </a:endParaRPr>
          </a:p>
          <a:p>
            <a:r>
              <a:rPr lang="el-GR" dirty="0" smtClean="0">
                <a:latin typeface="Bookman Old Style" pitchFamily="18" charset="0"/>
              </a:rPr>
              <a:t>το</a:t>
            </a:r>
            <a:r>
              <a:rPr lang="el-GR" dirty="0">
                <a:latin typeface="Bookman Old Style" pitchFamily="18" charset="0"/>
              </a:rPr>
              <a:t> </a:t>
            </a:r>
            <a:r>
              <a:rPr lang="el-GR" b="1" dirty="0" smtClean="0">
                <a:latin typeface="Bookman Old Style" pitchFamily="18" charset="0"/>
              </a:rPr>
              <a:t>ήθος</a:t>
            </a:r>
            <a:endParaRPr lang="el-GR" dirty="0" smtClean="0">
              <a:latin typeface="Bookman Old Style" pitchFamily="18" charset="0"/>
            </a:endParaRPr>
          </a:p>
          <a:p>
            <a:r>
              <a:rPr lang="el-GR" dirty="0" smtClean="0">
                <a:latin typeface="Bookman Old Style" pitchFamily="18" charset="0"/>
              </a:rPr>
              <a:t>η</a:t>
            </a:r>
            <a:r>
              <a:rPr lang="el-GR" dirty="0">
                <a:latin typeface="Bookman Old Style" pitchFamily="18" charset="0"/>
              </a:rPr>
              <a:t> </a:t>
            </a:r>
            <a:r>
              <a:rPr lang="el-GR" b="1" dirty="0" smtClean="0">
                <a:latin typeface="Bookman Old Style" pitchFamily="18" charset="0"/>
              </a:rPr>
              <a:t>λέξη</a:t>
            </a:r>
            <a:endParaRPr lang="el-GR" dirty="0">
              <a:latin typeface="Bookman Old Style" pitchFamily="18" charset="0"/>
            </a:endParaRPr>
          </a:p>
          <a:p>
            <a:r>
              <a:rPr lang="el-GR" dirty="0" smtClean="0">
                <a:latin typeface="Bookman Old Style" pitchFamily="18" charset="0"/>
              </a:rPr>
              <a:t>η</a:t>
            </a:r>
            <a:r>
              <a:rPr lang="el-GR" dirty="0">
                <a:latin typeface="Bookman Old Style" pitchFamily="18" charset="0"/>
              </a:rPr>
              <a:t> </a:t>
            </a:r>
            <a:r>
              <a:rPr lang="el-GR" b="1" dirty="0" smtClean="0">
                <a:latin typeface="Bookman Old Style" pitchFamily="18" charset="0"/>
              </a:rPr>
              <a:t>διάνοια</a:t>
            </a:r>
            <a:endParaRPr lang="el-GR" dirty="0">
              <a:latin typeface="Bookman Old Style" pitchFamily="18" charset="0"/>
            </a:endParaRPr>
          </a:p>
          <a:p>
            <a:r>
              <a:rPr lang="el-GR" dirty="0" smtClean="0">
                <a:latin typeface="Bookman Old Style" pitchFamily="18" charset="0"/>
              </a:rPr>
              <a:t>το</a:t>
            </a:r>
            <a:r>
              <a:rPr lang="el-GR" dirty="0">
                <a:latin typeface="Bookman Old Style" pitchFamily="18" charset="0"/>
              </a:rPr>
              <a:t> </a:t>
            </a:r>
            <a:r>
              <a:rPr lang="el-GR" b="1" dirty="0" smtClean="0">
                <a:latin typeface="Bookman Old Style" pitchFamily="18" charset="0"/>
              </a:rPr>
              <a:t>μέλος</a:t>
            </a:r>
          </a:p>
          <a:p>
            <a:r>
              <a:rPr lang="el-GR" dirty="0" smtClean="0">
                <a:latin typeface="Bookman Old Style" pitchFamily="18" charset="0"/>
              </a:rPr>
              <a:t>η </a:t>
            </a:r>
            <a:r>
              <a:rPr lang="el-GR" b="1" dirty="0" smtClean="0">
                <a:latin typeface="Bookman Old Style" pitchFamily="18" charset="0"/>
              </a:rPr>
              <a:t>όψη</a:t>
            </a:r>
            <a:r>
              <a:rPr lang="el-GR" dirty="0">
                <a:latin typeface="Bookman Old Style" pitchFamily="18" charset="0"/>
              </a:rPr>
              <a:t>.</a:t>
            </a:r>
          </a:p>
        </p:txBody>
      </p:sp>
    </p:spTree>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0" y="0"/>
            <a:ext cx="9144000" cy="6858000"/>
          </a:xfrm>
        </p:spPr>
        <p:txBody>
          <a:bodyPr>
            <a:normAutofit fontScale="70000" lnSpcReduction="20000"/>
          </a:bodyPr>
          <a:lstStyle/>
          <a:p>
            <a:r>
              <a:rPr lang="el-GR" dirty="0">
                <a:latin typeface="Bookman Old Style" pitchFamily="18" charset="0"/>
              </a:rPr>
              <a:t>Ο </a:t>
            </a:r>
            <a:r>
              <a:rPr lang="el-GR" b="1" dirty="0">
                <a:latin typeface="Bookman Old Style" pitchFamily="18" charset="0"/>
              </a:rPr>
              <a:t>μύθος</a:t>
            </a:r>
            <a:r>
              <a:rPr lang="el-GR" dirty="0">
                <a:latin typeface="Bookman Old Style" pitchFamily="18" charset="0"/>
              </a:rPr>
              <a:t>, ως μίμηση πράξεως, αποτελεί την ψυχή της τραγωδίας και σημαίνει την υπόθεση του έργου, το </a:t>
            </a:r>
            <a:r>
              <a:rPr lang="el-GR" i="1" u="sng" dirty="0">
                <a:solidFill>
                  <a:srgbClr val="FF0000"/>
                </a:solidFill>
                <a:latin typeface="Bookman Old Style" pitchFamily="18" charset="0"/>
              </a:rPr>
              <a:t>σενάριο</a:t>
            </a:r>
            <a:r>
              <a:rPr lang="el-GR" dirty="0">
                <a:latin typeface="Bookman Old Style" pitchFamily="18" charset="0"/>
              </a:rPr>
              <a:t>. Τα θέματα των τραγικών μύθων τα αντλούσαν οι ποιητές κυρίως από τη </a:t>
            </a:r>
            <a:r>
              <a:rPr lang="el-GR" dirty="0">
                <a:solidFill>
                  <a:srgbClr val="00B050"/>
                </a:solidFill>
                <a:latin typeface="Bookman Old Style" pitchFamily="18" charset="0"/>
              </a:rPr>
              <a:t>μυθολογία</a:t>
            </a:r>
            <a:r>
              <a:rPr lang="el-GR" dirty="0">
                <a:latin typeface="Bookman Old Style" pitchFamily="18" charset="0"/>
              </a:rPr>
              <a:t> αλλά και από την </a:t>
            </a:r>
            <a:r>
              <a:rPr lang="el-GR" dirty="0">
                <a:solidFill>
                  <a:srgbClr val="00B050"/>
                </a:solidFill>
                <a:latin typeface="Bookman Old Style" pitchFamily="18" charset="0"/>
              </a:rPr>
              <a:t>ιστορία</a:t>
            </a:r>
            <a:r>
              <a:rPr lang="el-GR" dirty="0">
                <a:latin typeface="Bookman Old Style" pitchFamily="18" charset="0"/>
              </a:rPr>
              <a:t>. Οι τρεις μεγάλοι μυθικοί κύκλοι -</a:t>
            </a:r>
            <a:r>
              <a:rPr lang="el-GR" i="1" dirty="0">
                <a:solidFill>
                  <a:srgbClr val="0070C0"/>
                </a:solidFill>
                <a:latin typeface="Bookman Old Style" pitchFamily="18" charset="0"/>
              </a:rPr>
              <a:t>Θηβαϊκός</a:t>
            </a:r>
            <a:r>
              <a:rPr lang="el-GR" i="1" dirty="0">
                <a:latin typeface="Bookman Old Style" pitchFamily="18" charset="0"/>
              </a:rPr>
              <a:t>, </a:t>
            </a:r>
            <a:r>
              <a:rPr lang="el-GR" i="1" dirty="0" smtClean="0">
                <a:solidFill>
                  <a:srgbClr val="0070C0"/>
                </a:solidFill>
                <a:latin typeface="Bookman Old Style" pitchFamily="18" charset="0"/>
              </a:rPr>
              <a:t>Αργοναυτικός</a:t>
            </a:r>
            <a:r>
              <a:rPr lang="el-GR" i="1" dirty="0" smtClean="0">
                <a:latin typeface="Bookman Old Style" pitchFamily="18" charset="0"/>
              </a:rPr>
              <a:t> </a:t>
            </a:r>
            <a:r>
              <a:rPr lang="el-GR" dirty="0" smtClean="0">
                <a:latin typeface="Bookman Old Style" pitchFamily="18" charset="0"/>
              </a:rPr>
              <a:t>και</a:t>
            </a:r>
            <a:r>
              <a:rPr lang="el-GR" dirty="0">
                <a:latin typeface="Bookman Old Style" pitchFamily="18" charset="0"/>
              </a:rPr>
              <a:t> </a:t>
            </a:r>
            <a:r>
              <a:rPr lang="el-GR" i="1" dirty="0">
                <a:solidFill>
                  <a:srgbClr val="0070C0"/>
                </a:solidFill>
                <a:latin typeface="Bookman Old Style" pitchFamily="18" charset="0"/>
              </a:rPr>
              <a:t>Τρωικός</a:t>
            </a:r>
            <a:r>
              <a:rPr lang="el-GR" dirty="0">
                <a:solidFill>
                  <a:srgbClr val="0070C0"/>
                </a:solidFill>
                <a:latin typeface="Bookman Old Style" pitchFamily="18" charset="0"/>
              </a:rPr>
              <a:t>-</a:t>
            </a:r>
            <a:r>
              <a:rPr lang="el-GR" dirty="0">
                <a:latin typeface="Bookman Old Style" pitchFamily="18" charset="0"/>
              </a:rPr>
              <a:t> έδιναν θέματα, για να σχεδιάζουν οι ποιητές την τραγική δράση.</a:t>
            </a:r>
          </a:p>
          <a:p>
            <a:r>
              <a:rPr lang="el-GR" dirty="0">
                <a:latin typeface="Bookman Old Style" pitchFamily="18" charset="0"/>
              </a:rPr>
              <a:t>Το </a:t>
            </a:r>
            <a:r>
              <a:rPr lang="el-GR" b="1" dirty="0">
                <a:latin typeface="Bookman Old Style" pitchFamily="18" charset="0"/>
              </a:rPr>
              <a:t>ήθος</a:t>
            </a:r>
            <a:r>
              <a:rPr lang="el-GR" dirty="0">
                <a:latin typeface="Bookman Old Style" pitchFamily="18" charset="0"/>
              </a:rPr>
              <a:t> δηλώνει τον </a:t>
            </a:r>
            <a:r>
              <a:rPr lang="el-GR" u="sng" dirty="0">
                <a:solidFill>
                  <a:srgbClr val="FF0000"/>
                </a:solidFill>
                <a:latin typeface="Bookman Old Style" pitchFamily="18" charset="0"/>
              </a:rPr>
              <a:t>χαρακτήρα</a:t>
            </a:r>
            <a:r>
              <a:rPr lang="el-GR" dirty="0">
                <a:solidFill>
                  <a:srgbClr val="FF0000"/>
                </a:solidFill>
                <a:latin typeface="Bookman Old Style" pitchFamily="18" charset="0"/>
              </a:rPr>
              <a:t> του τραγικού ήρωα</a:t>
            </a:r>
            <a:r>
              <a:rPr lang="el-GR" dirty="0">
                <a:latin typeface="Bookman Old Style" pitchFamily="18" charset="0"/>
              </a:rPr>
              <a:t>, τον ψυχικό του κόσμο, τις σκέψεις και τον τρόπο με τον οποίο αντιδρά σε κάθε περίπτωση.</a:t>
            </a:r>
          </a:p>
          <a:p>
            <a:r>
              <a:rPr lang="el-GR" dirty="0">
                <a:latin typeface="Bookman Old Style" pitchFamily="18" charset="0"/>
              </a:rPr>
              <a:t>Η </a:t>
            </a:r>
            <a:r>
              <a:rPr lang="el-GR" b="1" dirty="0">
                <a:latin typeface="Bookman Old Style" pitchFamily="18" charset="0"/>
              </a:rPr>
              <a:t>λέξη</a:t>
            </a:r>
            <a:r>
              <a:rPr lang="el-GR" dirty="0">
                <a:latin typeface="Bookman Old Style" pitchFamily="18" charset="0"/>
              </a:rPr>
              <a:t> είναι τα </a:t>
            </a:r>
            <a:r>
              <a:rPr lang="el-GR" u="sng" dirty="0">
                <a:solidFill>
                  <a:srgbClr val="FF0000"/>
                </a:solidFill>
                <a:latin typeface="Bookman Old Style" pitchFamily="18" charset="0"/>
              </a:rPr>
              <a:t>εκφραστικά</a:t>
            </a:r>
            <a:r>
              <a:rPr lang="el-GR" dirty="0">
                <a:solidFill>
                  <a:srgbClr val="FF0000"/>
                </a:solidFill>
                <a:latin typeface="Bookman Old Style" pitchFamily="18" charset="0"/>
              </a:rPr>
              <a:t> μέσα</a:t>
            </a:r>
            <a:r>
              <a:rPr lang="el-GR" dirty="0">
                <a:latin typeface="Bookman Old Style" pitchFamily="18" charset="0"/>
              </a:rPr>
              <a:t>, η ποικιλία των εκφραστικών τρόπων, </a:t>
            </a:r>
            <a:r>
              <a:rPr lang="el-GR" dirty="0" err="1">
                <a:latin typeface="Bookman Old Style" pitchFamily="18" charset="0"/>
              </a:rPr>
              <a:t>ό,τι</a:t>
            </a:r>
            <a:r>
              <a:rPr lang="el-GR" dirty="0">
                <a:latin typeface="Bookman Old Style" pitchFamily="18" charset="0"/>
              </a:rPr>
              <a:t> σήμερα </a:t>
            </a:r>
            <a:r>
              <a:rPr lang="el-GR" dirty="0" smtClean="0">
                <a:latin typeface="Bookman Old Style" pitchFamily="18" charset="0"/>
              </a:rPr>
              <a:t>καλούμε </a:t>
            </a:r>
            <a:r>
              <a:rPr lang="el-GR" i="1" dirty="0" smtClean="0">
                <a:latin typeface="Bookman Old Style" pitchFamily="18" charset="0"/>
              </a:rPr>
              <a:t>ύφος</a:t>
            </a:r>
            <a:r>
              <a:rPr lang="el-GR" dirty="0">
                <a:latin typeface="Bookman Old Style" pitchFamily="18" charset="0"/>
              </a:rPr>
              <a:t>. Με ξεχωριστό γλωσσικό πλούτο και σχήματα κάθε τραγικός ποιητής ντύνει τις ποιητικές του ιδέες.</a:t>
            </a:r>
          </a:p>
          <a:p>
            <a:r>
              <a:rPr lang="el-GR" dirty="0">
                <a:latin typeface="Bookman Old Style" pitchFamily="18" charset="0"/>
              </a:rPr>
              <a:t>Τη </a:t>
            </a:r>
            <a:r>
              <a:rPr lang="el-GR" b="1" dirty="0">
                <a:latin typeface="Bookman Old Style" pitchFamily="18" charset="0"/>
              </a:rPr>
              <a:t>διάνοια</a:t>
            </a:r>
            <a:r>
              <a:rPr lang="el-GR" dirty="0">
                <a:latin typeface="Bookman Old Style" pitchFamily="18" charset="0"/>
              </a:rPr>
              <a:t> αποτελούν οι </a:t>
            </a:r>
            <a:r>
              <a:rPr lang="el-GR" u="sng" dirty="0">
                <a:solidFill>
                  <a:srgbClr val="FF0000"/>
                </a:solidFill>
                <a:latin typeface="Bookman Old Style" pitchFamily="18" charset="0"/>
              </a:rPr>
              <a:t>ιδέες</a:t>
            </a:r>
            <a:r>
              <a:rPr lang="el-GR" dirty="0">
                <a:latin typeface="Bookman Old Style" pitchFamily="18" charset="0"/>
              </a:rPr>
              <a:t> που διατυπώνουν τα πρόσωπα της τραγωδίας για τον κόσμο και τη ζωή, καθώς και τα επιχειρήματα με τα οποία τις υποστηρίζουν.</a:t>
            </a:r>
          </a:p>
          <a:p>
            <a:r>
              <a:rPr lang="el-GR" dirty="0">
                <a:latin typeface="Bookman Old Style" pitchFamily="18" charset="0"/>
              </a:rPr>
              <a:t>Το </a:t>
            </a:r>
            <a:r>
              <a:rPr lang="el-GR" b="1" dirty="0">
                <a:latin typeface="Bookman Old Style" pitchFamily="18" charset="0"/>
              </a:rPr>
              <a:t>μέλος</a:t>
            </a:r>
            <a:r>
              <a:rPr lang="el-GR" dirty="0">
                <a:latin typeface="Bookman Old Style" pitchFamily="18" charset="0"/>
              </a:rPr>
              <a:t> και η </a:t>
            </a:r>
            <a:r>
              <a:rPr lang="el-GR" b="1" dirty="0">
                <a:latin typeface="Bookman Old Style" pitchFamily="18" charset="0"/>
              </a:rPr>
              <a:t>όψη</a:t>
            </a:r>
            <a:r>
              <a:rPr lang="el-GR" dirty="0">
                <a:latin typeface="Bookman Old Style" pitchFamily="18" charset="0"/>
              </a:rPr>
              <a:t> αφορούν την παράσταση της τραγωδίας. Για το μέλος, δηλαδή τα </a:t>
            </a:r>
            <a:r>
              <a:rPr lang="el-GR" u="sng" dirty="0">
                <a:solidFill>
                  <a:srgbClr val="FF0000"/>
                </a:solidFill>
                <a:latin typeface="Bookman Old Style" pitchFamily="18" charset="0"/>
              </a:rPr>
              <a:t>μουσικά</a:t>
            </a:r>
            <a:r>
              <a:rPr lang="el-GR" dirty="0">
                <a:solidFill>
                  <a:srgbClr val="FF0000"/>
                </a:solidFill>
                <a:latin typeface="Bookman Old Style" pitchFamily="18" charset="0"/>
              </a:rPr>
              <a:t> στοιχεία </a:t>
            </a:r>
            <a:r>
              <a:rPr lang="el-GR" dirty="0">
                <a:latin typeface="Bookman Old Style" pitchFamily="18" charset="0"/>
              </a:rPr>
              <a:t>της αρχαίας τραγωδίας, οι γνώσεις μας είναι ελλιπείς, </a:t>
            </a:r>
            <a:r>
              <a:rPr lang="el-GR" dirty="0" smtClean="0">
                <a:latin typeface="Bookman Old Style" pitchFamily="18" charset="0"/>
              </a:rPr>
              <a:t>ενώ </a:t>
            </a:r>
            <a:r>
              <a:rPr lang="el-GR" dirty="0">
                <a:latin typeface="Bookman Old Style" pitchFamily="18" charset="0"/>
              </a:rPr>
              <a:t>η όψη περιλαμβάνει τον </a:t>
            </a:r>
            <a:r>
              <a:rPr lang="el-GR" u="sng" dirty="0">
                <a:solidFill>
                  <a:srgbClr val="FF0000"/>
                </a:solidFill>
                <a:latin typeface="Bookman Old Style" pitchFamily="18" charset="0"/>
              </a:rPr>
              <a:t>σκηνικό</a:t>
            </a:r>
            <a:r>
              <a:rPr lang="el-GR" dirty="0">
                <a:solidFill>
                  <a:srgbClr val="FF0000"/>
                </a:solidFill>
                <a:latin typeface="Bookman Old Style" pitchFamily="18" charset="0"/>
              </a:rPr>
              <a:t> κόσμο </a:t>
            </a:r>
            <a:r>
              <a:rPr lang="el-GR" dirty="0">
                <a:latin typeface="Bookman Old Style" pitchFamily="18" charset="0"/>
              </a:rPr>
              <a:t>στο σύνολό του, δηλαδή </a:t>
            </a:r>
            <a:r>
              <a:rPr lang="el-GR" dirty="0" err="1">
                <a:latin typeface="Bookman Old Style" pitchFamily="18" charset="0"/>
              </a:rPr>
              <a:t>ό,τι</a:t>
            </a:r>
            <a:r>
              <a:rPr lang="el-GR" dirty="0">
                <a:latin typeface="Bookman Old Style" pitchFamily="18" charset="0"/>
              </a:rPr>
              <a:t> σήμερα ονομάζουμε </a:t>
            </a:r>
            <a:r>
              <a:rPr lang="el-GR" i="1" dirty="0">
                <a:solidFill>
                  <a:srgbClr val="FF0000"/>
                </a:solidFill>
                <a:latin typeface="Bookman Old Style" pitchFamily="18" charset="0"/>
              </a:rPr>
              <a:t>σκηνογραφία</a:t>
            </a:r>
            <a:r>
              <a:rPr lang="el-GR" dirty="0">
                <a:latin typeface="Bookman Old Style" pitchFamily="18" charset="0"/>
              </a:rPr>
              <a:t> και </a:t>
            </a:r>
            <a:r>
              <a:rPr lang="el-GR" i="1" dirty="0">
                <a:solidFill>
                  <a:srgbClr val="FF0000"/>
                </a:solidFill>
                <a:latin typeface="Bookman Old Style" pitchFamily="18" charset="0"/>
              </a:rPr>
              <a:t>ενδυματολογία</a:t>
            </a:r>
            <a:r>
              <a:rPr lang="el-GR" dirty="0">
                <a:latin typeface="Bookman Old Style" pitchFamily="18" charset="0"/>
              </a:rPr>
              <a:t>. Αυτός ο σκηνικός διάκοσμος ήταν πολύ απλός και είχε σκοπό να αποτελέσει το κατάλληλο πλαίσιο για την παράσταση</a:t>
            </a:r>
            <a:r>
              <a:rPr lang="el-GR" dirty="0" smtClean="0">
                <a:latin typeface="Bookman Old Style" pitchFamily="18" charset="0"/>
              </a:rPr>
              <a:t>.</a:t>
            </a:r>
            <a:endParaRPr lang="el-GR" dirty="0">
              <a:latin typeface="Bookman Old Style" pitchFamily="18" charset="0"/>
            </a:endParaRPr>
          </a:p>
        </p:txBody>
      </p:sp>
    </p:spTree>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a:xfrm>
            <a:off x="0" y="0"/>
            <a:ext cx="9144000" cy="6858000"/>
          </a:xfrm>
        </p:spPr>
        <p:txBody>
          <a:bodyPr>
            <a:normAutofit fontScale="85000" lnSpcReduction="10000"/>
          </a:bodyPr>
          <a:lstStyle/>
          <a:p>
            <a:r>
              <a:rPr lang="el-GR" b="1" i="1" dirty="0">
                <a:latin typeface="Bookman Old Style" pitchFamily="18" charset="0"/>
              </a:rPr>
              <a:t>Η έννοια του τραγικού </a:t>
            </a:r>
            <a:r>
              <a:rPr lang="el-GR" b="1" i="1" dirty="0" smtClean="0">
                <a:latin typeface="Bookman Old Style" pitchFamily="18" charset="0"/>
              </a:rPr>
              <a:t> στην τραγωδία</a:t>
            </a:r>
          </a:p>
          <a:p>
            <a:r>
              <a:rPr lang="el-GR" dirty="0" smtClean="0">
                <a:latin typeface="Bookman Old Style" pitchFamily="18" charset="0"/>
              </a:rPr>
              <a:t>Τους </a:t>
            </a:r>
            <a:r>
              <a:rPr lang="el-GR" dirty="0">
                <a:latin typeface="Bookman Old Style" pitchFamily="18" charset="0"/>
              </a:rPr>
              <a:t>ήρωες των τραγωδιών χαρακτηρίζει η τραγικότητα, </a:t>
            </a:r>
            <a:r>
              <a:rPr lang="el-GR" dirty="0">
                <a:solidFill>
                  <a:srgbClr val="FF0000"/>
                </a:solidFill>
                <a:latin typeface="Bookman Old Style" pitchFamily="18" charset="0"/>
              </a:rPr>
              <a:t>μια κατάσταση που υποδηλώνει τη σύγκρουσή τους με υπέρτερες δυνάμεις</a:t>
            </a:r>
            <a:r>
              <a:rPr lang="el-GR" dirty="0">
                <a:latin typeface="Bookman Old Style" pitchFamily="18" charset="0"/>
              </a:rPr>
              <a:t>. Και, όντως, ο τραγικός </a:t>
            </a:r>
            <a:r>
              <a:rPr lang="el-GR" dirty="0">
                <a:solidFill>
                  <a:srgbClr val="0070C0"/>
                </a:solidFill>
                <a:latin typeface="Bookman Old Style" pitchFamily="18" charset="0"/>
              </a:rPr>
              <a:t>ήρωας συγκρούεται, κυρίως, με τη Μοίρα και τη θεία δίκη</a:t>
            </a:r>
            <a:r>
              <a:rPr lang="el-GR" dirty="0">
                <a:latin typeface="Bookman Old Style" pitchFamily="18" charset="0"/>
              </a:rPr>
              <a:t>, αλλά και </a:t>
            </a:r>
            <a:r>
              <a:rPr lang="el-GR" dirty="0">
                <a:solidFill>
                  <a:srgbClr val="0070C0"/>
                </a:solidFill>
                <a:latin typeface="Bookman Old Style" pitchFamily="18" charset="0"/>
              </a:rPr>
              <a:t>με τους ανθρώπους</a:t>
            </a:r>
            <a:r>
              <a:rPr lang="el-GR" dirty="0">
                <a:latin typeface="Bookman Old Style" pitchFamily="18" charset="0"/>
              </a:rPr>
              <a:t>, ακόμη και </a:t>
            </a:r>
            <a:r>
              <a:rPr lang="el-GR" dirty="0">
                <a:solidFill>
                  <a:srgbClr val="0070C0"/>
                </a:solidFill>
                <a:latin typeface="Bookman Old Style" pitchFamily="18" charset="0"/>
              </a:rPr>
              <a:t>με τον εαυτό του</a:t>
            </a:r>
            <a:r>
              <a:rPr lang="el-GR" dirty="0">
                <a:latin typeface="Bookman Old Style" pitchFamily="18" charset="0"/>
              </a:rPr>
              <a:t>. Σ' αυτή τη σύγκρουση εκδηλώνεται όλο το ηθικό του μεγαλείο, γιατί δεν αγωνίζεται για το υλικό συμφέρον, αλλά για ηθικές αξίες. Η έννοια της τραγικότητας συμπεριλαμβάνει και τη </a:t>
            </a:r>
            <a:r>
              <a:rPr lang="el-GR" dirty="0">
                <a:solidFill>
                  <a:srgbClr val="0070C0"/>
                </a:solidFill>
                <a:latin typeface="Bookman Old Style" pitchFamily="18" charset="0"/>
              </a:rPr>
              <a:t>μετάβαση από την άγνοια στη γ</a:t>
            </a:r>
            <a:r>
              <a:rPr lang="el-GR" dirty="0">
                <a:latin typeface="Bookman Old Style" pitchFamily="18" charset="0"/>
              </a:rPr>
              <a:t>νώση, μέσα από την περιπλοκή του ήρωα σε αντιφατικές καταστάσεις, τρομερά διλήμματα και αδιέξοδα μαζί και με τις συνέπειες αυτών των καταστάσεων (ενοχή, ψυχική οδύνη, μοναξιά, συντριβή ή λύτρωση). Το αποτέλεσμα πάντως της τραγικής σύγκρουσης είναι η </a:t>
            </a:r>
            <a:r>
              <a:rPr lang="el-GR" dirty="0">
                <a:solidFill>
                  <a:srgbClr val="0070C0"/>
                </a:solidFill>
                <a:latin typeface="Bookman Old Style" pitchFamily="18" charset="0"/>
              </a:rPr>
              <a:t>ηθική ελευθερία </a:t>
            </a:r>
            <a:r>
              <a:rPr lang="el-GR" dirty="0">
                <a:latin typeface="Bookman Old Style" pitchFamily="18" charset="0"/>
              </a:rPr>
              <a:t>που καταξιώνει την προσωπικότητα του τραγικού ανθρώπου.</a:t>
            </a:r>
          </a:p>
        </p:txBody>
      </p:sp>
    </p:spTree>
  </p:cSld>
  <p:clrMapOvr>
    <a:masterClrMapping/>
  </p:clrMapOvr>
  <p:transition>
    <p:wedg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latin typeface="Bookman Old Style" pitchFamily="18" charset="0"/>
              </a:rPr>
              <a:t>III. Το αρχαίο θέατρο</a:t>
            </a:r>
            <a:r>
              <a:rPr lang="el-GR" dirty="0" smtClean="0"/>
              <a:t/>
            </a:r>
            <a:br>
              <a:rPr lang="el-GR" dirty="0" smtClean="0"/>
            </a:br>
            <a:endParaRPr lang="el-GR" dirty="0"/>
          </a:p>
        </p:txBody>
      </p:sp>
      <p:sp>
        <p:nvSpPr>
          <p:cNvPr id="6" name="5 - Θέση κειμένου"/>
          <p:cNvSpPr>
            <a:spLocks noGrp="1"/>
          </p:cNvSpPr>
          <p:nvPr>
            <p:ph type="body" idx="1"/>
          </p:nvPr>
        </p:nvSpPr>
        <p:spPr/>
        <p:txBody>
          <a:bodyPr/>
          <a:lstStyle/>
          <a:p>
            <a:endParaRPr lang="el-GR"/>
          </a:p>
        </p:txBody>
      </p:sp>
      <p:pic>
        <p:nvPicPr>
          <p:cNvPr id="4" name="3 - Θέση περιεχομένου" descr="800px-Theatre_dionysos.gif"/>
          <p:cNvPicPr>
            <a:picLocks noGrp="1" noChangeAspect="1"/>
          </p:cNvPicPr>
          <p:nvPr>
            <p:ph sz="half" idx="2"/>
          </p:nvPr>
        </p:nvPicPr>
        <p:blipFill>
          <a:blip r:embed="rId2" cstate="print"/>
          <a:stretch>
            <a:fillRect/>
          </a:stretch>
        </p:blipFill>
        <p:spPr>
          <a:xfrm>
            <a:off x="0" y="1700808"/>
            <a:ext cx="4597026" cy="4815384"/>
          </a:xfrm>
        </p:spPr>
      </p:pic>
      <p:sp>
        <p:nvSpPr>
          <p:cNvPr id="7" name="6 - Θέση κειμένου"/>
          <p:cNvSpPr>
            <a:spLocks noGrp="1"/>
          </p:cNvSpPr>
          <p:nvPr>
            <p:ph type="body" sz="quarter" idx="3"/>
          </p:nvPr>
        </p:nvSpPr>
        <p:spPr/>
        <p:txBody>
          <a:bodyPr/>
          <a:lstStyle/>
          <a:p>
            <a:endParaRPr lang="el-GR"/>
          </a:p>
        </p:txBody>
      </p:sp>
      <p:pic>
        <p:nvPicPr>
          <p:cNvPr id="9" name="8 - Θέση περιεχομένου" descr="9b3eb3f376a947b2f2cc3b1f575af0f4.png"/>
          <p:cNvPicPr>
            <a:picLocks noGrp="1" noChangeAspect="1"/>
          </p:cNvPicPr>
          <p:nvPr>
            <p:ph sz="quarter" idx="4"/>
          </p:nvPr>
        </p:nvPicPr>
        <p:blipFill>
          <a:blip r:embed="rId3" cstate="print"/>
          <a:stretch>
            <a:fillRect/>
          </a:stretch>
        </p:blipFill>
        <p:spPr>
          <a:xfrm>
            <a:off x="4672829" y="1772816"/>
            <a:ext cx="4391775" cy="4353347"/>
          </a:xfrm>
        </p:spPr>
      </p:pic>
    </p:spTree>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κειμένου"/>
          <p:cNvSpPr>
            <a:spLocks noGrp="1"/>
          </p:cNvSpPr>
          <p:nvPr>
            <p:ph type="body" idx="1"/>
          </p:nvPr>
        </p:nvSpPr>
        <p:spPr/>
        <p:txBody>
          <a:bodyPr/>
          <a:lstStyle/>
          <a:p>
            <a:endParaRPr lang="el-GR"/>
          </a:p>
        </p:txBody>
      </p:sp>
      <p:pic>
        <p:nvPicPr>
          <p:cNvPr id="7" name="6 - Θέση περιεχομένου" descr="DSC01612pre_14_06_14.jpg"/>
          <p:cNvPicPr>
            <a:picLocks noGrp="1" noChangeAspect="1"/>
          </p:cNvPicPr>
          <p:nvPr>
            <p:ph sz="half" idx="2"/>
          </p:nvPr>
        </p:nvPicPr>
        <p:blipFill>
          <a:blip r:embed="rId2" cstate="print"/>
          <a:stretch>
            <a:fillRect/>
          </a:stretch>
        </p:blipFill>
        <p:spPr>
          <a:xfrm>
            <a:off x="-16756" y="620688"/>
            <a:ext cx="9160756" cy="5152926"/>
          </a:xfrm>
        </p:spPr>
      </p:pic>
      <p:sp>
        <p:nvSpPr>
          <p:cNvPr id="5" name="4 - Θέση κειμένου"/>
          <p:cNvSpPr>
            <a:spLocks noGrp="1"/>
          </p:cNvSpPr>
          <p:nvPr>
            <p:ph type="body" sz="quarter" idx="3"/>
          </p:nvPr>
        </p:nvSpPr>
        <p:spPr/>
        <p:txBody>
          <a:bodyPr/>
          <a:lstStyle/>
          <a:p>
            <a:endParaRPr lang="el-GR"/>
          </a:p>
        </p:txBody>
      </p:sp>
      <p:sp>
        <p:nvSpPr>
          <p:cNvPr id="6" name="5 - Θέση περιεχομένου"/>
          <p:cNvSpPr>
            <a:spLocks noGrp="1"/>
          </p:cNvSpPr>
          <p:nvPr>
            <p:ph sz="quarter" idx="4"/>
          </p:nvPr>
        </p:nvSpPr>
        <p:spPr/>
        <p:txBody>
          <a:bodyPr/>
          <a:lstStyle/>
          <a:p>
            <a:endParaRPr lang="el-GR" dirty="0"/>
          </a:p>
        </p:txBody>
      </p:sp>
    </p:spTree>
  </p:cSld>
  <p:clrMapOvr>
    <a:masterClrMapping/>
  </p:clrMapOvr>
  <p:transition>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sz="half" idx="1"/>
          </p:nvPr>
        </p:nvSpPr>
        <p:spPr>
          <a:xfrm>
            <a:off x="457200" y="0"/>
            <a:ext cx="6347048" cy="6126163"/>
          </a:xfrm>
        </p:spPr>
        <p:txBody>
          <a:bodyPr>
            <a:normAutofit/>
          </a:bodyPr>
          <a:lstStyle/>
          <a:p>
            <a:r>
              <a:rPr lang="el-GR" b="1" dirty="0" smtClean="0">
                <a:latin typeface="Bookman Old Style" pitchFamily="18" charset="0"/>
              </a:rPr>
              <a:t>               </a:t>
            </a:r>
            <a:endParaRPr lang="el-GR" b="1" dirty="0">
              <a:latin typeface="Bookman Old Style" pitchFamily="18" charset="0"/>
            </a:endParaRPr>
          </a:p>
          <a:p>
            <a:r>
              <a:rPr lang="el-GR" dirty="0">
                <a:latin typeface="Bookman Old Style" pitchFamily="18" charset="0"/>
              </a:rPr>
              <a:t> </a:t>
            </a:r>
          </a:p>
          <a:p>
            <a:endParaRPr lang="el-GR" dirty="0">
              <a:latin typeface="Bookman Old Style" pitchFamily="18" charset="0"/>
            </a:endParaRPr>
          </a:p>
        </p:txBody>
      </p:sp>
      <p:sp>
        <p:nvSpPr>
          <p:cNvPr id="5" name="4 - Θέση περιεχομένου"/>
          <p:cNvSpPr>
            <a:spLocks noGrp="1"/>
          </p:cNvSpPr>
          <p:nvPr>
            <p:ph sz="half" idx="2"/>
          </p:nvPr>
        </p:nvSpPr>
        <p:spPr/>
        <p:txBody>
          <a:bodyPr/>
          <a:lstStyle/>
          <a:p>
            <a:endParaRPr lang="el-GR"/>
          </a:p>
        </p:txBody>
      </p:sp>
      <p:pic>
        <p:nvPicPr>
          <p:cNvPr id="6" name="Picture 2" descr="F:\θεατρα\Καταγραφή.JPG"/>
          <p:cNvPicPr>
            <a:picLocks noChangeAspect="1" noChangeArrowheads="1"/>
          </p:cNvPicPr>
          <p:nvPr/>
        </p:nvPicPr>
        <p:blipFill>
          <a:blip r:embed="rId2" cstate="print"/>
          <a:srcRect/>
          <a:stretch>
            <a:fillRect/>
          </a:stretch>
        </p:blipFill>
        <p:spPr bwMode="auto">
          <a:xfrm>
            <a:off x="0" y="404665"/>
            <a:ext cx="9169349" cy="6453336"/>
          </a:xfrm>
          <a:prstGeom prst="rect">
            <a:avLst/>
          </a:prstGeom>
          <a:noFill/>
        </p:spPr>
      </p:pic>
    </p:spTree>
  </p:cSld>
  <p:clrMapOvr>
    <a:masterClrMapping/>
  </p:clrMapOvr>
  <p:transition>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 name="4 - Θέση περιεχομένου" descr="teatraind.jpg"/>
          <p:cNvPicPr>
            <a:picLocks noGrp="1" noChangeAspect="1"/>
          </p:cNvPicPr>
          <p:nvPr>
            <p:ph sz="half" idx="1"/>
          </p:nvPr>
        </p:nvPicPr>
        <p:blipFill>
          <a:blip r:embed="rId2" cstate="print"/>
          <a:stretch>
            <a:fillRect/>
          </a:stretch>
        </p:blipFill>
        <p:spPr>
          <a:xfrm>
            <a:off x="0" y="692696"/>
            <a:ext cx="9306958" cy="5373216"/>
          </a:xfrm>
        </p:spPr>
      </p:pic>
      <p:sp>
        <p:nvSpPr>
          <p:cNvPr id="4" name="3 - Θέση περιεχομένου"/>
          <p:cNvSpPr>
            <a:spLocks noGrp="1"/>
          </p:cNvSpPr>
          <p:nvPr>
            <p:ph sz="half" idx="2"/>
          </p:nvPr>
        </p:nvSpPr>
        <p:spPr/>
        <p:txBody>
          <a:bodyPr/>
          <a:lstStyle/>
          <a:p>
            <a:endParaRPr lang="el-GR" dirty="0"/>
          </a:p>
        </p:txBody>
      </p:sp>
    </p:spTree>
  </p:cSld>
  <p:clrMapOvr>
    <a:masterClrMapping/>
  </p:clrMapOvr>
  <p:transition>
    <p:wedg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Τίτλος"/>
          <p:cNvSpPr>
            <a:spLocks noGrp="1"/>
          </p:cNvSpPr>
          <p:nvPr>
            <p:ph type="title"/>
          </p:nvPr>
        </p:nvSpPr>
        <p:spPr/>
        <p:txBody>
          <a:bodyPr/>
          <a:lstStyle/>
          <a:p>
            <a:endParaRPr lang="el-GR"/>
          </a:p>
        </p:txBody>
      </p:sp>
      <p:pic>
        <p:nvPicPr>
          <p:cNvPr id="8" name="7 - Θέση περιεχομένου" descr="YUYTRU.PNG"/>
          <p:cNvPicPr>
            <a:picLocks noGrp="1" noChangeAspect="1"/>
          </p:cNvPicPr>
          <p:nvPr>
            <p:ph type="pic" idx="1"/>
          </p:nvPr>
        </p:nvPicPr>
        <p:blipFill>
          <a:blip r:embed="rId2" cstate="print"/>
          <a:srcRect l="766" r="766"/>
          <a:stretch>
            <a:fillRect/>
          </a:stretch>
        </p:blipFill>
        <p:spPr>
          <a:xfrm>
            <a:off x="975255" y="0"/>
            <a:ext cx="7740352" cy="5805264"/>
          </a:xfrm>
        </p:spPr>
      </p:pic>
      <p:sp>
        <p:nvSpPr>
          <p:cNvPr id="10" name="9 - Θέση κειμένου"/>
          <p:cNvSpPr>
            <a:spLocks noGrp="1"/>
          </p:cNvSpPr>
          <p:nvPr>
            <p:ph type="body" sz="half" idx="2"/>
          </p:nvPr>
        </p:nvSpPr>
        <p:spPr>
          <a:xfrm>
            <a:off x="0" y="6021288"/>
            <a:ext cx="9144000" cy="836712"/>
          </a:xfrm>
        </p:spPr>
        <p:txBody>
          <a:bodyPr>
            <a:normAutofit/>
          </a:bodyPr>
          <a:lstStyle/>
          <a:p>
            <a:r>
              <a:rPr lang="en-US" dirty="0" smtClean="0">
                <a:hlinkClick r:id="rId3"/>
              </a:rPr>
              <a:t>https://www.google.gr/search?q=%CE%98+%CE%95%CE%91%CE%A4%CE%A1%CE%91+%CE%95+%CE%9B%CE%9B%CE%91%CE%94%CE%91&amp;biw=1093&amp;bih=514&amp;source=lnms&amp;tbm=isch&amp;sa=X&amp;ved=0CAgQ_AUoA2oVChMIlda1sPj7xwIVC4gsCh3EkgzD&amp;dpr=1.25#imgrc=NNJ__LlNbXmeGM%3A</a:t>
            </a:r>
            <a:endParaRPr lang="el-GR" dirty="0" smtClean="0"/>
          </a:p>
          <a:p>
            <a:endParaRPr lang="el-GR"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p:txBody>
          <a:bodyPr/>
          <a:lstStyle/>
          <a:p>
            <a:r>
              <a:rPr lang="el-GR" dirty="0" smtClean="0">
                <a:solidFill>
                  <a:prstClr val="black"/>
                </a:solidFill>
                <a:latin typeface="Bookman Old Style" pitchFamily="18" charset="0"/>
              </a:rPr>
              <a:t>Αρχίλοχος </a:t>
            </a:r>
            <a:r>
              <a:rPr lang="el-GR" dirty="0" smtClean="0">
                <a:latin typeface="Bookman Old Style" pitchFamily="18" charset="0"/>
              </a:rPr>
              <a:t>Σαπφώ  Πίνδαρος </a:t>
            </a:r>
            <a:endParaRPr lang="el-GR" dirty="0"/>
          </a:p>
        </p:txBody>
      </p:sp>
      <p:sp>
        <p:nvSpPr>
          <p:cNvPr id="9" name="8 - Θέση κειμένου"/>
          <p:cNvSpPr>
            <a:spLocks noGrp="1"/>
          </p:cNvSpPr>
          <p:nvPr>
            <p:ph type="body" idx="1"/>
          </p:nvPr>
        </p:nvSpPr>
        <p:spPr/>
        <p:txBody>
          <a:bodyPr/>
          <a:lstStyle/>
          <a:p>
            <a:endParaRPr lang="el-GR"/>
          </a:p>
        </p:txBody>
      </p:sp>
      <p:pic>
        <p:nvPicPr>
          <p:cNvPr id="4" name="3 - Θέση περιεχομένου" descr="Archilochus_01_pushkin.jpg"/>
          <p:cNvPicPr>
            <a:picLocks noGrp="1" noChangeAspect="1"/>
          </p:cNvPicPr>
          <p:nvPr>
            <p:ph sz="half" idx="2"/>
          </p:nvPr>
        </p:nvPicPr>
        <p:blipFill>
          <a:blip r:embed="rId2" cstate="print"/>
          <a:stretch>
            <a:fillRect/>
          </a:stretch>
        </p:blipFill>
        <p:spPr>
          <a:xfrm>
            <a:off x="611560" y="1340768"/>
            <a:ext cx="2664296" cy="4422893"/>
          </a:xfrm>
        </p:spPr>
      </p:pic>
      <p:sp>
        <p:nvSpPr>
          <p:cNvPr id="10" name="9 - Θέση κειμένου"/>
          <p:cNvSpPr>
            <a:spLocks noGrp="1"/>
          </p:cNvSpPr>
          <p:nvPr>
            <p:ph type="body" sz="quarter" idx="3"/>
          </p:nvPr>
        </p:nvSpPr>
        <p:spPr/>
        <p:txBody>
          <a:bodyPr/>
          <a:lstStyle/>
          <a:p>
            <a:endParaRPr lang="el-GR"/>
          </a:p>
        </p:txBody>
      </p:sp>
      <p:sp>
        <p:nvSpPr>
          <p:cNvPr id="11" name="10 - Θέση περιεχομένου"/>
          <p:cNvSpPr>
            <a:spLocks noGrp="1"/>
          </p:cNvSpPr>
          <p:nvPr>
            <p:ph sz="quarter" idx="4"/>
          </p:nvPr>
        </p:nvSpPr>
        <p:spPr/>
        <p:txBody>
          <a:bodyPr/>
          <a:lstStyle/>
          <a:p>
            <a:endParaRPr lang="el-GR"/>
          </a:p>
        </p:txBody>
      </p:sp>
      <p:sp>
        <p:nvSpPr>
          <p:cNvPr id="7" name="6 - Ορθογώνιο"/>
          <p:cNvSpPr/>
          <p:nvPr/>
        </p:nvSpPr>
        <p:spPr>
          <a:xfrm>
            <a:off x="755576" y="1484784"/>
            <a:ext cx="2786828" cy="523220"/>
          </a:xfrm>
          <a:prstGeom prst="rect">
            <a:avLst/>
          </a:prstGeom>
        </p:spPr>
        <p:txBody>
          <a:bodyPr wrap="square">
            <a:spAutoFit/>
          </a:bodyPr>
          <a:lstStyle/>
          <a:p>
            <a:pPr marL="342900" lvl="0" indent="-342900">
              <a:spcBef>
                <a:spcPct val="20000"/>
              </a:spcBef>
              <a:buFont typeface="Arial" pitchFamily="34" charset="0"/>
              <a:buChar char="•"/>
            </a:pPr>
            <a:r>
              <a:rPr lang="el-GR" sz="2800" dirty="0" smtClean="0">
                <a:solidFill>
                  <a:prstClr val="black"/>
                </a:solidFill>
                <a:latin typeface="Bookman Old Style" pitchFamily="18" charset="0"/>
              </a:rPr>
              <a:t> </a:t>
            </a:r>
            <a:endParaRPr lang="el-GR" sz="2800" dirty="0">
              <a:solidFill>
                <a:prstClr val="black"/>
              </a:solidFill>
              <a:latin typeface="Bookman Old Style" pitchFamily="18" charset="0"/>
            </a:endParaRPr>
          </a:p>
        </p:txBody>
      </p:sp>
      <p:pic>
        <p:nvPicPr>
          <p:cNvPr id="12" name="Picture 3" descr="Πίνδαρος (522 - 443 π.Χ).">
            <a:hlinkClick r:id="rId3" tooltip="Πίνδαρος (522 - 443 π.Χ)."/>
          </p:cNvPr>
          <p:cNvPicPr>
            <a:picLocks noChangeAspect="1" noChangeArrowheads="1"/>
          </p:cNvPicPr>
          <p:nvPr/>
        </p:nvPicPr>
        <p:blipFill>
          <a:blip r:embed="rId4" cstate="print"/>
          <a:srcRect/>
          <a:stretch>
            <a:fillRect/>
          </a:stretch>
        </p:blipFill>
        <p:spPr bwMode="auto">
          <a:xfrm>
            <a:off x="6732240" y="1412776"/>
            <a:ext cx="2305295" cy="4088207"/>
          </a:xfrm>
          <a:prstGeom prst="rect">
            <a:avLst/>
          </a:prstGeom>
          <a:noFill/>
          <a:ln w="9525">
            <a:noFill/>
            <a:miter lim="800000"/>
            <a:headEnd/>
            <a:tailEnd/>
          </a:ln>
        </p:spPr>
      </p:pic>
      <p:pic>
        <p:nvPicPr>
          <p:cNvPr id="13" name="Picture 3" descr="Υλικά γραφής: παπύρινος κύλινδρος. Η Σαπφώ (παράσταση σε αττική ερυθρόμορφη υδρία του 440-430 π.Χ.) κρατά ξετυλιγμένο έναν παπύρινο κύλινδρο και διαβάζει το κείμενο προτού το τραγουδήσει."/>
          <p:cNvPicPr>
            <a:picLocks noChangeAspect="1" noChangeArrowheads="1"/>
          </p:cNvPicPr>
          <p:nvPr/>
        </p:nvPicPr>
        <p:blipFill>
          <a:blip r:embed="rId5" cstate="print"/>
          <a:srcRect/>
          <a:stretch>
            <a:fillRect/>
          </a:stretch>
        </p:blipFill>
        <p:spPr bwMode="auto">
          <a:xfrm>
            <a:off x="3419872" y="1412776"/>
            <a:ext cx="3360996" cy="4031977"/>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a:xfrm>
            <a:off x="0" y="0"/>
            <a:ext cx="9144000" cy="1417638"/>
          </a:xfrm>
        </p:spPr>
        <p:txBody>
          <a:bodyPr>
            <a:normAutofit fontScale="90000"/>
          </a:bodyPr>
          <a:lstStyle/>
          <a:p>
            <a:r>
              <a:rPr lang="en-US" dirty="0" smtClean="0"/>
              <a:t>http://www.diazoma.gr/gr/Page_04-01.asp</a:t>
            </a:r>
            <a:r>
              <a:rPr lang="el-GR" dirty="0" smtClean="0"/>
              <a:t/>
            </a:r>
            <a:br>
              <a:rPr lang="el-GR" dirty="0" smtClean="0"/>
            </a:br>
            <a:endParaRPr lang="el-GR" dirty="0"/>
          </a:p>
        </p:txBody>
      </p:sp>
      <p:pic>
        <p:nvPicPr>
          <p:cNvPr id="5" name="4 - Θέση περιεχομένου" descr="GHG.PNG"/>
          <p:cNvPicPr>
            <a:picLocks noGrp="1" noChangeAspect="1"/>
          </p:cNvPicPr>
          <p:nvPr>
            <p:ph idx="4294967295"/>
          </p:nvPr>
        </p:nvPicPr>
        <p:blipFill>
          <a:blip r:embed="rId2" cstate="print"/>
          <a:stretch>
            <a:fillRect/>
          </a:stretch>
        </p:blipFill>
        <p:spPr>
          <a:xfrm>
            <a:off x="0" y="740625"/>
            <a:ext cx="6588224" cy="6117375"/>
          </a:xfrm>
        </p:spPr>
      </p:pic>
      <p:sp>
        <p:nvSpPr>
          <p:cNvPr id="7" name="6 - Θέση κειμένου"/>
          <p:cNvSpPr>
            <a:spLocks noGrp="1"/>
          </p:cNvSpPr>
          <p:nvPr>
            <p:ph type="body" sz="half" idx="4294967295"/>
          </p:nvPr>
        </p:nvSpPr>
        <p:spPr>
          <a:xfrm>
            <a:off x="0" y="1435100"/>
            <a:ext cx="3008313" cy="4691063"/>
          </a:xfrm>
        </p:spPr>
        <p:txBody>
          <a:bodyPr/>
          <a:lstStyle/>
          <a:p>
            <a:endParaRPr lang="el-GR" dirty="0"/>
          </a:p>
        </p:txBody>
      </p:sp>
    </p:spTree>
  </p:cSld>
  <p:clrMapOvr>
    <a:masterClrMapping/>
  </p:clrMapOvr>
  <p:transition>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 name="4 - Θέση περιεχομένου" descr="Καταγραφή.PNG"/>
          <p:cNvPicPr>
            <a:picLocks noGrp="1" noChangeAspect="1"/>
          </p:cNvPicPr>
          <p:nvPr>
            <p:ph sz="half" idx="1"/>
          </p:nvPr>
        </p:nvPicPr>
        <p:blipFill>
          <a:blip r:embed="rId2" cstate="print"/>
          <a:stretch>
            <a:fillRect/>
          </a:stretch>
        </p:blipFill>
        <p:spPr>
          <a:xfrm>
            <a:off x="0" y="1772816"/>
            <a:ext cx="9133836" cy="3645024"/>
          </a:xfrm>
        </p:spPr>
      </p:pic>
      <p:sp>
        <p:nvSpPr>
          <p:cNvPr id="4" name="3 - Θέση περιεχομένου"/>
          <p:cNvSpPr>
            <a:spLocks noGrp="1"/>
          </p:cNvSpPr>
          <p:nvPr>
            <p:ph sz="half" idx="2"/>
          </p:nvPr>
        </p:nvSpPr>
        <p:spPr/>
        <p:txBody>
          <a:bodyPr/>
          <a:lstStyle/>
          <a:p>
            <a:endParaRPr lang="el-GR" dirty="0"/>
          </a:p>
        </p:txBody>
      </p:sp>
    </p:spTree>
  </p:cSld>
  <p:clrMapOvr>
    <a:masterClrMapping/>
  </p:clrMapOvr>
  <p:transition>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 name="4 - Θέση περιεχομένου" descr="JLLK;L.PNG"/>
          <p:cNvPicPr>
            <a:picLocks noGrp="1" noChangeAspect="1"/>
          </p:cNvPicPr>
          <p:nvPr>
            <p:ph sz="half" idx="1"/>
          </p:nvPr>
        </p:nvPicPr>
        <p:blipFill>
          <a:blip r:embed="rId2" cstate="print"/>
          <a:stretch>
            <a:fillRect/>
          </a:stretch>
        </p:blipFill>
        <p:spPr>
          <a:xfrm>
            <a:off x="0" y="764704"/>
            <a:ext cx="9098831" cy="5301208"/>
          </a:xfrm>
        </p:spPr>
      </p:pic>
      <p:sp>
        <p:nvSpPr>
          <p:cNvPr id="4" name="3 - Θέση περιεχομένου"/>
          <p:cNvSpPr>
            <a:spLocks noGrp="1"/>
          </p:cNvSpPr>
          <p:nvPr>
            <p:ph sz="half" idx="2"/>
          </p:nvPr>
        </p:nvSpPr>
        <p:spPr/>
        <p:txBody>
          <a:bodyPr/>
          <a:lstStyle/>
          <a:p>
            <a:endParaRPr lang="el-GR"/>
          </a:p>
        </p:txBody>
      </p:sp>
    </p:spTree>
  </p:cSld>
  <p:clrMapOvr>
    <a:masterClrMapping/>
  </p:clrMapOvr>
  <p:transition>
    <p:wedg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1826078_729587640501125_6376707018868756236_n.png"/>
          <p:cNvPicPr>
            <a:picLocks noGrp="1" noChangeAspect="1"/>
          </p:cNvPicPr>
          <p:nvPr>
            <p:ph idx="1"/>
          </p:nvPr>
        </p:nvPicPr>
        <p:blipFill>
          <a:blip r:embed="rId2" cstate="print"/>
          <a:stretch>
            <a:fillRect/>
          </a:stretch>
        </p:blipFill>
        <p:spPr>
          <a:xfrm>
            <a:off x="-54233" y="1844824"/>
            <a:ext cx="9198233" cy="4005064"/>
          </a:xfrm>
        </p:spPr>
      </p:pic>
    </p:spTree>
  </p:cSld>
  <p:clrMapOvr>
    <a:masterClrMapping/>
  </p:clrMapOvr>
  <p:transition>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0014-16-sx04.jpg"/>
          <p:cNvPicPr>
            <a:picLocks noGrp="1" noChangeAspect="1"/>
          </p:cNvPicPr>
          <p:nvPr>
            <p:ph idx="1"/>
          </p:nvPr>
        </p:nvPicPr>
        <p:blipFill>
          <a:blip r:embed="rId2" cstate="print"/>
          <a:stretch>
            <a:fillRect/>
          </a:stretch>
        </p:blipFill>
        <p:spPr>
          <a:xfrm>
            <a:off x="0" y="1052737"/>
            <a:ext cx="9178283" cy="5805264"/>
          </a:xfrm>
        </p:spPr>
      </p:pic>
    </p:spTree>
  </p:cSld>
  <p:clrMapOvr>
    <a:masterClrMapping/>
  </p:clrMapOvr>
  <p:transition>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Αρχαίο-ελληνικό-θέατρο.jpg"/>
          <p:cNvPicPr>
            <a:picLocks noGrp="1" noChangeAspect="1"/>
          </p:cNvPicPr>
          <p:nvPr>
            <p:ph idx="1"/>
          </p:nvPr>
        </p:nvPicPr>
        <p:blipFill>
          <a:blip r:embed="rId2" cstate="print"/>
          <a:stretch>
            <a:fillRect/>
          </a:stretch>
        </p:blipFill>
        <p:spPr>
          <a:xfrm>
            <a:off x="0" y="580203"/>
            <a:ext cx="9144000" cy="6277798"/>
          </a:xfrm>
        </p:spPr>
      </p:pic>
    </p:spTree>
  </p:cSld>
  <p:clrMapOvr>
    <a:masterClrMapping/>
  </p:clrMapOvr>
  <p:transition>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endParaRPr lang="el-GR" dirty="0">
              <a:latin typeface="Bookman Old Style" pitchFamily="18" charset="0"/>
            </a:endParaRPr>
          </a:p>
        </p:txBody>
      </p:sp>
      <p:pic>
        <p:nvPicPr>
          <p:cNvPr id="7" name="6 - Θέση περιεχομένου" descr="41-3-638.jpg"/>
          <p:cNvPicPr>
            <a:picLocks noGrp="1" noChangeAspect="1"/>
          </p:cNvPicPr>
          <p:nvPr>
            <p:ph idx="1"/>
          </p:nvPr>
        </p:nvPicPr>
        <p:blipFill>
          <a:blip r:embed="rId2" cstate="print"/>
          <a:stretch>
            <a:fillRect/>
          </a:stretch>
        </p:blipFill>
        <p:spPr>
          <a:xfrm>
            <a:off x="0" y="379806"/>
            <a:ext cx="9144000" cy="6478194"/>
          </a:xfrm>
        </p:spPr>
      </p:pic>
    </p:spTree>
  </p:cSld>
  <p:clrMapOvr>
    <a:masterClrMapping/>
  </p:clrMapOvr>
  <p:transition>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92696"/>
          </a:xfrm>
        </p:spPr>
        <p:txBody>
          <a:bodyPr>
            <a:normAutofit fontScale="90000"/>
          </a:bodyPr>
          <a:lstStyle/>
          <a:p>
            <a:r>
              <a:rPr lang="el-GR" dirty="0" smtClean="0"/>
              <a:t>ΔΩΔΩΝΗ</a:t>
            </a:r>
            <a:endParaRPr lang="el-GR" dirty="0"/>
          </a:p>
        </p:txBody>
      </p:sp>
      <p:sp>
        <p:nvSpPr>
          <p:cNvPr id="3" name="2 - Θέση περιεχομένου"/>
          <p:cNvSpPr>
            <a:spLocks noGrp="1"/>
          </p:cNvSpPr>
          <p:nvPr>
            <p:ph idx="1"/>
          </p:nvPr>
        </p:nvSpPr>
        <p:spPr/>
        <p:txBody>
          <a:bodyPr/>
          <a:lstStyle/>
          <a:p>
            <a:endParaRPr lang="el-GR"/>
          </a:p>
        </p:txBody>
      </p:sp>
      <p:pic>
        <p:nvPicPr>
          <p:cNvPr id="7170" name="Picture 2" descr="E:\ΕΙΚΟΝΕΣ\ΑΡΧΑΙΟΛΟΓΙΚΑ\ΘΕΑΤΡΑ\ΔΩΔΩΝΗ\ceb4cf89ceb4cf89cebdceb71.jpg"/>
          <p:cNvPicPr>
            <a:picLocks noChangeAspect="1" noChangeArrowheads="1"/>
          </p:cNvPicPr>
          <p:nvPr/>
        </p:nvPicPr>
        <p:blipFill>
          <a:blip r:embed="rId2" cstate="print"/>
          <a:srcRect/>
          <a:stretch>
            <a:fillRect/>
          </a:stretch>
        </p:blipFill>
        <p:spPr bwMode="auto">
          <a:xfrm>
            <a:off x="0" y="764704"/>
            <a:ext cx="9144000" cy="6093296"/>
          </a:xfrm>
          <a:prstGeom prst="rect">
            <a:avLst/>
          </a:prstGeom>
          <a:noFill/>
        </p:spPr>
      </p:pic>
    </p:spTree>
  </p:cSld>
  <p:clrMapOvr>
    <a:masterClrMapping/>
  </p:clrMapOvr>
  <p:transition>
    <p:wedg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Το Θέατρο και το Ιερό του Διονύσου Ελευθερέως έως και τον 2ο αι. μ.Χ. Άποψη από ανατολικά (Τμήμα προπλάσματος).jpg"/>
          <p:cNvPicPr>
            <a:picLocks noGrp="1" noChangeAspect="1"/>
          </p:cNvPicPr>
          <p:nvPr>
            <p:ph idx="1"/>
          </p:nvPr>
        </p:nvPicPr>
        <p:blipFill>
          <a:blip r:embed="rId2" cstate="print"/>
          <a:stretch>
            <a:fillRect/>
          </a:stretch>
        </p:blipFill>
        <p:spPr>
          <a:xfrm>
            <a:off x="-1" y="1412777"/>
            <a:ext cx="9121441" cy="5445224"/>
          </a:xfrm>
        </p:spPr>
      </p:pic>
    </p:spTree>
  </p:cSld>
  <p:clrMapOvr>
    <a:masterClrMapping/>
  </p:clrMapOvr>
  <p:transition>
    <p:wedg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6146" name="Picture 2" descr="E:\ΕΙΚΟΝΕΣ\ΑΡΧΑΙΟΛΟΓΙΚΑ\ΘΕΑΤΡΑ\1469890_691286684239255_1849704020_nΑναπαράσταση αρχαίου ελληνικού Θεάτρου.jpg"/>
          <p:cNvPicPr>
            <a:picLocks noChangeAspect="1" noChangeArrowheads="1"/>
          </p:cNvPicPr>
          <p:nvPr/>
        </p:nvPicPr>
        <p:blipFill>
          <a:blip r:embed="rId2" cstate="print"/>
          <a:srcRect/>
          <a:stretch>
            <a:fillRect/>
          </a:stretch>
        </p:blipFill>
        <p:spPr bwMode="auto">
          <a:xfrm>
            <a:off x="0" y="400050"/>
            <a:ext cx="9144000" cy="6057900"/>
          </a:xfrm>
          <a:prstGeom prst="rect">
            <a:avLst/>
          </a:prstGeom>
          <a:noFill/>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l-GR" dirty="0" smtClean="0">
                <a:solidFill>
                  <a:schemeClr val="hlink"/>
                </a:solidFill>
                <a:latin typeface="Bookman Old Style" pitchFamily="18" charset="0"/>
              </a:rPr>
              <a:t>Δραματική ποίηση</a:t>
            </a:r>
            <a:br>
              <a:rPr lang="el-GR" dirty="0" smtClean="0">
                <a:solidFill>
                  <a:schemeClr val="hlink"/>
                </a:solidFill>
                <a:latin typeface="Bookman Old Style" pitchFamily="18" charset="0"/>
              </a:rPr>
            </a:br>
            <a:endParaRPr lang="el-GR" dirty="0" smtClean="0">
              <a:solidFill>
                <a:srgbClr val="CC0099"/>
              </a:solidFill>
              <a:latin typeface="Bookman Old Style" pitchFamily="18" charset="0"/>
            </a:endParaRPr>
          </a:p>
        </p:txBody>
      </p:sp>
      <p:sp>
        <p:nvSpPr>
          <p:cNvPr id="28675" name="Rectangle 3"/>
          <p:cNvSpPr>
            <a:spLocks noGrp="1" noChangeArrowheads="1"/>
          </p:cNvSpPr>
          <p:nvPr>
            <p:ph sz="half" idx="1"/>
          </p:nvPr>
        </p:nvSpPr>
        <p:spPr/>
        <p:txBody>
          <a:bodyPr/>
          <a:lstStyle/>
          <a:p>
            <a:pPr lvl="1" eaLnBrk="1" hangingPunct="1"/>
            <a:r>
              <a:rPr lang="el-GR" dirty="0" smtClean="0">
                <a:solidFill>
                  <a:srgbClr val="0070C0"/>
                </a:solidFill>
                <a:latin typeface="Bookman Old Style" pitchFamily="18" charset="0"/>
              </a:rPr>
              <a:t>Τραγωδία</a:t>
            </a:r>
            <a:r>
              <a:rPr lang="el-GR" dirty="0" smtClean="0">
                <a:latin typeface="Bookman Old Style" pitchFamily="18" charset="0"/>
              </a:rPr>
              <a:t> </a:t>
            </a:r>
          </a:p>
          <a:p>
            <a:pPr lvl="2" eaLnBrk="1" hangingPunct="1"/>
            <a:r>
              <a:rPr lang="el-GR" dirty="0" smtClean="0">
                <a:latin typeface="Bookman Old Style" pitchFamily="18" charset="0"/>
              </a:rPr>
              <a:t>Αισχύλος </a:t>
            </a:r>
          </a:p>
          <a:p>
            <a:pPr lvl="2" eaLnBrk="1" hangingPunct="1"/>
            <a:r>
              <a:rPr lang="el-GR" dirty="0" smtClean="0">
                <a:latin typeface="Bookman Old Style" pitchFamily="18" charset="0"/>
              </a:rPr>
              <a:t>Σοφοκλής </a:t>
            </a:r>
          </a:p>
          <a:p>
            <a:pPr lvl="2" eaLnBrk="1" hangingPunct="1"/>
            <a:r>
              <a:rPr lang="el-GR" dirty="0" smtClean="0">
                <a:latin typeface="Bookman Old Style" pitchFamily="18" charset="0"/>
              </a:rPr>
              <a:t>Ευριπίδης</a:t>
            </a:r>
          </a:p>
          <a:p>
            <a:pPr lvl="2" eaLnBrk="1" hangingPunct="1">
              <a:buFont typeface="Wingdings" pitchFamily="2" charset="2"/>
              <a:buNone/>
            </a:pPr>
            <a:endParaRPr lang="el-GR" dirty="0" smtClean="0">
              <a:latin typeface="Bookman Old Style" pitchFamily="18" charset="0"/>
            </a:endParaRPr>
          </a:p>
          <a:p>
            <a:pPr lvl="1" eaLnBrk="1" hangingPunct="1"/>
            <a:r>
              <a:rPr lang="el-GR" dirty="0" smtClean="0">
                <a:solidFill>
                  <a:srgbClr val="0070C0"/>
                </a:solidFill>
                <a:latin typeface="Bookman Old Style" pitchFamily="18" charset="0"/>
              </a:rPr>
              <a:t>Κωμωδία</a:t>
            </a:r>
            <a:r>
              <a:rPr lang="el-GR" dirty="0" smtClean="0">
                <a:latin typeface="Bookman Old Style" pitchFamily="18" charset="0"/>
              </a:rPr>
              <a:t> </a:t>
            </a:r>
          </a:p>
          <a:p>
            <a:pPr lvl="2" eaLnBrk="1" hangingPunct="1"/>
            <a:r>
              <a:rPr lang="el-GR" dirty="0" smtClean="0">
                <a:latin typeface="Bookman Old Style" pitchFamily="18" charset="0"/>
              </a:rPr>
              <a:t>Αριστοφάνης</a:t>
            </a:r>
          </a:p>
          <a:p>
            <a:pPr lvl="2" eaLnBrk="1" hangingPunct="1">
              <a:buFont typeface="Wingdings" pitchFamily="2" charset="2"/>
              <a:buNone/>
            </a:pPr>
            <a:endParaRPr lang="el-GR" dirty="0" smtClean="0">
              <a:latin typeface="Bookman Old Style" pitchFamily="18" charset="0"/>
            </a:endParaRPr>
          </a:p>
          <a:p>
            <a:pPr lvl="1" eaLnBrk="1" hangingPunct="1"/>
            <a:r>
              <a:rPr lang="el-GR" dirty="0" smtClean="0">
                <a:solidFill>
                  <a:srgbClr val="0070C0"/>
                </a:solidFill>
                <a:latin typeface="Bookman Old Style" pitchFamily="18" charset="0"/>
              </a:rPr>
              <a:t>Σατυρικό δράμα</a:t>
            </a:r>
          </a:p>
        </p:txBody>
      </p:sp>
      <p:sp>
        <p:nvSpPr>
          <p:cNvPr id="5" name="4 - Θέση περιεχομένου"/>
          <p:cNvSpPr>
            <a:spLocks noGrp="1"/>
          </p:cNvSpPr>
          <p:nvPr>
            <p:ph sz="half" idx="2"/>
          </p:nvPr>
        </p:nvSpPr>
        <p:spPr/>
        <p:txBody>
          <a:bodyPr/>
          <a:lstStyle/>
          <a:p>
            <a:r>
              <a:rPr lang="el-GR" dirty="0" smtClean="0">
                <a:latin typeface="Bookman Old Style" pitchFamily="18" charset="0"/>
              </a:rPr>
              <a:t>Απουσία αφηγητή</a:t>
            </a:r>
          </a:p>
          <a:p>
            <a:r>
              <a:rPr lang="el-GR" dirty="0" smtClean="0">
                <a:latin typeface="Bookman Old Style" pitchFamily="18" charset="0"/>
              </a:rPr>
              <a:t>Τα πρόσωπα δρουν, παριστάνουν με έργα και λόγια επί σκηνής μπροστά στα μάτια των θεατών </a:t>
            </a:r>
          </a:p>
          <a:p>
            <a:r>
              <a:rPr lang="el-GR" dirty="0" smtClean="0">
                <a:latin typeface="Bookman Old Style" pitchFamily="18" charset="0"/>
              </a:rPr>
              <a:t>στο παρόν</a:t>
            </a:r>
          </a:p>
        </p:txBody>
      </p:sp>
    </p:spTree>
  </p:cSld>
  <p:clrMapOvr>
    <a:masterClrMapping/>
  </p:clrMapOvr>
  <p:transition>
    <p:wedg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Noname31.jpg"/>
          <p:cNvPicPr>
            <a:picLocks noGrp="1" noChangeAspect="1"/>
          </p:cNvPicPr>
          <p:nvPr>
            <p:ph idx="1"/>
          </p:nvPr>
        </p:nvPicPr>
        <p:blipFill>
          <a:blip r:embed="rId2" cstate="print"/>
          <a:stretch>
            <a:fillRect/>
          </a:stretch>
        </p:blipFill>
        <p:spPr>
          <a:xfrm>
            <a:off x="0" y="-11837"/>
            <a:ext cx="6372200" cy="6869838"/>
          </a:xfrm>
        </p:spPr>
      </p:pic>
    </p:spTree>
  </p:cSld>
  <p:clrMapOvr>
    <a:masterClrMapping/>
  </p:clrMapOvr>
  <p:transition>
    <p:wedg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548680"/>
            <a:ext cx="3960440" cy="720080"/>
          </a:xfrm>
        </p:spPr>
        <p:txBody>
          <a:bodyPr>
            <a:normAutofit fontScale="90000"/>
          </a:bodyPr>
          <a:lstStyle/>
          <a:p>
            <a:r>
              <a:rPr lang="el-GR" dirty="0" smtClean="0"/>
              <a:t>Πάροδος </a:t>
            </a:r>
            <a:endParaRPr lang="el-GR" dirty="0"/>
          </a:p>
        </p:txBody>
      </p:sp>
      <p:pic>
        <p:nvPicPr>
          <p:cNvPr id="4" name="3 - Θέση περιεχομένου" descr="11822721_956898004370518_2243371167366664953_n.jpg"/>
          <p:cNvPicPr>
            <a:picLocks noGrp="1" noChangeAspect="1"/>
          </p:cNvPicPr>
          <p:nvPr>
            <p:ph idx="1"/>
          </p:nvPr>
        </p:nvPicPr>
        <p:blipFill>
          <a:blip r:embed="rId2" cstate="print"/>
          <a:stretch>
            <a:fillRect/>
          </a:stretch>
        </p:blipFill>
        <p:spPr>
          <a:xfrm>
            <a:off x="0" y="1282391"/>
            <a:ext cx="9144000" cy="5575610"/>
          </a:xfrm>
        </p:spPr>
      </p:pic>
    </p:spTree>
  </p:cSld>
  <p:clrMapOvr>
    <a:masterClrMapping/>
  </p:clrMapOvr>
  <p:transition>
    <p:wedg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211144" cy="562074"/>
          </a:xfrm>
        </p:spPr>
        <p:txBody>
          <a:bodyPr>
            <a:normAutofit fontScale="90000"/>
          </a:bodyPr>
          <a:lstStyle/>
          <a:p>
            <a:r>
              <a:rPr lang="el-GR" dirty="0" smtClean="0"/>
              <a:t>κλίμακα</a:t>
            </a:r>
            <a:endParaRPr lang="el-GR" dirty="0"/>
          </a:p>
        </p:txBody>
      </p:sp>
      <p:pic>
        <p:nvPicPr>
          <p:cNvPr id="6" name="5 - Θέση περιεχομένου" descr="images (19).jpg"/>
          <p:cNvPicPr>
            <a:picLocks noGrp="1" noChangeAspect="1"/>
          </p:cNvPicPr>
          <p:nvPr>
            <p:ph idx="1"/>
          </p:nvPr>
        </p:nvPicPr>
        <p:blipFill>
          <a:blip r:embed="rId2" cstate="print"/>
          <a:stretch>
            <a:fillRect/>
          </a:stretch>
        </p:blipFill>
        <p:spPr>
          <a:xfrm>
            <a:off x="0" y="764705"/>
            <a:ext cx="9156592" cy="6093296"/>
          </a:xfrm>
        </p:spPr>
      </p:pic>
    </p:spTree>
  </p:cSld>
  <p:clrMapOvr>
    <a:masterClrMapping/>
  </p:clrMapOvr>
  <p:transition>
    <p:wedg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a:xfrm>
            <a:off x="0" y="0"/>
            <a:ext cx="9144000" cy="6858000"/>
          </a:xfrm>
        </p:spPr>
        <p:txBody>
          <a:bodyPr>
            <a:normAutofit/>
          </a:bodyPr>
          <a:lstStyle/>
          <a:p>
            <a:r>
              <a:rPr lang="el-GR" dirty="0" smtClean="0">
                <a:latin typeface="Bookman Old Style" pitchFamily="18" charset="0"/>
              </a:rPr>
              <a:t>Τα πρώτα ελληνικά θέατρα, όπως άλλωστε και το ίδιο το δράμα, συνδέονται με τη λατρεία του Διονύσου. Ο ανοιχτός κυκλικός χώρος, που λατρευόταν ο θεός, με την πάροδο του χρόνου και την εξέλιξη του διθυράμβου σε δράμα, μετασχηματίστηκε βαθμιαία στη συγκεκριμένη αρχιτεκτονική μορφή του αρχαίου θεάτρου.</a:t>
            </a:r>
          </a:p>
          <a:p>
            <a:endParaRPr lang="el-GR" dirty="0">
              <a:latin typeface="Bookman Old Style" pitchFamily="18" charset="0"/>
            </a:endParaRPr>
          </a:p>
        </p:txBody>
      </p:sp>
    </p:spTree>
  </p:cSld>
  <p:clrMapOvr>
    <a:masterClrMapping/>
  </p:clrMapOvr>
  <p:transition>
    <p:wedg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a:xfrm>
            <a:off x="0" y="0"/>
            <a:ext cx="9144000" cy="6858000"/>
          </a:xfrm>
        </p:spPr>
        <p:txBody>
          <a:bodyPr/>
          <a:lstStyle/>
          <a:p>
            <a:r>
              <a:rPr lang="el-GR" dirty="0" smtClean="0">
                <a:latin typeface="Bookman Old Style" pitchFamily="18" charset="0"/>
              </a:rPr>
              <a:t>Τρία ήταν τα βασικά μέρη του αρχαίου θεάτρου:</a:t>
            </a:r>
            <a:br>
              <a:rPr lang="el-GR" dirty="0" smtClean="0">
                <a:latin typeface="Bookman Old Style" pitchFamily="18" charset="0"/>
              </a:rPr>
            </a:br>
            <a:r>
              <a:rPr lang="el-GR" dirty="0" smtClean="0">
                <a:latin typeface="Bookman Old Style" pitchFamily="18" charset="0"/>
              </a:rPr>
              <a:t>α)</a:t>
            </a:r>
            <a:r>
              <a:rPr lang="el-GR" b="1" dirty="0" smtClean="0">
                <a:latin typeface="Bookman Old Style" pitchFamily="18" charset="0"/>
              </a:rPr>
              <a:t> Το κυρίως </a:t>
            </a:r>
            <a:r>
              <a:rPr lang="el-GR" b="1" dirty="0" err="1" smtClean="0">
                <a:latin typeface="Bookman Old Style" pitchFamily="18" charset="0"/>
              </a:rPr>
              <a:t>θέατρον</a:t>
            </a:r>
            <a:r>
              <a:rPr lang="el-GR" b="1" dirty="0" smtClean="0">
                <a:latin typeface="Bookman Old Style" pitchFamily="18" charset="0"/>
              </a:rPr>
              <a:t> ή κοίλον</a:t>
            </a:r>
            <a:r>
              <a:rPr lang="el-GR" dirty="0" smtClean="0">
                <a:latin typeface="Bookman Old Style" pitchFamily="18" charset="0"/>
              </a:rPr>
              <a:t>, το μέρος που προοριζόταν για τους θεατές.</a:t>
            </a:r>
            <a:br>
              <a:rPr lang="el-GR" dirty="0" smtClean="0">
                <a:latin typeface="Bookman Old Style" pitchFamily="18" charset="0"/>
              </a:rPr>
            </a:br>
            <a:r>
              <a:rPr lang="el-GR" dirty="0" smtClean="0">
                <a:latin typeface="Bookman Old Style" pitchFamily="18" charset="0"/>
              </a:rPr>
              <a:t>β) </a:t>
            </a:r>
            <a:r>
              <a:rPr lang="el-GR" b="1" dirty="0" smtClean="0">
                <a:latin typeface="Bookman Old Style" pitchFamily="18" charset="0"/>
              </a:rPr>
              <a:t>Η ορχήστρα,</a:t>
            </a:r>
            <a:r>
              <a:rPr lang="el-GR" dirty="0" smtClean="0">
                <a:latin typeface="Bookman Old Style" pitchFamily="18" charset="0"/>
              </a:rPr>
              <a:t> ο κυκλικός ή ημικυκλικός χώρος, όπου </a:t>
            </a:r>
            <a:r>
              <a:rPr lang="el-GR" i="1" dirty="0" err="1" smtClean="0">
                <a:latin typeface="Bookman Old Style" pitchFamily="18" charset="0"/>
              </a:rPr>
              <a:t>ὠρχεῖτο</a:t>
            </a:r>
            <a:r>
              <a:rPr lang="el-GR" dirty="0" smtClean="0">
                <a:latin typeface="Bookman Old Style" pitchFamily="18" charset="0"/>
              </a:rPr>
              <a:t>, ο χορός.</a:t>
            </a:r>
            <a:br>
              <a:rPr lang="el-GR" dirty="0" smtClean="0">
                <a:latin typeface="Bookman Old Style" pitchFamily="18" charset="0"/>
              </a:rPr>
            </a:br>
            <a:r>
              <a:rPr lang="el-GR" dirty="0" smtClean="0">
                <a:latin typeface="Bookman Old Style" pitchFamily="18" charset="0"/>
              </a:rPr>
              <a:t>γ) </a:t>
            </a:r>
            <a:r>
              <a:rPr lang="el-GR" b="1" dirty="0" smtClean="0">
                <a:latin typeface="Bookman Old Style" pitchFamily="18" charset="0"/>
              </a:rPr>
              <a:t>Η σκηνή,</a:t>
            </a:r>
            <a:r>
              <a:rPr lang="el-GR" dirty="0" smtClean="0">
                <a:latin typeface="Bookman Old Style" pitchFamily="18" charset="0"/>
              </a:rPr>
              <a:t> ο χώρος των υποκριτών.</a:t>
            </a:r>
          </a:p>
          <a:p>
            <a:endParaRPr lang="el-GR" dirty="0">
              <a:latin typeface="Bookman Old Style" pitchFamily="18" charset="0"/>
            </a:endParaRPr>
          </a:p>
        </p:txBody>
      </p:sp>
    </p:spTree>
  </p:cSld>
  <p:clrMapOvr>
    <a:masterClrMapping/>
  </p:clrMapOvr>
  <p:transition>
    <p:wedg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a:xfrm>
            <a:off x="0" y="0"/>
            <a:ext cx="9324528" cy="6858000"/>
          </a:xfrm>
        </p:spPr>
        <p:txBody>
          <a:bodyPr>
            <a:normAutofit fontScale="85000" lnSpcReduction="20000"/>
          </a:bodyPr>
          <a:lstStyle/>
          <a:p>
            <a:r>
              <a:rPr lang="el-GR" b="1" i="1" dirty="0">
                <a:latin typeface="Bookman Old Style" pitchFamily="18" charset="0"/>
              </a:rPr>
              <a:t>Το </a:t>
            </a:r>
            <a:r>
              <a:rPr lang="el-GR" b="1" i="1" dirty="0" smtClean="0">
                <a:latin typeface="Bookman Old Style" pitchFamily="18" charset="0"/>
              </a:rPr>
              <a:t>κοίλον</a:t>
            </a:r>
          </a:p>
          <a:p>
            <a:r>
              <a:rPr lang="el-GR" dirty="0" smtClean="0">
                <a:latin typeface="Bookman Old Style" pitchFamily="18" charset="0"/>
              </a:rPr>
              <a:t>Το </a:t>
            </a:r>
            <a:r>
              <a:rPr lang="el-GR" dirty="0">
                <a:latin typeface="Bookman Old Style" pitchFamily="18" charset="0"/>
              </a:rPr>
              <a:t>κυρίως θέατρο περιλαμβάνει τα </a:t>
            </a:r>
            <a:r>
              <a:rPr lang="el-GR" b="1" dirty="0">
                <a:latin typeface="Bookman Old Style" pitchFamily="18" charset="0"/>
              </a:rPr>
              <a:t>εδώλια</a:t>
            </a:r>
            <a:r>
              <a:rPr lang="el-GR" dirty="0">
                <a:latin typeface="Bookman Old Style" pitchFamily="18" charset="0"/>
              </a:rPr>
              <a:t> (καθίσματα) των θεατών τα οποία περιβάλλουν ημικυκλικά την ορχήστρα. Είναι κτισμένα αμφιθεατρικά και ακολουθούν την πλαγιά του λόφου, στον οποίο συνήθως κατασκευαζόταν το θέατρο. Ένα ή δύο </a:t>
            </a:r>
            <a:r>
              <a:rPr lang="el-GR" b="1" dirty="0">
                <a:latin typeface="Bookman Old Style" pitchFamily="18" charset="0"/>
              </a:rPr>
              <a:t>διαζώματα</a:t>
            </a:r>
            <a:r>
              <a:rPr lang="el-GR" dirty="0">
                <a:latin typeface="Bookman Old Style" pitchFamily="18" charset="0"/>
              </a:rPr>
              <a:t> (</a:t>
            </a:r>
            <a:r>
              <a:rPr lang="el-GR" dirty="0" err="1">
                <a:latin typeface="Bookman Old Style" pitchFamily="18" charset="0"/>
              </a:rPr>
              <a:t>πλατείς</a:t>
            </a:r>
            <a:r>
              <a:rPr lang="el-GR" dirty="0">
                <a:latin typeface="Bookman Old Style" pitchFamily="18" charset="0"/>
              </a:rPr>
              <a:t> οριζόντιοι διάδρομοι) χώριζαν το κοίλον σε δύο ή τρεις ζώνες, για να διευκολύνουν την κυκλοφορία των θεατών. Τις σειρές των εδωλίων διέκοπταν κάθετα προς την ορχήστρα, κλίμακες από τις οποίες οι θεατές ανέβαιναν στις ψηλότερες θέσεις. Τα τμήματα των εδωλίων ανάμεσα στις κλίμακες ονομάζονταν </a:t>
            </a:r>
            <a:r>
              <a:rPr lang="el-GR" b="1" dirty="0">
                <a:latin typeface="Bookman Old Style" pitchFamily="18" charset="0"/>
              </a:rPr>
              <a:t>κερκίδες</a:t>
            </a:r>
            <a:r>
              <a:rPr lang="el-GR" dirty="0">
                <a:latin typeface="Bookman Old Style" pitchFamily="18" charset="0"/>
              </a:rPr>
              <a:t>.</a:t>
            </a:r>
          </a:p>
          <a:p>
            <a:r>
              <a:rPr lang="el-GR" dirty="0">
                <a:latin typeface="Bookman Old Style" pitchFamily="18" charset="0"/>
              </a:rPr>
              <a:t>Η χωρητικότητα των αρχαίων θεάτρων ήταν πολύ μεγάλη. Το θέατρο του Διονύσου στην Αθήνα χωρούσε 17.000 θεατές, της Εφέσου 16.000, της Επιδαύρου 14.000.</a:t>
            </a:r>
          </a:p>
          <a:p>
            <a:endParaRPr lang="el-GR" dirty="0">
              <a:latin typeface="Bookman Old Style" pitchFamily="18" charset="0"/>
            </a:endParaRPr>
          </a:p>
        </p:txBody>
      </p:sp>
    </p:spTree>
  </p:cSld>
  <p:clrMapOvr>
    <a:masterClrMapping/>
  </p:clrMapOvr>
  <p:transition>
    <p:wedg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a:xfrm>
            <a:off x="0" y="0"/>
            <a:ext cx="9144000" cy="6857999"/>
          </a:xfrm>
        </p:spPr>
        <p:txBody>
          <a:bodyPr>
            <a:normAutofit fontScale="92500" lnSpcReduction="20000"/>
          </a:bodyPr>
          <a:lstStyle/>
          <a:p>
            <a:r>
              <a:rPr lang="el-GR" b="1" i="1" dirty="0" smtClean="0">
                <a:latin typeface="Bookman Old Style" pitchFamily="18" charset="0"/>
              </a:rPr>
              <a:t>Η </a:t>
            </a:r>
            <a:r>
              <a:rPr lang="el-GR" b="1" i="1" dirty="0">
                <a:latin typeface="Bookman Old Style" pitchFamily="18" charset="0"/>
              </a:rPr>
              <a:t>ορχήστρα</a:t>
            </a:r>
            <a:endParaRPr lang="el-GR" dirty="0">
              <a:latin typeface="Bookman Old Style" pitchFamily="18" charset="0"/>
            </a:endParaRPr>
          </a:p>
          <a:p>
            <a:r>
              <a:rPr lang="el-GR" dirty="0" smtClean="0">
                <a:latin typeface="Bookman Old Style" pitchFamily="18" charset="0"/>
              </a:rPr>
              <a:t>Ο </a:t>
            </a:r>
            <a:r>
              <a:rPr lang="el-GR" dirty="0">
                <a:latin typeface="Bookman Old Style" pitchFamily="18" charset="0"/>
              </a:rPr>
              <a:t>κυκλικός ή ημικυκλικός χώρος ανάμεσα στο κοίλο και τη σκηνή αποτελούσε την ορχήστρα. Όπως φαίνεται από τα θέατρα που έχουν διασωθεί, η ορχήστρα βρισκόταν λίγο χαμηλότερα από τη σκηνή. Σε ορισμένα θεατρικά έργα φαίνεται ότι ο χορός αναμειγνυόταν με τους υποκριτές, ιδιαίτερα στις κωμωδίες και το πιθανότερο είναι ότι υποκριτές και χορευτές αρχικά κινούνταν στο ίδιο επίπεδο. Αργότερα οι υποκριτές χωρίστηκαν από τον χορό και έπαιζαν σε υπερυψωμένο δάπεδο. Η είσοδος του χορού στην ορχήστρα γινόταν από δύο πλευρικές διόδους, τις </a:t>
            </a:r>
            <a:r>
              <a:rPr lang="el-GR" b="1" dirty="0">
                <a:latin typeface="Bookman Old Style" pitchFamily="18" charset="0"/>
              </a:rPr>
              <a:t>παρόδους</a:t>
            </a:r>
            <a:r>
              <a:rPr lang="el-GR" dirty="0">
                <a:latin typeface="Bookman Old Style" pitchFamily="18" charset="0"/>
              </a:rPr>
              <a:t>. Στο κέντρο της ορχήστρας βρισκόταν ο βωμός του Διονύσου, η </a:t>
            </a:r>
            <a:r>
              <a:rPr lang="el-GR" b="1" dirty="0">
                <a:latin typeface="Bookman Old Style" pitchFamily="18" charset="0"/>
              </a:rPr>
              <a:t>θυμέλη</a:t>
            </a:r>
            <a:r>
              <a:rPr lang="el-GR" dirty="0">
                <a:latin typeface="Bookman Old Style" pitchFamily="18" charset="0"/>
              </a:rPr>
              <a:t>. Πίσω από τη θυμέλη έπαιρναν θέση ο αυλητής και ο υποβολέας.</a:t>
            </a:r>
          </a:p>
        </p:txBody>
      </p:sp>
    </p:spTree>
  </p:cSld>
  <p:clrMapOvr>
    <a:masterClrMapping/>
  </p:clrMapOvr>
  <p:transition>
    <p:wedg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a:xfrm>
            <a:off x="0" y="0"/>
            <a:ext cx="9144000" cy="6858000"/>
          </a:xfrm>
        </p:spPr>
        <p:txBody>
          <a:bodyPr>
            <a:normAutofit fontScale="55000" lnSpcReduction="20000"/>
          </a:bodyPr>
          <a:lstStyle/>
          <a:p>
            <a:r>
              <a:rPr lang="el-GR" b="1" i="1" dirty="0">
                <a:latin typeface="Bookman Old Style" pitchFamily="18" charset="0"/>
              </a:rPr>
              <a:t>Η </a:t>
            </a:r>
            <a:r>
              <a:rPr lang="el-GR" b="1" i="1" dirty="0" smtClean="0">
                <a:latin typeface="Bookman Old Style" pitchFamily="18" charset="0"/>
              </a:rPr>
              <a:t>σκηνή</a:t>
            </a:r>
          </a:p>
          <a:p>
            <a:r>
              <a:rPr lang="el-GR" dirty="0" smtClean="0">
                <a:latin typeface="Bookman Old Style" pitchFamily="18" charset="0"/>
              </a:rPr>
              <a:t>Η </a:t>
            </a:r>
            <a:r>
              <a:rPr lang="el-GR" dirty="0">
                <a:latin typeface="Bookman Old Style" pitchFamily="18" charset="0"/>
              </a:rPr>
              <a:t>σκηνή, το τρίτο αρχιτεκτονικό μέλος του θεάτρου, εκτεινόταν πίσω από την ορχήστρα. Ήταν η σκηνή ένα απλό επίμηκες οικοδόμημα, που παρέμεινε ξύλινο μέχρι τα τέλη του 4</a:t>
            </a:r>
            <a:r>
              <a:rPr lang="el-GR" baseline="30000" dirty="0">
                <a:latin typeface="Bookman Old Style" pitchFamily="18" charset="0"/>
              </a:rPr>
              <a:t>ου</a:t>
            </a:r>
            <a:r>
              <a:rPr lang="el-GR" dirty="0">
                <a:latin typeface="Bookman Old Style" pitchFamily="18" charset="0"/>
              </a:rPr>
              <a:t> </a:t>
            </a:r>
            <a:r>
              <a:rPr lang="el-GR" dirty="0" err="1">
                <a:latin typeface="Bookman Old Style" pitchFamily="18" charset="0"/>
              </a:rPr>
              <a:t>π.Χ.</a:t>
            </a:r>
            <a:r>
              <a:rPr lang="el-GR" dirty="0">
                <a:latin typeface="Bookman Old Style" pitchFamily="18" charset="0"/>
              </a:rPr>
              <a:t> αι. Προοριζόταν, στην αρχή τουλάχιστον, για να φυλάγουν οι υποκριτές τα σκεύη και τα υλικά τους. Κατά μήκος του τοίχου της σκηνής, προς το μέρος των θεατών, κατασκευάστηκε ένα ξύλινο και αργότερα πέτρινο ή μαρμάρινο υπερυψωμένο δάπεδο, πάνω στο οποίο έπαιζαν οι ηθοποιοί. Ο χώρος αυτός ονομάστηκε </a:t>
            </a:r>
            <a:r>
              <a:rPr lang="el-GR" b="1" dirty="0" err="1">
                <a:latin typeface="Bookman Old Style" pitchFamily="18" charset="0"/>
              </a:rPr>
              <a:t>λογεῖο</a:t>
            </a:r>
            <a:r>
              <a:rPr lang="el-GR" dirty="0">
                <a:latin typeface="Bookman Old Style" pitchFamily="18" charset="0"/>
              </a:rPr>
              <a:t> και δεν υπήρχε κατά τους κλασικούς χρόνους.</a:t>
            </a:r>
          </a:p>
          <a:p>
            <a:r>
              <a:rPr lang="el-GR" dirty="0">
                <a:latin typeface="Bookman Old Style" pitchFamily="18" charset="0"/>
              </a:rPr>
              <a:t>Ο τοίχος της σκηνής πίσω από το </a:t>
            </a:r>
            <a:r>
              <a:rPr lang="el-GR" dirty="0" err="1">
                <a:latin typeface="Bookman Old Style" pitchFamily="18" charset="0"/>
              </a:rPr>
              <a:t>λογείο</a:t>
            </a:r>
            <a:r>
              <a:rPr lang="el-GR" dirty="0">
                <a:latin typeface="Bookman Old Style" pitchFamily="18" charset="0"/>
              </a:rPr>
              <a:t> παρίστανε </a:t>
            </a:r>
            <a:r>
              <a:rPr lang="el-GR" dirty="0" err="1">
                <a:latin typeface="Bookman Old Style" pitchFamily="18" charset="0"/>
              </a:rPr>
              <a:t>ό,τι</a:t>
            </a:r>
            <a:r>
              <a:rPr lang="el-GR" dirty="0">
                <a:latin typeface="Bookman Old Style" pitchFamily="18" charset="0"/>
              </a:rPr>
              <a:t> απαιτούσε το διδασκόμενο έργο. Συνήθως απεικόνιζε πρόσοψη ναού ή ανακτόρου με δύο ορόφους. Είχε μία ή τρεις θύρες, από τις οποίες έβγαιναν στην ορχήστρα τα πρόσωπα του δράματος που βρίσκονταν στα ανάκτορα. Τα πρόσωπα που έρχονταν απέξω και όχι από τα ανάκτορα, έμπαιναν από τις δύο παρόδους.</a:t>
            </a:r>
          </a:p>
          <a:p>
            <a:r>
              <a:rPr lang="el-GR" dirty="0">
                <a:latin typeface="Bookman Old Style" pitchFamily="18" charset="0"/>
              </a:rPr>
              <a:t>Στην Αθήνα και στο θέατρο του Διονύσου επικράτησε η εξής συνήθεια: οι ερχόμενοι από την πόλη ή το λιμάνι έμπαιναν στη σκηνή από τη δεξιά, σε σχέση με τον θεατή, πάροδο, ενώ όσοι έφταναν από τους αγρούς από την αριστερή. Η σύμβαση αυτή ίσως συνδέεται με τα τοπογραφικά δεδομένα της Αθήνας.</a:t>
            </a:r>
          </a:p>
          <a:p>
            <a:r>
              <a:rPr lang="el-GR" dirty="0">
                <a:latin typeface="Bookman Old Style" pitchFamily="18" charset="0"/>
              </a:rPr>
              <a:t>Γενικά ο χώρος του αρχαίου θεάτρου συνδέεται άμεσα με τη θεατρική πράξη, πράγμα που σημαίνει ότι το δράμα μόνο στον συγκεκριμένο αρχιτεκτονικό χώρο μπορούσε να λειτουργήσει θεατρικά.</a:t>
            </a:r>
          </a:p>
          <a:p>
            <a:r>
              <a:rPr lang="el-GR" dirty="0">
                <a:latin typeface="Bookman Old Style" pitchFamily="18" charset="0"/>
              </a:rPr>
              <a:t>Είναι γνωστό ότι με τον θεατρικό χώρο συνδέεται και η σκηνογραφία, όπως και η χρησιμοποίηση μέσων και μεθόδων που εξασφαλίζουν την επιτυχία της θεατρικής </a:t>
            </a:r>
            <a:r>
              <a:rPr lang="el-GR" i="1" dirty="0">
                <a:latin typeface="Bookman Old Style" pitchFamily="18" charset="0"/>
              </a:rPr>
              <a:t>σύμβασης</a:t>
            </a:r>
            <a:r>
              <a:rPr lang="el-GR" dirty="0" smtClean="0">
                <a:latin typeface="Bookman Old Style" pitchFamily="18" charset="0"/>
              </a:rPr>
              <a:t>.</a:t>
            </a:r>
            <a:endParaRPr lang="el-GR" dirty="0">
              <a:latin typeface="Bookman Old Style" pitchFamily="18" charset="0"/>
            </a:endParaRPr>
          </a:p>
        </p:txBody>
      </p:sp>
    </p:spTree>
  </p:cSld>
  <p:clrMapOvr>
    <a:masterClrMapping/>
  </p:clrMapOvr>
  <p:transition>
    <p:wedg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idx="1"/>
          </p:nvPr>
        </p:nvSpPr>
        <p:spPr/>
        <p:txBody>
          <a:bodyPr>
            <a:normAutofit lnSpcReduction="10000"/>
          </a:bodyPr>
          <a:lstStyle/>
          <a:p>
            <a:r>
              <a:rPr lang="el-GR" dirty="0" smtClean="0">
                <a:latin typeface="Bookman Old Style" pitchFamily="18" charset="0"/>
              </a:rPr>
              <a:t>Τα βασικότερα τεχνικά και μηχανικά μέσα του αρχαίου θεάτρου ήταν</a:t>
            </a:r>
          </a:p>
          <a:p>
            <a:r>
              <a:rPr lang="el-GR" dirty="0" smtClean="0">
                <a:latin typeface="Bookman Old Style" pitchFamily="18" charset="0"/>
              </a:rPr>
              <a:t> </a:t>
            </a:r>
            <a:r>
              <a:rPr lang="el-GR" b="1" dirty="0" smtClean="0">
                <a:latin typeface="Bookman Old Style" pitchFamily="18" charset="0"/>
              </a:rPr>
              <a:t>οι περίακτοι,</a:t>
            </a:r>
          </a:p>
          <a:p>
            <a:r>
              <a:rPr lang="el-GR" b="1" dirty="0" smtClean="0">
                <a:latin typeface="Bookman Old Style" pitchFamily="18" charset="0"/>
              </a:rPr>
              <a:t> το εκκύκλημα,</a:t>
            </a:r>
          </a:p>
          <a:p>
            <a:r>
              <a:rPr lang="el-GR" b="1" dirty="0" smtClean="0">
                <a:latin typeface="Bookman Old Style" pitchFamily="18" charset="0"/>
              </a:rPr>
              <a:t> το </a:t>
            </a:r>
            <a:r>
              <a:rPr lang="el-GR" b="1" dirty="0" err="1" smtClean="0">
                <a:latin typeface="Bookman Old Style" pitchFamily="18" charset="0"/>
              </a:rPr>
              <a:t>θεολογείο</a:t>
            </a:r>
            <a:r>
              <a:rPr lang="el-GR" b="1" dirty="0" smtClean="0">
                <a:latin typeface="Bookman Old Style" pitchFamily="18" charset="0"/>
              </a:rPr>
              <a:t>, </a:t>
            </a:r>
          </a:p>
          <a:p>
            <a:r>
              <a:rPr lang="el-GR" b="1" dirty="0" smtClean="0">
                <a:latin typeface="Bookman Old Style" pitchFamily="18" charset="0"/>
              </a:rPr>
              <a:t>η μηχανή ή αιώρημα, </a:t>
            </a:r>
          </a:p>
          <a:p>
            <a:r>
              <a:rPr lang="el-GR" b="1" dirty="0" smtClean="0">
                <a:latin typeface="Bookman Old Style" pitchFamily="18" charset="0"/>
              </a:rPr>
              <a:t>οι </a:t>
            </a:r>
            <a:r>
              <a:rPr lang="el-GR" b="1" dirty="0" err="1" smtClean="0">
                <a:latin typeface="Bookman Old Style" pitchFamily="18" charset="0"/>
              </a:rPr>
              <a:t>χαρώνειες</a:t>
            </a:r>
            <a:r>
              <a:rPr lang="el-GR" b="1" dirty="0" smtClean="0">
                <a:latin typeface="Bookman Old Style" pitchFamily="18" charset="0"/>
              </a:rPr>
              <a:t> κλίμακες,</a:t>
            </a:r>
          </a:p>
          <a:p>
            <a:r>
              <a:rPr lang="el-GR" b="1" dirty="0" smtClean="0">
                <a:latin typeface="Bookman Old Style" pitchFamily="18" charset="0"/>
              </a:rPr>
              <a:t> το </a:t>
            </a:r>
            <a:r>
              <a:rPr lang="el-GR" b="1" dirty="0" err="1" smtClean="0">
                <a:latin typeface="Bookman Old Style" pitchFamily="18" charset="0"/>
              </a:rPr>
              <a:t>βροντείο</a:t>
            </a:r>
            <a:endParaRPr lang="el-GR" dirty="0" smtClean="0">
              <a:latin typeface="Bookman Old Style" pitchFamily="18" charset="0"/>
            </a:endParaRPr>
          </a:p>
        </p:txBody>
      </p:sp>
    </p:spTree>
  </p:cSld>
  <p:clrMapOvr>
    <a:masterClrMapping/>
  </p:clrMapOvr>
  <p:transition>
    <p:wedg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2050" name="Picture 2" descr="C:\Users\user\Documents\ΑΝΤΙΓΟΝΗ\211.jpg"/>
          <p:cNvPicPr>
            <a:picLocks noChangeAspect="1" noChangeArrowheads="1"/>
          </p:cNvPicPr>
          <p:nvPr/>
        </p:nvPicPr>
        <p:blipFill>
          <a:blip r:embed="rId2" cstate="print"/>
          <a:srcRect/>
          <a:stretch>
            <a:fillRect/>
          </a:stretch>
        </p:blipFill>
        <p:spPr bwMode="auto">
          <a:xfrm>
            <a:off x="0" y="825124"/>
            <a:ext cx="9144000" cy="6032876"/>
          </a:xfrm>
          <a:prstGeom prst="rect">
            <a:avLst/>
          </a:prstGeom>
          <a:noFill/>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latin typeface="Bookman Old Style" pitchFamily="18" charset="0"/>
              </a:rPr>
              <a:t>Τραγωδία</a:t>
            </a:r>
            <a:r>
              <a:rPr lang="el-GR" dirty="0" smtClean="0">
                <a:latin typeface="Bookman Old Style" pitchFamily="18" charset="0"/>
              </a:rPr>
              <a:t> </a:t>
            </a:r>
            <a:endParaRPr lang="el-GR" dirty="0">
              <a:latin typeface="Bookman Old Style" pitchFamily="18" charset="0"/>
            </a:endParaRPr>
          </a:p>
        </p:txBody>
      </p:sp>
      <p:sp>
        <p:nvSpPr>
          <p:cNvPr id="3" name="2 - Θέση περιεχομένου"/>
          <p:cNvSpPr>
            <a:spLocks noGrp="1"/>
          </p:cNvSpPr>
          <p:nvPr>
            <p:ph sz="half" idx="1"/>
          </p:nvPr>
        </p:nvSpPr>
        <p:spPr/>
        <p:txBody>
          <a:bodyPr>
            <a:normAutofit fontScale="92500"/>
          </a:bodyPr>
          <a:lstStyle/>
          <a:p>
            <a:pPr lvl="0" algn="ctr">
              <a:buNone/>
            </a:pPr>
            <a:r>
              <a:rPr lang="el-GR" b="1" dirty="0" smtClean="0">
                <a:latin typeface="Bookman Old Style" pitchFamily="18" charset="0"/>
              </a:rPr>
              <a:t>Αισχύλος</a:t>
            </a:r>
            <a:r>
              <a:rPr lang="el-GR" dirty="0" smtClean="0">
                <a:latin typeface="Bookman Old Style" pitchFamily="18" charset="0"/>
              </a:rPr>
              <a:t> </a:t>
            </a:r>
            <a:endParaRPr lang="el-GR" dirty="0">
              <a:latin typeface="Bookman Old Style" pitchFamily="18" charset="0"/>
            </a:endParaRPr>
          </a:p>
          <a:p>
            <a:pPr lvl="0"/>
            <a:r>
              <a:rPr lang="el-GR" b="1" dirty="0" err="1">
                <a:latin typeface="Bookman Old Style" pitchFamily="18" charset="0"/>
              </a:rPr>
              <a:t>Ορέστεια</a:t>
            </a:r>
            <a:r>
              <a:rPr lang="el-GR" dirty="0">
                <a:latin typeface="Bookman Old Style" pitchFamily="18" charset="0"/>
              </a:rPr>
              <a:t> </a:t>
            </a:r>
          </a:p>
          <a:p>
            <a:pPr lvl="0"/>
            <a:r>
              <a:rPr lang="el-GR" dirty="0">
                <a:latin typeface="Bookman Old Style" pitchFamily="18" charset="0"/>
              </a:rPr>
              <a:t>Αγαμέμνων </a:t>
            </a:r>
          </a:p>
          <a:p>
            <a:pPr lvl="0"/>
            <a:r>
              <a:rPr lang="el-GR" dirty="0" smtClean="0">
                <a:latin typeface="Bookman Old Style" pitchFamily="18" charset="0"/>
              </a:rPr>
              <a:t>Χοηφόροι</a:t>
            </a:r>
            <a:endParaRPr lang="el-GR" dirty="0">
              <a:latin typeface="Bookman Old Style" pitchFamily="18" charset="0"/>
            </a:endParaRPr>
          </a:p>
          <a:p>
            <a:pPr lvl="0"/>
            <a:r>
              <a:rPr lang="el-GR" dirty="0">
                <a:latin typeface="Bookman Old Style" pitchFamily="18" charset="0"/>
              </a:rPr>
              <a:t>Ευμενίδες</a:t>
            </a:r>
          </a:p>
          <a:p>
            <a:pPr lvl="0"/>
            <a:endParaRPr lang="el-GR" dirty="0" smtClean="0">
              <a:latin typeface="Bookman Old Style" pitchFamily="18" charset="0"/>
            </a:endParaRPr>
          </a:p>
          <a:p>
            <a:pPr lvl="0"/>
            <a:r>
              <a:rPr lang="el-GR" dirty="0" smtClean="0">
                <a:latin typeface="Bookman Old Style" pitchFamily="18" charset="0"/>
              </a:rPr>
              <a:t>Προμηθεύς </a:t>
            </a:r>
            <a:r>
              <a:rPr lang="el-GR" dirty="0">
                <a:latin typeface="Bookman Old Style" pitchFamily="18" charset="0"/>
              </a:rPr>
              <a:t>Δεσμώτης</a:t>
            </a:r>
          </a:p>
          <a:p>
            <a:pPr lvl="0"/>
            <a:r>
              <a:rPr lang="el-GR" dirty="0">
                <a:latin typeface="Bookman Old Style" pitchFamily="18" charset="0"/>
              </a:rPr>
              <a:t>Πέρσες</a:t>
            </a:r>
          </a:p>
          <a:p>
            <a:pPr lvl="0"/>
            <a:r>
              <a:rPr lang="el-GR" dirty="0" smtClean="0">
                <a:latin typeface="Bookman Old Style" pitchFamily="18" charset="0"/>
              </a:rPr>
              <a:t>Ικέτιδες</a:t>
            </a:r>
            <a:endParaRPr lang="el-GR" dirty="0">
              <a:latin typeface="Bookman Old Style" pitchFamily="18" charset="0"/>
            </a:endParaRPr>
          </a:p>
        </p:txBody>
      </p:sp>
      <p:pic>
        <p:nvPicPr>
          <p:cNvPr id="5" name="3 - Θέση περιεχομένου" descr="images (1).jpg"/>
          <p:cNvPicPr>
            <a:picLocks noGrp="1" noChangeAspect="1"/>
          </p:cNvPicPr>
          <p:nvPr>
            <p:ph sz="half" idx="2"/>
          </p:nvPr>
        </p:nvPicPr>
        <p:blipFill>
          <a:blip r:embed="rId2" cstate="print"/>
          <a:stretch>
            <a:fillRect/>
          </a:stretch>
        </p:blipFill>
        <p:spPr>
          <a:xfrm>
            <a:off x="4520178" y="1628800"/>
            <a:ext cx="4429393" cy="5017179"/>
          </a:xfrm>
        </p:spPr>
      </p:pic>
    </p:spTree>
  </p:cSld>
  <p:clrMapOvr>
    <a:masterClrMapping/>
  </p:clrMapOvr>
  <p:transition>
    <p:wedg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5-638.jpg"/>
          <p:cNvPicPr>
            <a:picLocks noGrp="1" noChangeAspect="1"/>
          </p:cNvPicPr>
          <p:nvPr>
            <p:ph idx="1"/>
          </p:nvPr>
        </p:nvPicPr>
        <p:blipFill>
          <a:blip r:embed="rId2" cstate="print"/>
          <a:stretch>
            <a:fillRect/>
          </a:stretch>
        </p:blipFill>
        <p:spPr>
          <a:xfrm>
            <a:off x="0" y="-7165"/>
            <a:ext cx="9144000" cy="6865166"/>
          </a:xfrm>
        </p:spPr>
      </p:pic>
    </p:spTree>
  </p:cSld>
  <p:clrMapOvr>
    <a:masterClrMapping/>
  </p:clrMapOvr>
  <p:transition>
    <p:wedg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gstage11.gif"/>
          <p:cNvPicPr>
            <a:picLocks noGrp="1" noChangeAspect="1"/>
          </p:cNvPicPr>
          <p:nvPr>
            <p:ph idx="1"/>
          </p:nvPr>
        </p:nvPicPr>
        <p:blipFill>
          <a:blip r:embed="rId2" cstate="print"/>
          <a:stretch>
            <a:fillRect/>
          </a:stretch>
        </p:blipFill>
        <p:spPr>
          <a:xfrm>
            <a:off x="0" y="125760"/>
            <a:ext cx="6732240" cy="6732240"/>
          </a:xfrm>
        </p:spPr>
      </p:pic>
    </p:spTree>
  </p:cSld>
  <p:clrMapOvr>
    <a:masterClrMapping/>
  </p:clrMapOvr>
  <p:transition>
    <p:wedg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074" name="Picture 2" descr="C:\Users\user\Documents\ΑΝΤΙΓΟΝΗ\0901000-02.jpg"/>
          <p:cNvPicPr>
            <a:picLocks noChangeAspect="1" noChangeArrowheads="1"/>
          </p:cNvPicPr>
          <p:nvPr/>
        </p:nvPicPr>
        <p:blipFill>
          <a:blip r:embed="rId2" cstate="print"/>
          <a:srcRect/>
          <a:stretch>
            <a:fillRect/>
          </a:stretch>
        </p:blipFill>
        <p:spPr bwMode="auto">
          <a:xfrm>
            <a:off x="179512" y="134634"/>
            <a:ext cx="8964488" cy="6723366"/>
          </a:xfrm>
          <a:prstGeom prst="rect">
            <a:avLst/>
          </a:prstGeom>
          <a:noFill/>
        </p:spPr>
      </p:pic>
    </p:spTree>
  </p:cSld>
  <p:clrMapOvr>
    <a:masterClrMapping/>
  </p:clrMapOvr>
  <p:transition>
    <p:wedg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Clipboard222201.jpg"/>
          <p:cNvPicPr>
            <a:picLocks noGrp="1" noChangeAspect="1"/>
          </p:cNvPicPr>
          <p:nvPr>
            <p:ph idx="1"/>
          </p:nvPr>
        </p:nvPicPr>
        <p:blipFill>
          <a:blip r:embed="rId2" cstate="print"/>
          <a:stretch>
            <a:fillRect/>
          </a:stretch>
        </p:blipFill>
        <p:spPr>
          <a:xfrm>
            <a:off x="-1" y="836713"/>
            <a:ext cx="9140475" cy="6021288"/>
          </a:xfrm>
        </p:spPr>
      </p:pic>
    </p:spTree>
  </p:cSld>
  <p:clrMapOvr>
    <a:masterClrMapping/>
  </p:clrMapOvr>
  <p:transition>
    <p:wedg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images (16).jpg"/>
          <p:cNvPicPr>
            <a:picLocks noGrp="1" noChangeAspect="1"/>
          </p:cNvPicPr>
          <p:nvPr>
            <p:ph idx="1"/>
          </p:nvPr>
        </p:nvPicPr>
        <p:blipFill>
          <a:blip r:embed="rId2" cstate="print"/>
          <a:stretch>
            <a:fillRect/>
          </a:stretch>
        </p:blipFill>
        <p:spPr>
          <a:xfrm>
            <a:off x="0" y="8826"/>
            <a:ext cx="9144000" cy="6849174"/>
          </a:xfrm>
        </p:spPr>
      </p:pic>
    </p:spTree>
  </p:cSld>
  <p:clrMapOvr>
    <a:masterClrMapping/>
  </p:clrMapOvr>
  <p:transition>
    <p:wedg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gktheatrlevels90.GIF"/>
          <p:cNvPicPr>
            <a:picLocks noGrp="1" noChangeAspect="1"/>
          </p:cNvPicPr>
          <p:nvPr>
            <p:ph idx="1"/>
          </p:nvPr>
        </p:nvPicPr>
        <p:blipFill>
          <a:blip r:embed="rId2" cstate="print"/>
          <a:stretch>
            <a:fillRect/>
          </a:stretch>
        </p:blipFill>
        <p:spPr>
          <a:xfrm>
            <a:off x="0" y="0"/>
            <a:ext cx="6876256" cy="6893664"/>
          </a:xfrm>
        </p:spPr>
      </p:pic>
    </p:spTree>
  </p:cSld>
  <p:clrMapOvr>
    <a:masterClrMapping/>
  </p:clrMapOvr>
  <p:transition>
    <p:wedg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mechanea.gif"/>
          <p:cNvPicPr>
            <a:picLocks noGrp="1" noChangeAspect="1"/>
          </p:cNvPicPr>
          <p:nvPr>
            <p:ph idx="1"/>
          </p:nvPr>
        </p:nvPicPr>
        <p:blipFill>
          <a:blip r:embed="rId2" cstate="print"/>
          <a:stretch>
            <a:fillRect/>
          </a:stretch>
        </p:blipFill>
        <p:spPr>
          <a:xfrm>
            <a:off x="0" y="0"/>
            <a:ext cx="7461504" cy="6858000"/>
          </a:xfrm>
        </p:spPr>
      </p:pic>
    </p:spTree>
  </p:cSld>
  <p:clrMapOvr>
    <a:masterClrMapping/>
  </p:clrMapOvr>
  <p:transition>
    <p:wedg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mechane-and-ekkyklema.gif"/>
          <p:cNvPicPr>
            <a:picLocks noGrp="1" noChangeAspect="1"/>
          </p:cNvPicPr>
          <p:nvPr>
            <p:ph idx="1"/>
          </p:nvPr>
        </p:nvPicPr>
        <p:blipFill>
          <a:blip r:embed="rId2" cstate="print"/>
          <a:stretch>
            <a:fillRect/>
          </a:stretch>
        </p:blipFill>
        <p:spPr>
          <a:xfrm>
            <a:off x="-1" y="1"/>
            <a:ext cx="8440615" cy="6858000"/>
          </a:xfrm>
        </p:spPr>
      </p:pic>
    </p:spTree>
  </p:cSld>
  <p:clrMapOvr>
    <a:masterClrMapping/>
  </p:clrMapOvr>
  <p:transition>
    <p:wedg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pic>
        <p:nvPicPr>
          <p:cNvPr id="3074" name="Picture 2" descr="E:\ΕΙΚΟΝΕΣ\ΑΡΧΑΙΟΛΟΓΙΚΑ\ΘΕΑΤΡΑ\Χαρώνεια ανοίγματα, οπές και δίοδοι στο αρχαίο Θέατρο της Ερέτριας, που εξυπηρετούσαν ίσως χθόνιες τελετουργίες και δρώμενα, κατά την διάρκεια μιας παράστασης !.jpg"/>
          <p:cNvPicPr>
            <a:picLocks noChangeAspect="1" noChangeArrowheads="1"/>
          </p:cNvPicPr>
          <p:nvPr/>
        </p:nvPicPr>
        <p:blipFill>
          <a:blip r:embed="rId2" cstate="print"/>
          <a:srcRect/>
          <a:stretch>
            <a:fillRect/>
          </a:stretch>
        </p:blipFill>
        <p:spPr bwMode="auto">
          <a:xfrm>
            <a:off x="457200" y="0"/>
            <a:ext cx="8229600" cy="6858000"/>
          </a:xfrm>
          <a:prstGeom prst="rect">
            <a:avLst/>
          </a:prstGeom>
          <a:noFill/>
        </p:spPr>
      </p:pic>
    </p:spTree>
  </p:cSld>
  <p:clrMapOvr>
    <a:masterClrMapping/>
  </p:clrMapOvr>
  <p:transition>
    <p:wedg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pic>
        <p:nvPicPr>
          <p:cNvPr id="4" name="3 - Θέση περιεχομένου" descr="K12.2BDionysos.jpg"/>
          <p:cNvPicPr>
            <a:picLocks noGrp="1" noChangeAspect="1"/>
          </p:cNvPicPr>
          <p:nvPr>
            <p:ph idx="1"/>
          </p:nvPr>
        </p:nvPicPr>
        <p:blipFill>
          <a:blip r:embed="rId2" cstate="print"/>
          <a:stretch>
            <a:fillRect/>
          </a:stretch>
        </p:blipFill>
        <p:spPr>
          <a:xfrm>
            <a:off x="-1" y="0"/>
            <a:ext cx="9278471" cy="6858000"/>
          </a:xfrm>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endParaRPr lang="el-GR" dirty="0">
              <a:latin typeface="Bookman Old Style" pitchFamily="18" charset="0"/>
            </a:endParaRPr>
          </a:p>
        </p:txBody>
      </p:sp>
      <p:sp>
        <p:nvSpPr>
          <p:cNvPr id="3" name="2 - Θέση περιεχομένου"/>
          <p:cNvSpPr>
            <a:spLocks noGrp="1"/>
          </p:cNvSpPr>
          <p:nvPr>
            <p:ph sz="half" idx="1"/>
          </p:nvPr>
        </p:nvSpPr>
        <p:spPr/>
        <p:txBody>
          <a:bodyPr>
            <a:normAutofit lnSpcReduction="10000"/>
          </a:bodyPr>
          <a:lstStyle/>
          <a:p>
            <a:pPr lvl="0" algn="ctr">
              <a:buNone/>
            </a:pPr>
            <a:r>
              <a:rPr lang="el-GR" b="1" smtClean="0">
                <a:latin typeface="Bookman Old Style" pitchFamily="18" charset="0"/>
              </a:rPr>
              <a:t>Σοφοκλής </a:t>
            </a:r>
            <a:endParaRPr lang="el-GR" b="1" dirty="0" smtClean="0">
              <a:latin typeface="Bookman Old Style" pitchFamily="18" charset="0"/>
            </a:endParaRPr>
          </a:p>
          <a:p>
            <a:r>
              <a:rPr lang="el-GR" i="1" dirty="0" smtClean="0">
                <a:hlinkClick r:id="rId2" tooltip="Αίας (τραγωδία)"/>
              </a:rPr>
              <a:t>Αίας</a:t>
            </a:r>
            <a:endParaRPr lang="el-GR" dirty="0" smtClean="0"/>
          </a:p>
          <a:p>
            <a:r>
              <a:rPr lang="el-GR" i="1" dirty="0" smtClean="0">
                <a:hlinkClick r:id="rId3" tooltip="Ηλέκτρα (Σοφοκλή)"/>
              </a:rPr>
              <a:t>Ηλέκτρα</a:t>
            </a:r>
            <a:endParaRPr lang="el-GR" dirty="0" smtClean="0"/>
          </a:p>
          <a:p>
            <a:r>
              <a:rPr lang="el-GR" i="1" dirty="0" smtClean="0">
                <a:hlinkClick r:id="rId4" tooltip="Οιδίπους Τύραννος"/>
              </a:rPr>
              <a:t>Οιδίπους Τύραννος</a:t>
            </a:r>
            <a:endParaRPr lang="el-GR" dirty="0" smtClean="0"/>
          </a:p>
          <a:p>
            <a:r>
              <a:rPr lang="el-GR" i="1" dirty="0" smtClean="0">
                <a:hlinkClick r:id="rId5" tooltip="Αντιγόνη (Σοφοκλή)"/>
              </a:rPr>
              <a:t>Αντιγόνη</a:t>
            </a:r>
            <a:endParaRPr lang="el-GR" i="1" dirty="0" smtClean="0"/>
          </a:p>
          <a:p>
            <a:r>
              <a:rPr lang="el-GR" i="1" dirty="0" err="1" smtClean="0">
                <a:hlinkClick r:id="rId6" tooltip="Τραχίνιαι"/>
              </a:rPr>
              <a:t>Τραχίνιαι</a:t>
            </a:r>
            <a:endParaRPr lang="el-GR" dirty="0" smtClean="0"/>
          </a:p>
          <a:p>
            <a:r>
              <a:rPr lang="el-GR" i="1" dirty="0" smtClean="0">
                <a:hlinkClick r:id="rId7" tooltip="Φιλοκτήτης (Σοφοκλή)"/>
              </a:rPr>
              <a:t>Φιλοκτήτης</a:t>
            </a:r>
            <a:endParaRPr lang="el-GR" dirty="0" smtClean="0"/>
          </a:p>
          <a:p>
            <a:r>
              <a:rPr lang="el-GR" i="1" dirty="0" smtClean="0">
                <a:hlinkClick r:id="rId8" tooltip="Οιδίπους επί Κολωνώ"/>
              </a:rPr>
              <a:t>Οιδίπους επί </a:t>
            </a:r>
            <a:r>
              <a:rPr lang="el-GR" i="1" dirty="0" err="1" smtClean="0">
                <a:hlinkClick r:id="rId8" tooltip="Οιδίπους επί Κολωνώ"/>
              </a:rPr>
              <a:t>Κολωνώ</a:t>
            </a:r>
            <a:endParaRPr lang="el-GR" i="1" dirty="0" smtClean="0"/>
          </a:p>
          <a:p>
            <a:r>
              <a:rPr lang="el-GR" i="1" dirty="0" err="1" smtClean="0">
                <a:hlinkClick r:id="rId9" tooltip="Ιχνευταί"/>
              </a:rPr>
              <a:t>Ιχνευταί</a:t>
            </a:r>
            <a:endParaRPr lang="el-GR" dirty="0" smtClean="0"/>
          </a:p>
          <a:p>
            <a:pPr lvl="0" algn="ctr"/>
            <a:endParaRPr lang="el-GR" b="1" dirty="0" smtClean="0">
              <a:latin typeface="Bookman Old Style" pitchFamily="18" charset="0"/>
            </a:endParaRPr>
          </a:p>
          <a:p>
            <a:endParaRPr lang="el-GR" dirty="0" smtClean="0">
              <a:latin typeface="Bookman Old Style" pitchFamily="18" charset="0"/>
            </a:endParaRPr>
          </a:p>
          <a:p>
            <a:endParaRPr lang="el-GR" dirty="0">
              <a:latin typeface="Bookman Old Style" pitchFamily="18" charset="0"/>
            </a:endParaRPr>
          </a:p>
        </p:txBody>
      </p:sp>
      <p:pic>
        <p:nvPicPr>
          <p:cNvPr id="7" name="3 - Θέση περιεχομένου" descr="σοφοκλης.jpg"/>
          <p:cNvPicPr>
            <a:picLocks noGrp="1" noChangeAspect="1"/>
          </p:cNvPicPr>
          <p:nvPr>
            <p:ph sz="half" idx="2"/>
          </p:nvPr>
        </p:nvPicPr>
        <p:blipFill>
          <a:blip r:embed="rId10" cstate="print"/>
          <a:stretch>
            <a:fillRect/>
          </a:stretch>
        </p:blipFill>
        <p:spPr>
          <a:xfrm>
            <a:off x="4317122" y="2044500"/>
            <a:ext cx="4826878" cy="3544739"/>
          </a:xfrm>
        </p:spPr>
      </p:pic>
    </p:spTree>
  </p:cSld>
  <p:clrMapOvr>
    <a:masterClrMapping/>
  </p:clrMapOvr>
  <p:transition>
    <p:wedg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latin typeface="Bookman Old Style" pitchFamily="18" charset="0"/>
            </a:endParaRPr>
          </a:p>
        </p:txBody>
      </p:sp>
      <p:pic>
        <p:nvPicPr>
          <p:cNvPr id="4" name="3 - Θέση περιεχομένου" descr="κρατήρας_όψη_Α.jpg"/>
          <p:cNvPicPr>
            <a:picLocks noGrp="1" noChangeAspect="1"/>
          </p:cNvPicPr>
          <p:nvPr>
            <p:ph idx="1"/>
          </p:nvPr>
        </p:nvPicPr>
        <p:blipFill>
          <a:blip r:embed="rId2" cstate="print"/>
          <a:stretch>
            <a:fillRect/>
          </a:stretch>
        </p:blipFill>
        <p:spPr>
          <a:xfrm>
            <a:off x="0" y="-68639"/>
            <a:ext cx="6660232" cy="6926640"/>
          </a:xfrm>
        </p:spPr>
      </p:pic>
    </p:spTree>
  </p:cSld>
  <p:clrMapOvr>
    <a:masterClrMapping/>
  </p:clrMapOvr>
  <p:transition>
    <p:wedg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 ανάγλυφες πλάκες με επεισόδια από τη ζωή του Διονύσου, που κοσμούν το Βήμα του Φαίδρου</a:t>
            </a:r>
            <a:endParaRPr lang="el-GR" dirty="0"/>
          </a:p>
        </p:txBody>
      </p:sp>
      <p:pic>
        <p:nvPicPr>
          <p:cNvPr id="4" name="3 - Θέση περιεχομένου" descr="Οι ανάγλυφες πλάκες με επισόδια από τη ζωή του Διονύσου, που κοσμούν το Βήμα του Φαίδρου.jpg"/>
          <p:cNvPicPr>
            <a:picLocks noGrp="1" noChangeAspect="1"/>
          </p:cNvPicPr>
          <p:nvPr>
            <p:ph idx="1"/>
          </p:nvPr>
        </p:nvPicPr>
        <p:blipFill>
          <a:blip r:embed="rId2" cstate="print"/>
          <a:stretch>
            <a:fillRect/>
          </a:stretch>
        </p:blipFill>
        <p:spPr>
          <a:xfrm>
            <a:off x="0" y="3861048"/>
            <a:ext cx="9157352" cy="2996952"/>
          </a:xfrm>
        </p:spPr>
      </p:pic>
    </p:spTree>
  </p:cSld>
  <p:clrMapOvr>
    <a:masterClrMapping/>
  </p:clrMapOvr>
  <p:transition>
    <p:wedg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85000" lnSpcReduction="20000"/>
          </a:bodyPr>
          <a:lstStyle/>
          <a:p>
            <a:pPr>
              <a:buNone/>
            </a:pPr>
            <a:r>
              <a:rPr lang="en-US" b="1" dirty="0" smtClean="0"/>
              <a:t>IV. </a:t>
            </a:r>
            <a:r>
              <a:rPr lang="el-GR" b="1" dirty="0" smtClean="0"/>
              <a:t>Οι δραματικοί αγώνες</a:t>
            </a:r>
          </a:p>
          <a:p>
            <a:pPr>
              <a:buNone/>
            </a:pPr>
            <a:r>
              <a:rPr lang="el-GR" b="1" dirty="0" smtClean="0"/>
              <a:t>Ο χώρος παραστάσεων στην Αθήνα</a:t>
            </a:r>
          </a:p>
          <a:p>
            <a:r>
              <a:rPr lang="el-GR" dirty="0" smtClean="0"/>
              <a:t>Οι δραματικοί αγώνες με την αρχαία Αθήνα και ιδιαίτερα με το </a:t>
            </a:r>
            <a:r>
              <a:rPr lang="el-GR" dirty="0" smtClean="0">
                <a:solidFill>
                  <a:srgbClr val="FF0000"/>
                </a:solidFill>
              </a:rPr>
              <a:t>θέατρο του Διονύσου</a:t>
            </a:r>
            <a:r>
              <a:rPr lang="el-GR" dirty="0" smtClean="0"/>
              <a:t>. </a:t>
            </a:r>
          </a:p>
          <a:p>
            <a:r>
              <a:rPr lang="el-GR" dirty="0" smtClean="0"/>
              <a:t>Η διεξαγωγή των αγώνων αυτών στον ιερό χώρο του Διονύσου άρχισε να γίνεται μετά την </a:t>
            </a:r>
            <a:r>
              <a:rPr lang="el-GR" dirty="0" smtClean="0">
                <a:solidFill>
                  <a:srgbClr val="FF0000"/>
                </a:solidFill>
              </a:rPr>
              <a:t>οικοδόμηση του ναού </a:t>
            </a:r>
            <a:r>
              <a:rPr lang="el-GR" dirty="0" smtClean="0"/>
              <a:t>προς τιμή του θεού. </a:t>
            </a:r>
          </a:p>
          <a:p>
            <a:r>
              <a:rPr lang="el-GR" dirty="0" smtClean="0"/>
              <a:t>Διαμορφώθηκε, λοιπόν, η </a:t>
            </a:r>
            <a:r>
              <a:rPr lang="el-GR" dirty="0" smtClean="0">
                <a:solidFill>
                  <a:srgbClr val="FF0000"/>
                </a:solidFill>
              </a:rPr>
              <a:t>νότια πλευρά της Ακρόπολης</a:t>
            </a:r>
            <a:r>
              <a:rPr lang="el-GR" dirty="0" smtClean="0"/>
              <a:t>, έτσι ώστε να συμπεριλάβει τον χώρο για τον κυκλικό λατρευτικό χορό, από τον οποίο προήλθε η ορχήστρα του θεάτρου, και τα εδώλια των θεατών.</a:t>
            </a:r>
          </a:p>
          <a:p>
            <a:r>
              <a:rPr lang="el-GR" dirty="0" smtClean="0"/>
              <a:t> Μετά τα Μηδικά κατασκευάστηκαν στον ίδιο χώρο τα ξύλινα καθίσματα (</a:t>
            </a:r>
            <a:r>
              <a:rPr lang="el-GR" i="1" dirty="0" err="1" smtClean="0">
                <a:solidFill>
                  <a:srgbClr val="FF0000"/>
                </a:solidFill>
              </a:rPr>
              <a:t>ἰκρία</a:t>
            </a:r>
            <a:r>
              <a:rPr lang="el-GR" dirty="0" smtClean="0"/>
              <a:t>) που χρησιμοποιούνταν ακόμη και κατά την περίοδο των τριών τραγικών καθώς και του Αριστοφάνη. </a:t>
            </a:r>
          </a:p>
          <a:p>
            <a:r>
              <a:rPr lang="el-GR" dirty="0" smtClean="0"/>
              <a:t>Με τον καιρό άρχισε η </a:t>
            </a:r>
            <a:r>
              <a:rPr lang="el-GR" dirty="0" smtClean="0">
                <a:solidFill>
                  <a:srgbClr val="FF0000"/>
                </a:solidFill>
              </a:rPr>
              <a:t>αντικατάσταση των ξύλινων εδωλίων με λίθινα,</a:t>
            </a:r>
          </a:p>
          <a:p>
            <a:r>
              <a:rPr lang="el-GR" dirty="0" smtClean="0"/>
              <a:t> η οποία ολοκληρώθηκε </a:t>
            </a:r>
            <a:r>
              <a:rPr lang="el-GR" dirty="0" smtClean="0">
                <a:solidFill>
                  <a:srgbClr val="FF0000"/>
                </a:solidFill>
              </a:rPr>
              <a:t>επί άρχοντος Λυκούργου</a:t>
            </a:r>
            <a:r>
              <a:rPr lang="el-GR" dirty="0" smtClean="0"/>
              <a:t>, γύρω στα 330 </a:t>
            </a:r>
            <a:r>
              <a:rPr lang="el-GR" dirty="0" err="1" smtClean="0"/>
              <a:t>π.Χ.</a:t>
            </a:r>
            <a:endParaRPr lang="el-GR" dirty="0"/>
          </a:p>
        </p:txBody>
      </p:sp>
    </p:spTree>
  </p:cSld>
  <p:clrMapOvr>
    <a:masterClrMapping/>
  </p:clrMapOvr>
  <p:transition>
    <p:wedg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Η ορχήστρα του Θεάτρου του Διονύσου Ελευθερέως.jpg"/>
          <p:cNvPicPr>
            <a:picLocks noGrp="1" noChangeAspect="1"/>
          </p:cNvPicPr>
          <p:nvPr>
            <p:ph idx="1"/>
          </p:nvPr>
        </p:nvPicPr>
        <p:blipFill>
          <a:blip r:embed="rId2" cstate="print"/>
          <a:stretch>
            <a:fillRect/>
          </a:stretch>
        </p:blipFill>
        <p:spPr>
          <a:xfrm>
            <a:off x="0" y="-65107"/>
            <a:ext cx="7236296" cy="6923108"/>
          </a:xfrm>
        </p:spPr>
      </p:pic>
    </p:spTree>
  </p:cSld>
  <p:clrMapOvr>
    <a:masterClrMapping/>
  </p:clrMapOvr>
  <p:transition>
    <p:wedg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assets_LARGE_t_420_7295244.JPG"/>
          <p:cNvPicPr>
            <a:picLocks noGrp="1" noChangeAspect="1"/>
          </p:cNvPicPr>
          <p:nvPr>
            <p:ph idx="1"/>
          </p:nvPr>
        </p:nvPicPr>
        <p:blipFill>
          <a:blip r:embed="rId2" cstate="print"/>
          <a:stretch>
            <a:fillRect/>
          </a:stretch>
        </p:blipFill>
        <p:spPr>
          <a:xfrm>
            <a:off x="0" y="764705"/>
            <a:ext cx="9111470" cy="6093296"/>
          </a:xfrm>
        </p:spPr>
      </p:pic>
    </p:spTree>
  </p:cSld>
  <p:clrMapOvr>
    <a:masterClrMapping/>
  </p:clrMapOvr>
  <p:transition>
    <p:wedg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images (20).jpg"/>
          <p:cNvPicPr>
            <a:picLocks noGrp="1" noChangeAspect="1"/>
          </p:cNvPicPr>
          <p:nvPr>
            <p:ph idx="1"/>
          </p:nvPr>
        </p:nvPicPr>
        <p:blipFill>
          <a:blip r:embed="rId2" cstate="print"/>
          <a:stretch>
            <a:fillRect/>
          </a:stretch>
        </p:blipFill>
        <p:spPr>
          <a:xfrm>
            <a:off x="0" y="1700808"/>
            <a:ext cx="9209272" cy="5157192"/>
          </a:xfrm>
        </p:spPr>
      </p:pic>
    </p:spTree>
  </p:cSld>
  <p:clrMapOvr>
    <a:masterClrMapping/>
  </p:clrMapOvr>
  <p:transition>
    <p:wedg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fontScale="85000" lnSpcReduction="10000"/>
          </a:bodyPr>
          <a:lstStyle/>
          <a:p>
            <a:r>
              <a:rPr lang="el-GR" dirty="0" smtClean="0">
                <a:solidFill>
                  <a:srgbClr val="0070C0"/>
                </a:solidFill>
              </a:rPr>
              <a:t>Στο θέατρο του Διονύσου οι Αθηναίοι ποιητές παρουσίαζαν κάθε χρόνο τα νέα τους έργα. </a:t>
            </a:r>
          </a:p>
          <a:p>
            <a:r>
              <a:rPr lang="el-GR" dirty="0" smtClean="0"/>
              <a:t>Έπαιρνε μάλιστα η παράσταση αυτή </a:t>
            </a:r>
            <a:r>
              <a:rPr lang="el-GR" b="1" dirty="0" smtClean="0"/>
              <a:t>αγωνιστικό χαρακτήρα</a:t>
            </a:r>
            <a:r>
              <a:rPr lang="el-GR" dirty="0" smtClean="0"/>
              <a:t>, γιατί κατά τη διαδικασία αυτή αναδεικνύονταν και βραβεύονταν τα καλύτερα έργα. </a:t>
            </a:r>
          </a:p>
          <a:p>
            <a:r>
              <a:rPr lang="el-GR" b="1" dirty="0" smtClean="0"/>
              <a:t>Ο χρόνος της διεξαγωγής των αγώνων δεν ήταν τυχαίος</a:t>
            </a:r>
            <a:r>
              <a:rPr lang="el-GR" dirty="0" smtClean="0"/>
              <a:t>. </a:t>
            </a:r>
          </a:p>
          <a:p>
            <a:r>
              <a:rPr lang="el-GR" dirty="0" smtClean="0"/>
              <a:t>Συνδεόταν με την </a:t>
            </a:r>
            <a:r>
              <a:rPr lang="el-GR" dirty="0" smtClean="0">
                <a:solidFill>
                  <a:srgbClr val="0070C0"/>
                </a:solidFill>
              </a:rPr>
              <a:t>άνοιξη</a:t>
            </a:r>
            <a:r>
              <a:rPr lang="el-GR" dirty="0" smtClean="0"/>
              <a:t> και συνεπώς με τον οργιαστικό χαρακτήρα της </a:t>
            </a:r>
            <a:r>
              <a:rPr lang="el-GR" dirty="0" smtClean="0">
                <a:solidFill>
                  <a:srgbClr val="FF0000"/>
                </a:solidFill>
              </a:rPr>
              <a:t>λατρείας του Διονύσου</a:t>
            </a:r>
            <a:r>
              <a:rPr lang="el-GR" dirty="0" smtClean="0"/>
              <a:t>. </a:t>
            </a:r>
          </a:p>
          <a:p>
            <a:r>
              <a:rPr lang="el-GR" dirty="0" smtClean="0"/>
              <a:t>Παράλληλα λειτουργούσαν και άλλοι </a:t>
            </a:r>
            <a:r>
              <a:rPr lang="el-GR" dirty="0" smtClean="0">
                <a:solidFill>
                  <a:srgbClr val="FF0000"/>
                </a:solidFill>
              </a:rPr>
              <a:t>πρακτικοί λόγοι </a:t>
            </a:r>
            <a:r>
              <a:rPr lang="el-GR" dirty="0" smtClean="0"/>
              <a:t>για την επιλογή του χρόνου· την περίοδο εκείνη οι γεωργικές εργασίες ήταν περιορισμένες και ο αγροτικός πληθυσμός περισσότερο ελεύθερος.</a:t>
            </a:r>
          </a:p>
          <a:p>
            <a:r>
              <a:rPr lang="el-GR" dirty="0" smtClean="0"/>
              <a:t> Άλλωστε η </a:t>
            </a:r>
            <a:r>
              <a:rPr lang="el-GR" dirty="0" smtClean="0">
                <a:solidFill>
                  <a:srgbClr val="FF0000"/>
                </a:solidFill>
              </a:rPr>
              <a:t>πολυπληθής παρουσία στην Αθήνα ξένων και συμμάχων</a:t>
            </a:r>
            <a:r>
              <a:rPr lang="el-GR" dirty="0" smtClean="0"/>
              <a:t>, κατά το ίδιο χρονικό διάστημα, οι οποίοι έρχονταν, για να εκπληρώσουν τις οικονομικές τους υποχρεώσεις, έδινε στην πόλη την ευκαιρία να προβάλει μέσα από τους δραματικούς αγώνες τη δόξα και το μεγαλείο.</a:t>
            </a:r>
            <a:endParaRPr lang="el-GR" dirty="0"/>
          </a:p>
        </p:txBody>
      </p:sp>
    </p:spTree>
  </p:cSld>
  <p:clrMapOvr>
    <a:masterClrMapping/>
  </p:clrMapOvr>
  <p:transition>
    <p:wedg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a:bodyPr>
          <a:lstStyle/>
          <a:p>
            <a:r>
              <a:rPr lang="el-GR" dirty="0" smtClean="0"/>
              <a:t>Η επιμέλεια και η οργάνωση των </a:t>
            </a:r>
            <a:r>
              <a:rPr lang="el-GR" dirty="0" err="1" smtClean="0"/>
              <a:t>Ληναίων</a:t>
            </a:r>
            <a:r>
              <a:rPr lang="el-GR" dirty="0" smtClean="0"/>
              <a:t> ανήκε στη δικαιοδοσία του </a:t>
            </a:r>
            <a:r>
              <a:rPr lang="el-GR" b="1" i="1" dirty="0" err="1" smtClean="0"/>
              <a:t>ἄρχοντος</a:t>
            </a:r>
            <a:r>
              <a:rPr lang="el-GR" b="1" i="1" dirty="0" smtClean="0"/>
              <a:t>-βασιλέως</a:t>
            </a:r>
            <a:r>
              <a:rPr lang="el-GR" i="1" dirty="0" smtClean="0"/>
              <a:t>.</a:t>
            </a:r>
            <a:r>
              <a:rPr lang="el-GR" dirty="0" smtClean="0"/>
              <a:t> </a:t>
            </a:r>
          </a:p>
          <a:p>
            <a:r>
              <a:rPr lang="el-GR" dirty="0" smtClean="0"/>
              <a:t>Στα Μεγάλα Διονύσια όμως το έργο αυτό είχε ανατεθεί από την Αθηναϊκή Δημοκρατία στον </a:t>
            </a:r>
            <a:r>
              <a:rPr lang="el-GR" b="1" dirty="0" smtClean="0"/>
              <a:t>επώνυμο άρχοντα</a:t>
            </a:r>
            <a:r>
              <a:rPr lang="el-GR" dirty="0" smtClean="0"/>
              <a:t>.</a:t>
            </a:r>
          </a:p>
          <a:p>
            <a:r>
              <a:rPr lang="el-GR" dirty="0" smtClean="0"/>
              <a:t> Αυτός διάλεγε τα έργα των ποιητών που θα </a:t>
            </a:r>
            <a:r>
              <a:rPr lang="el-GR" b="1" i="1" dirty="0" err="1" smtClean="0">
                <a:solidFill>
                  <a:srgbClr val="FF0000"/>
                </a:solidFill>
              </a:rPr>
              <a:t>ἐδιδάσκοντο</a:t>
            </a:r>
            <a:r>
              <a:rPr lang="el-GR" dirty="0" smtClean="0"/>
              <a:t>, τους ηθοποιούς που θα ερμήνευαν τους θεατρικούς ρόλους και αναζητούσε τους εύπορους πολίτες που θα επωμίζονταν τα έξοδα της </a:t>
            </a:r>
            <a:r>
              <a:rPr lang="el-GR" b="1" dirty="0" smtClean="0"/>
              <a:t>χορηγίας</a:t>
            </a:r>
            <a:r>
              <a:rPr lang="el-GR" dirty="0" smtClean="0"/>
              <a:t>, όπως λεγόταν η τιμητική αυτή λειτουργία. Έργο του χορηγού ήταν η χρηματοδότηση της προετοιμασίας του χορού.</a:t>
            </a:r>
            <a:endParaRPr lang="el-GR" dirty="0"/>
          </a:p>
        </p:txBody>
      </p:sp>
    </p:spTree>
  </p:cSld>
  <p:clrMapOvr>
    <a:masterClrMapping/>
  </p:clrMapOvr>
  <p:transition>
    <p:wedg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a:bodyPr>
          <a:lstStyle/>
          <a:p>
            <a:r>
              <a:rPr lang="el-GR" dirty="0" smtClean="0"/>
              <a:t>Οι </a:t>
            </a:r>
            <a:r>
              <a:rPr lang="el-GR" b="1" dirty="0" smtClean="0"/>
              <a:t>κριτές</a:t>
            </a:r>
            <a:r>
              <a:rPr lang="el-GR" dirty="0" smtClean="0"/>
              <a:t> των έργων ήταν </a:t>
            </a:r>
            <a:r>
              <a:rPr lang="el-GR" dirty="0" smtClean="0">
                <a:solidFill>
                  <a:srgbClr val="FF0000"/>
                </a:solidFill>
              </a:rPr>
              <a:t>δέκα</a:t>
            </a:r>
            <a:r>
              <a:rPr lang="el-GR" dirty="0" smtClean="0"/>
              <a:t>·</a:t>
            </a:r>
          </a:p>
          <a:p>
            <a:r>
              <a:rPr lang="el-GR" dirty="0" smtClean="0"/>
              <a:t> </a:t>
            </a:r>
            <a:r>
              <a:rPr lang="el-GR" dirty="0" smtClean="0">
                <a:solidFill>
                  <a:srgbClr val="FF0000"/>
                </a:solidFill>
              </a:rPr>
              <a:t>εκλέγονταν με κλήρο </a:t>
            </a:r>
            <a:r>
              <a:rPr lang="el-GR" dirty="0" smtClean="0"/>
              <a:t>μέσα στο θέατρο, από ένα μακρότατο </a:t>
            </a:r>
            <a:r>
              <a:rPr lang="el-GR" dirty="0" smtClean="0">
                <a:solidFill>
                  <a:srgbClr val="FF0000"/>
                </a:solidFill>
              </a:rPr>
              <a:t>κατάλογο</a:t>
            </a:r>
            <a:r>
              <a:rPr lang="el-GR" dirty="0" smtClean="0"/>
              <a:t> Αθηναίων πολιτών,</a:t>
            </a:r>
          </a:p>
          <a:p>
            <a:r>
              <a:rPr lang="el-GR" dirty="0" smtClean="0"/>
              <a:t> ο οποίος είχε συνταχθεί </a:t>
            </a:r>
            <a:r>
              <a:rPr lang="el-GR" dirty="0" smtClean="0">
                <a:solidFill>
                  <a:srgbClr val="FF0000"/>
                </a:solidFill>
              </a:rPr>
              <a:t>λίγες ημέρες πριν </a:t>
            </a:r>
            <a:r>
              <a:rPr lang="el-GR" dirty="0" smtClean="0"/>
              <a:t>από τον δραματικό αγώνα. </a:t>
            </a:r>
          </a:p>
          <a:p>
            <a:r>
              <a:rPr lang="el-GR" dirty="0" smtClean="0"/>
              <a:t>Μετά το τέλος των παραστάσεων, ο καθένας έγραφε </a:t>
            </a:r>
            <a:r>
              <a:rPr lang="el-GR" dirty="0" smtClean="0">
                <a:solidFill>
                  <a:srgbClr val="FF0000"/>
                </a:solidFill>
              </a:rPr>
              <a:t>σε πινακίδα την κρίση του.</a:t>
            </a:r>
          </a:p>
          <a:p>
            <a:r>
              <a:rPr lang="el-GR" dirty="0" smtClean="0"/>
              <a:t> Οι πινακίδες </a:t>
            </a:r>
            <a:r>
              <a:rPr lang="el-GR" dirty="0" smtClean="0">
                <a:solidFill>
                  <a:srgbClr val="FF0000"/>
                </a:solidFill>
              </a:rPr>
              <a:t>ρίχνονταν σε κάλπη</a:t>
            </a:r>
          </a:p>
          <a:p>
            <a:r>
              <a:rPr lang="el-GR" dirty="0" smtClean="0">
                <a:solidFill>
                  <a:srgbClr val="FF0000"/>
                </a:solidFill>
              </a:rPr>
              <a:t> </a:t>
            </a:r>
            <a:r>
              <a:rPr lang="el-GR" dirty="0" smtClean="0"/>
              <a:t>από την οποία ανασύρονταν </a:t>
            </a:r>
            <a:r>
              <a:rPr lang="el-GR" dirty="0" smtClean="0">
                <a:solidFill>
                  <a:srgbClr val="FF0000"/>
                </a:solidFill>
              </a:rPr>
              <a:t>πέντε</a:t>
            </a:r>
            <a:r>
              <a:rPr lang="el-GR" dirty="0" smtClean="0"/>
              <a:t>. </a:t>
            </a:r>
          </a:p>
          <a:p>
            <a:r>
              <a:rPr lang="el-GR" dirty="0" smtClean="0"/>
              <a:t>Απ' αυτές προέκυπτε, ανάλογα με τις ψήφους που έπαιρνε κάθε έργο, το τελικό αποτέλεσμα.</a:t>
            </a:r>
            <a:endParaRPr lang="el-GR" dirty="0"/>
          </a:p>
        </p:txBody>
      </p:sp>
    </p:spTree>
  </p:cSld>
  <p:clrMapOvr>
    <a:masterClrMapping/>
  </p:clrMapOvr>
  <p:transition>
    <p:wedg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0"/>
            <a:ext cx="9144000" cy="6858000"/>
          </a:xfrm>
        </p:spPr>
        <p:txBody>
          <a:bodyPr>
            <a:normAutofit lnSpcReduction="10000"/>
          </a:bodyPr>
          <a:lstStyle/>
          <a:p>
            <a:r>
              <a:rPr lang="el-GR" dirty="0" smtClean="0"/>
              <a:t>Ο </a:t>
            </a:r>
            <a:r>
              <a:rPr lang="el-GR" dirty="0" smtClean="0">
                <a:solidFill>
                  <a:srgbClr val="FF0000"/>
                </a:solidFill>
              </a:rPr>
              <a:t>νικητής ποιητής αλλά και ο χορηγός στεφανώνονταν </a:t>
            </a:r>
            <a:r>
              <a:rPr lang="el-GR" dirty="0" smtClean="0"/>
              <a:t>με </a:t>
            </a:r>
            <a:r>
              <a:rPr lang="el-GR" dirty="0" smtClean="0">
                <a:solidFill>
                  <a:srgbClr val="FF0000"/>
                </a:solidFill>
              </a:rPr>
              <a:t>κισσό</a:t>
            </a:r>
            <a:r>
              <a:rPr lang="el-GR" dirty="0" smtClean="0"/>
              <a:t>, το ιερό φυτό του Διονύσου.</a:t>
            </a:r>
          </a:p>
          <a:p>
            <a:r>
              <a:rPr lang="el-GR" dirty="0" smtClean="0"/>
              <a:t> </a:t>
            </a:r>
            <a:r>
              <a:rPr lang="el-GR" dirty="0" smtClean="0">
                <a:solidFill>
                  <a:srgbClr val="FF0000"/>
                </a:solidFill>
              </a:rPr>
              <a:t>Είχαν το δικαίωμα να οικοδομήσουν χορηγικό μνημείο</a:t>
            </a:r>
            <a:r>
              <a:rPr lang="el-GR" dirty="0" smtClean="0"/>
              <a:t> στην περίφημη </a:t>
            </a:r>
            <a:r>
              <a:rPr lang="el-GR" i="1" dirty="0" smtClean="0"/>
              <a:t>οδό Τριπόδων,</a:t>
            </a:r>
            <a:r>
              <a:rPr lang="el-GR" dirty="0" smtClean="0"/>
              <a:t> στον οποίο τρίποδα αναγράφονταν οι συντελεστές της παράστασης. </a:t>
            </a:r>
          </a:p>
          <a:p>
            <a:r>
              <a:rPr lang="el-GR" dirty="0" smtClean="0"/>
              <a:t>Διασώθηκε, μάλιστα, ένα τέτοιο μνημείο στην Αθήνα, το </a:t>
            </a:r>
            <a:r>
              <a:rPr lang="el-GR" i="1" dirty="0" smtClean="0">
                <a:solidFill>
                  <a:srgbClr val="FF0000"/>
                </a:solidFill>
              </a:rPr>
              <a:t>χορηγικό μνημείο του Λυσικράτη</a:t>
            </a:r>
            <a:r>
              <a:rPr lang="el-GR" dirty="0" smtClean="0"/>
              <a:t> (φανάρι του Διογένη). </a:t>
            </a:r>
          </a:p>
          <a:p>
            <a:r>
              <a:rPr lang="el-GR" dirty="0" smtClean="0"/>
              <a:t>Παράλληλα τα ονόματα των ποιητών, χορηγών και πρωταγωνιστών </a:t>
            </a:r>
            <a:r>
              <a:rPr lang="el-GR" dirty="0" smtClean="0">
                <a:solidFill>
                  <a:srgbClr val="FF0000"/>
                </a:solidFill>
              </a:rPr>
              <a:t>χαράζονταν σε πλάκες </a:t>
            </a:r>
            <a:r>
              <a:rPr lang="el-GR" dirty="0" smtClean="0"/>
              <a:t>που τις κατέθεταν στο δημόσιο αρχείο· </a:t>
            </a:r>
          </a:p>
          <a:p>
            <a:r>
              <a:rPr lang="el-GR" dirty="0" smtClean="0"/>
              <a:t>οι πλάκες αυτές ονομάζονταν </a:t>
            </a:r>
            <a:r>
              <a:rPr lang="el-GR" b="1" dirty="0" smtClean="0"/>
              <a:t>διδασκαλίες</a:t>
            </a:r>
            <a:r>
              <a:rPr lang="el-GR" dirty="0" smtClean="0"/>
              <a:t>.</a:t>
            </a:r>
            <a:endParaRPr lang="el-GR" dirty="0"/>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1621</TotalTime>
  <Words>3099</Words>
  <Application>Microsoft Office PowerPoint</Application>
  <PresentationFormat>Προβολή στην οθόνη (4:3)</PresentationFormat>
  <Paragraphs>471</Paragraphs>
  <Slides>143</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143</vt:i4>
      </vt:variant>
    </vt:vector>
  </HeadingPairs>
  <TitlesOfParts>
    <vt:vector size="144" baseType="lpstr">
      <vt:lpstr>Θέμα του Office</vt:lpstr>
      <vt:lpstr>Διαφάνεια 1</vt:lpstr>
      <vt:lpstr> ΑΡΧΑΙΑ ΕΛΛΗΝΙΚΗ ΓΡΑΜΜΑΤΕΙΑ </vt:lpstr>
      <vt:lpstr>Επική ποίηση 8ος αι. π.Χ</vt:lpstr>
      <vt:lpstr>Διαφάνεια 4</vt:lpstr>
      <vt:lpstr>λυρική ποίηση 7ος – 6ος αι.. π.Χ. </vt:lpstr>
      <vt:lpstr>Αρχίλοχος Σαπφώ  Πίνδαρος </vt:lpstr>
      <vt:lpstr>Δραματική ποίηση </vt:lpstr>
      <vt:lpstr>Τραγωδία </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ΚΑΤΑΓΩΓΗ ΤΟΥ ΔΡΑΜΑΤΟΣ</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III. Το αρχαίο θέατρο </vt:lpstr>
      <vt:lpstr>Διαφάνεια 56</vt:lpstr>
      <vt:lpstr>Διαφάνεια 57</vt:lpstr>
      <vt:lpstr>Διαφάνεια 58</vt:lpstr>
      <vt:lpstr>Διαφάνεια 59</vt:lpstr>
      <vt:lpstr>http://www.diazoma.gr/gr/Page_04-01.asp </vt:lpstr>
      <vt:lpstr>Διαφάνεια 61</vt:lpstr>
      <vt:lpstr>Διαφάνεια 62</vt:lpstr>
      <vt:lpstr>Διαφάνεια 63</vt:lpstr>
      <vt:lpstr>Διαφάνεια 64</vt:lpstr>
      <vt:lpstr>Διαφάνεια 65</vt:lpstr>
      <vt:lpstr>Διαφάνεια 66</vt:lpstr>
      <vt:lpstr>ΔΩΔΩΝΗ</vt:lpstr>
      <vt:lpstr>Διαφάνεια 68</vt:lpstr>
      <vt:lpstr>Διαφάνεια 69</vt:lpstr>
      <vt:lpstr>Διαφάνεια 70</vt:lpstr>
      <vt:lpstr>Πάροδος </vt:lpstr>
      <vt:lpstr>κλίμακα</vt:lpstr>
      <vt:lpstr>Διαφάνεια 73</vt:lpstr>
      <vt:lpstr>Διαφάνεια 74</vt:lpstr>
      <vt:lpstr>Διαφάνεια 75</vt:lpstr>
      <vt:lpstr>Διαφάνεια 76</vt:lpstr>
      <vt:lpstr>Διαφάνεια 77</vt:lpstr>
      <vt:lpstr>Διαφάνεια 78</vt:lpstr>
      <vt:lpstr>Διαφάνεια 79</vt:lpstr>
      <vt:lpstr>Διαφάνεια 80</vt:lpstr>
      <vt:lpstr>Διαφάνεια 81</vt:lpstr>
      <vt:lpstr>Διαφάνεια 82</vt:lpstr>
      <vt:lpstr>Διαφάνεια 83</vt:lpstr>
      <vt:lpstr>Διαφάνεια 84</vt:lpstr>
      <vt:lpstr>Διαφάνεια 85</vt:lpstr>
      <vt:lpstr>Διαφάνεια 86</vt:lpstr>
      <vt:lpstr>Διαφάνεια 87</vt:lpstr>
      <vt:lpstr>Διαφάνεια 88</vt:lpstr>
      <vt:lpstr>Διαφάνεια 89</vt:lpstr>
      <vt:lpstr>Διαφάνεια 90</vt:lpstr>
      <vt:lpstr>Οι ανάγλυφες πλάκες με επεισόδια από τη ζωή του Διονύσου, που κοσμούν το Βήμα του Φαίδρου</vt:lpstr>
      <vt:lpstr>Διαφάνεια 92</vt:lpstr>
      <vt:lpstr>Διαφάνεια 93</vt:lpstr>
      <vt:lpstr>Διαφάνεια 94</vt:lpstr>
      <vt:lpstr>Διαφάνεια 95</vt:lpstr>
      <vt:lpstr>Διαφάνεια 96</vt:lpstr>
      <vt:lpstr>Διαφάνεια 97</vt:lpstr>
      <vt:lpstr>Διαφάνεια 98</vt:lpstr>
      <vt:lpstr>Διαφάνεια 99</vt:lpstr>
      <vt:lpstr>Διαφάνεια 100</vt:lpstr>
      <vt:lpstr>Διαφάνεια 101</vt:lpstr>
      <vt:lpstr>Διαφάνεια 102</vt:lpstr>
      <vt:lpstr>Διαφάνεια 103</vt:lpstr>
      <vt:lpstr>Διαφάνεια 104</vt:lpstr>
      <vt:lpstr>Διαφάνεια 105</vt:lpstr>
      <vt:lpstr>Διαφάνεια 106</vt:lpstr>
      <vt:lpstr>Διαφάνεια 107</vt:lpstr>
      <vt:lpstr>Διαφάνεια 108</vt:lpstr>
      <vt:lpstr>Διαφάνεια 109</vt:lpstr>
      <vt:lpstr>Διαφάνεια 110</vt:lpstr>
      <vt:lpstr>Διαφάνεια 111</vt:lpstr>
      <vt:lpstr>Διαφάνεια 112</vt:lpstr>
      <vt:lpstr>Διαφάνεια 113</vt:lpstr>
      <vt:lpstr>Διαφάνεια 114</vt:lpstr>
      <vt:lpstr>Διαφάνεια 115</vt:lpstr>
      <vt:lpstr>Διαφάνεια 116</vt:lpstr>
      <vt:lpstr>Διαφάνεια 117</vt:lpstr>
      <vt:lpstr>Διαφάνεια 118</vt:lpstr>
      <vt:lpstr>Διαφάνεια 119</vt:lpstr>
      <vt:lpstr>Διαφάνεια 120</vt:lpstr>
      <vt:lpstr>Διαφάνεια 121</vt:lpstr>
      <vt:lpstr>Διαφάνεια 122</vt:lpstr>
      <vt:lpstr>Διαφάνεια 123</vt:lpstr>
      <vt:lpstr>Διαφάνεια 124</vt:lpstr>
      <vt:lpstr>Διαφάνεια 125</vt:lpstr>
      <vt:lpstr>Διαφάνεια 126</vt:lpstr>
      <vt:lpstr>Διαφάνεια 127</vt:lpstr>
      <vt:lpstr>Διαφάνεια 128</vt:lpstr>
      <vt:lpstr>Διαφάνεια 129</vt:lpstr>
      <vt:lpstr>VII. Οι τρεις μεγάλοι τραγικοί </vt:lpstr>
      <vt:lpstr>Διαφάνεια 131</vt:lpstr>
      <vt:lpstr>Διαφάνεια 132</vt:lpstr>
      <vt:lpstr>Διαφάνεια 133</vt:lpstr>
      <vt:lpstr>Διαφάνεια 134</vt:lpstr>
      <vt:lpstr>Διαφάνεια 135</vt:lpstr>
      <vt:lpstr>Διαφάνεια 136</vt:lpstr>
      <vt:lpstr>Διαφάνεια 137</vt:lpstr>
      <vt:lpstr>Διαφάνεια 138</vt:lpstr>
      <vt:lpstr>Διαφάνεια 139</vt:lpstr>
      <vt:lpstr>Διαφάνεια 140</vt:lpstr>
      <vt:lpstr>Διαφάνεια 141</vt:lpstr>
      <vt:lpstr>Διαφάνεια 142</vt:lpstr>
      <vt:lpstr>Διαφάνεια 143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115</cp:revision>
  <dcterms:created xsi:type="dcterms:W3CDTF">2015-09-02T19:12:55Z</dcterms:created>
  <dcterms:modified xsi:type="dcterms:W3CDTF">2015-09-30T11:38:52Z</dcterms:modified>
</cp:coreProperties>
</file>